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7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10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33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10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33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39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045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3213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180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85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40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32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132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499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905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6813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5252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164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879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2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42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853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193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6699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60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3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90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75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20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771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6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47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4DA1-1C50-4741-A8E2-13BE5D3E7EEF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39326-81EA-4927-BB1C-A9FC17E6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91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14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5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40324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7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506793"/>
            <a:ext cx="10515600" cy="922762"/>
          </a:xfrm>
        </p:spPr>
        <p:txBody>
          <a:bodyPr>
            <a:normAutofit/>
          </a:bodyPr>
          <a:lstStyle/>
          <a:p>
            <a:pPr algn="ctr">
              <a:lnSpc>
                <a:spcPct val="50000"/>
              </a:lnSpc>
            </a:pPr>
            <a:r>
              <a:rPr lang="tr-TR" sz="6600" b="1" dirty="0" smtClean="0">
                <a:latin typeface="+mn-lt"/>
              </a:rPr>
              <a:t>Kordon Kanı </a:t>
            </a:r>
            <a:endParaRPr lang="tr-TR" sz="66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741" y="1748352"/>
            <a:ext cx="11692944" cy="4351338"/>
          </a:xfrm>
        </p:spPr>
        <p:txBody>
          <a:bodyPr>
            <a:normAutofit/>
          </a:bodyPr>
          <a:lstStyle/>
          <a:p>
            <a:pPr lvl="1"/>
            <a:r>
              <a:rPr lang="tr-TR" sz="3200" b="1" dirty="0">
                <a:cs typeface="Arial" pitchFamily="34" charset="0"/>
              </a:rPr>
              <a:t>Göbek kordonu içinden  geçen kan gelişmekte olan fetüsün  gereksinimi olan besin maddelerini ve oksijeni taşır. </a:t>
            </a:r>
          </a:p>
          <a:p>
            <a:pPr marL="411480" lvl="1" indent="0">
              <a:buNone/>
            </a:pPr>
            <a:endParaRPr lang="tr-TR" sz="3200" b="1" dirty="0">
              <a:cs typeface="Arial" pitchFamily="34" charset="0"/>
            </a:endParaRPr>
          </a:p>
          <a:p>
            <a:pPr lvl="1"/>
            <a:r>
              <a:rPr lang="tr-TR" sz="3200" b="1" dirty="0">
                <a:cs typeface="Arial" pitchFamily="34" charset="0"/>
              </a:rPr>
              <a:t>Hayati önem taşıyan bu kan akışının kesilmesi,  fetüstün ciddi şekilde strese girmesine ve ölümüne neden olabilir.</a:t>
            </a:r>
          </a:p>
          <a:p>
            <a:pPr lvl="1"/>
            <a:endParaRPr lang="tr-TR" sz="3200" b="1" dirty="0">
              <a:cs typeface="Arial" pitchFamily="34" charset="0"/>
            </a:endParaRPr>
          </a:p>
          <a:p>
            <a:pPr lvl="1"/>
            <a:r>
              <a:rPr lang="tr-TR" sz="3200" b="1" dirty="0">
                <a:cs typeface="Arial" pitchFamily="34" charset="0"/>
              </a:rPr>
              <a:t>Fetüs kanında yüksek oranda HKH (</a:t>
            </a:r>
            <a:r>
              <a:rPr lang="tr-TR" sz="3200" b="1" dirty="0" err="1">
                <a:cs typeface="Arial" pitchFamily="34" charset="0"/>
              </a:rPr>
              <a:t>Hematopoietik</a:t>
            </a:r>
            <a:r>
              <a:rPr lang="tr-TR" sz="3200" b="1" dirty="0">
                <a:cs typeface="Arial" pitchFamily="34" charset="0"/>
              </a:rPr>
              <a:t> Kök Hücre) ve MÖH (</a:t>
            </a:r>
            <a:r>
              <a:rPr lang="tr-TR" sz="3200" b="1" dirty="0" err="1">
                <a:cs typeface="Arial" pitchFamily="34" charset="0"/>
              </a:rPr>
              <a:t>Multipotent</a:t>
            </a:r>
            <a:r>
              <a:rPr lang="tr-TR" sz="3200" b="1" dirty="0">
                <a:cs typeface="Arial" pitchFamily="34" charset="0"/>
              </a:rPr>
              <a:t> Öncü Hücre ) bulunur.</a:t>
            </a:r>
          </a:p>
        </p:txBody>
      </p:sp>
    </p:spTree>
    <p:extLst>
      <p:ext uri="{BB962C8B-B14F-4D97-AF65-F5344CB8AC3E}">
        <p14:creationId xmlns:p14="http://schemas.microsoft.com/office/powerpoint/2010/main" val="28787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u="sng" dirty="0" smtClean="0">
                <a:latin typeface="+mn-lt"/>
              </a:rPr>
              <a:t>Kordon Kanı Kök Hücreleri </a:t>
            </a:r>
            <a:endParaRPr lang="tr-TR" b="1" u="sng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7438" y="1593806"/>
            <a:ext cx="11474003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 smtClean="0"/>
              <a:t>Kordon kanında bulunan  </a:t>
            </a:r>
            <a:r>
              <a:rPr lang="tr-TR" sz="3200" b="1" dirty="0" err="1" smtClean="0"/>
              <a:t>hematopoietik</a:t>
            </a:r>
            <a:r>
              <a:rPr lang="tr-TR" sz="3200" b="1" dirty="0" smtClean="0"/>
              <a:t> kök hücrelerin, kemik iliği ve </a:t>
            </a:r>
            <a:r>
              <a:rPr lang="tr-TR" sz="3200" b="1" dirty="0" err="1" smtClean="0"/>
              <a:t>periferik</a:t>
            </a:r>
            <a:r>
              <a:rPr lang="tr-TR" sz="3200" b="1" dirty="0" smtClean="0"/>
              <a:t> kandan elde edilen </a:t>
            </a:r>
            <a:r>
              <a:rPr lang="tr-TR" sz="3200" b="1" dirty="0" err="1" smtClean="0"/>
              <a:t>hematopoietik</a:t>
            </a:r>
            <a:r>
              <a:rPr lang="tr-TR" sz="3200" b="1" dirty="0" smtClean="0"/>
              <a:t> kök </a:t>
            </a:r>
            <a:r>
              <a:rPr lang="tr-TR" sz="3200" b="1" dirty="0"/>
              <a:t>hücre </a:t>
            </a:r>
            <a:r>
              <a:rPr lang="tr-TR" sz="3200" b="1" dirty="0" smtClean="0"/>
              <a:t>kaynaklarından farklılıklarına dikkat çekilmiştir.</a:t>
            </a:r>
          </a:p>
          <a:p>
            <a:pPr algn="just"/>
            <a:endParaRPr lang="tr-TR" sz="3200" b="1" dirty="0" smtClean="0"/>
          </a:p>
          <a:p>
            <a:pPr algn="just"/>
            <a:r>
              <a:rPr lang="tr-TR" sz="3200" b="1" dirty="0" smtClean="0"/>
              <a:t> CD34 molekül sayısının  yetişkinin kemik iliği hücrelerinden 3 kat daha fazla olduğu. Bu durum ise, kordon kanındaki </a:t>
            </a:r>
            <a:r>
              <a:rPr lang="tr-TR" sz="3200" b="1" dirty="0" err="1" smtClean="0"/>
              <a:t>hematopoietik</a:t>
            </a:r>
            <a:r>
              <a:rPr lang="tr-TR" sz="3200" b="1" dirty="0" smtClean="0"/>
              <a:t> kök hücrelerinin </a:t>
            </a:r>
            <a:r>
              <a:rPr lang="tr-TR" sz="3200" b="1" dirty="0" err="1" smtClean="0"/>
              <a:t>stroma</a:t>
            </a:r>
            <a:r>
              <a:rPr lang="tr-TR" sz="3200" b="1" dirty="0" smtClean="0"/>
              <a:t> hücreleriyle yapışma eğilimine yönelik etkileşimin  yüksek olduğunu gösteriyor olabileceğini ifade etmişlerdir.</a:t>
            </a:r>
          </a:p>
        </p:txBody>
      </p:sp>
    </p:spTree>
    <p:extLst>
      <p:ext uri="{BB962C8B-B14F-4D97-AF65-F5344CB8AC3E}">
        <p14:creationId xmlns:p14="http://schemas.microsoft.com/office/powerpoint/2010/main" val="21985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4699" y="1308681"/>
            <a:ext cx="11487955" cy="4512569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/>
              <a:t>CD34+ ,CD38-  ifade eden saf hücrelerle çalışan </a:t>
            </a:r>
            <a:r>
              <a:rPr lang="tr-TR" sz="3200" b="1" dirty="0" err="1"/>
              <a:t>Huang</a:t>
            </a:r>
            <a:r>
              <a:rPr lang="tr-TR" sz="3200" b="1" dirty="0"/>
              <a:t> ve ark. (2008) Kordon kanı hücrelerin klon oluşturma yetisinin %57 buna karşın yetişkin </a:t>
            </a:r>
            <a:r>
              <a:rPr lang="tr-TR" sz="3200" b="1" dirty="0" err="1"/>
              <a:t>periferik</a:t>
            </a:r>
            <a:r>
              <a:rPr lang="tr-TR" sz="3200" b="1" dirty="0"/>
              <a:t> kandan elde edilen aynı profildeki hücrelerin %27, yetişkin kemik iliğinde ise yine aynı profildeki hücrelerin klon oluşturma yetisi %10 dur.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/>
              <a:t>Kordon kanında,   daha fazla çoğalma yeteneği olan </a:t>
            </a:r>
            <a:r>
              <a:rPr lang="tr-TR" sz="3200" b="1" dirty="0" err="1"/>
              <a:t>hematopoietik</a:t>
            </a:r>
            <a:r>
              <a:rPr lang="tr-TR" sz="3200" b="1" dirty="0"/>
              <a:t> kök hücre oranı, yetişkin kemik iliğine göre 8 kat daha yüksektir</a:t>
            </a:r>
            <a:r>
              <a:rPr lang="tr-TR" sz="3200" b="1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6851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6366" y="1853014"/>
            <a:ext cx="11204620" cy="5004986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/>
              <a:t>Sonuç olarak kordon kanı  yetişkin kemik iliği ve </a:t>
            </a:r>
            <a:r>
              <a:rPr lang="tr-TR" sz="3200" b="1" dirty="0" err="1"/>
              <a:t>periferik</a:t>
            </a:r>
            <a:r>
              <a:rPr lang="tr-TR" sz="3200" b="1" dirty="0"/>
              <a:t> kanıyla karşılaştırıldığında daha fazla sayıda </a:t>
            </a:r>
            <a:r>
              <a:rPr lang="tr-TR" sz="3200" b="1" dirty="0" err="1"/>
              <a:t>hematopoietik</a:t>
            </a:r>
            <a:r>
              <a:rPr lang="tr-TR" sz="3200" b="1" dirty="0"/>
              <a:t> ve </a:t>
            </a:r>
            <a:r>
              <a:rPr lang="tr-TR" sz="3200" b="1" dirty="0" err="1"/>
              <a:t>multipotent</a:t>
            </a:r>
            <a:r>
              <a:rPr lang="tr-TR" sz="3200" b="1" dirty="0"/>
              <a:t> kök hücre içermektedir.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/>
              <a:t>Bu hücrelerin tamamı </a:t>
            </a:r>
            <a:r>
              <a:rPr lang="tr-TR" sz="3200" b="1" dirty="0" err="1"/>
              <a:t>eritroid</a:t>
            </a:r>
            <a:r>
              <a:rPr lang="tr-TR" sz="3200" b="1" dirty="0"/>
              <a:t> ve </a:t>
            </a:r>
            <a:r>
              <a:rPr lang="tr-TR" sz="3200" b="1" dirty="0" err="1"/>
              <a:t>myeloid</a:t>
            </a:r>
            <a:r>
              <a:rPr lang="tr-TR" sz="3200" b="1" dirty="0"/>
              <a:t> seri hücreleri oluşturabilme yeteneğindedir.</a:t>
            </a:r>
          </a:p>
        </p:txBody>
      </p:sp>
    </p:spTree>
    <p:extLst>
      <p:ext uri="{BB962C8B-B14F-4D97-AF65-F5344CB8AC3E}">
        <p14:creationId xmlns:p14="http://schemas.microsoft.com/office/powerpoint/2010/main" val="237640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54865" y="898346"/>
            <a:ext cx="11229304" cy="5270633"/>
          </a:xfrm>
        </p:spPr>
        <p:txBody>
          <a:bodyPr>
            <a:normAutofit/>
          </a:bodyPr>
          <a:lstStyle/>
          <a:p>
            <a:r>
              <a:rPr lang="tr-TR" sz="3200" b="1" dirty="0" err="1"/>
              <a:t>Hematopoietik</a:t>
            </a:r>
            <a:r>
              <a:rPr lang="tr-TR" sz="3200" b="1" dirty="0"/>
              <a:t> kök hücreler için 2 kriter önemlidir</a:t>
            </a:r>
            <a:r>
              <a:rPr lang="tr-TR" sz="3200" b="1" dirty="0" smtClean="0"/>
              <a:t>.</a:t>
            </a:r>
          </a:p>
          <a:p>
            <a:endParaRPr lang="tr-TR" sz="3200" b="1" dirty="0"/>
          </a:p>
          <a:p>
            <a:r>
              <a:rPr lang="tr-TR" sz="3200" dirty="0"/>
              <a:t> Çoğalma ve </a:t>
            </a:r>
            <a:r>
              <a:rPr lang="tr-TR" sz="3200" dirty="0" err="1"/>
              <a:t>Ekspansiyon</a:t>
            </a:r>
            <a:r>
              <a:rPr lang="tr-TR" sz="3200" dirty="0"/>
              <a:t> (Kordon kanından elde edilen </a:t>
            </a:r>
            <a:r>
              <a:rPr lang="tr-TR" sz="3200" dirty="0" err="1"/>
              <a:t>multipotent</a:t>
            </a:r>
            <a:r>
              <a:rPr lang="tr-TR" sz="3200" dirty="0"/>
              <a:t> kök hücrelerin çoğaltılması</a:t>
            </a:r>
            <a:r>
              <a:rPr lang="tr-TR" sz="3200" dirty="0" smtClean="0"/>
              <a:t>.)</a:t>
            </a:r>
          </a:p>
          <a:p>
            <a:pPr marL="0" indent="0">
              <a:buNone/>
            </a:pPr>
            <a:endParaRPr lang="tr-TR" sz="3200" dirty="0"/>
          </a:p>
          <a:p>
            <a:pPr marL="514350" indent="-514350"/>
            <a:r>
              <a:rPr lang="tr-TR" sz="3200" dirty="0"/>
              <a:t>Bu  özellikler, hücre döngüsü, regülatörler, sinyal iletim molekülleri, </a:t>
            </a:r>
            <a:r>
              <a:rPr lang="tr-TR" sz="3200" dirty="0" err="1"/>
              <a:t>telomeraz</a:t>
            </a:r>
            <a:r>
              <a:rPr lang="tr-TR" sz="3200" dirty="0"/>
              <a:t> aktivitesi gibi hücrenin iç faktörlerine bağlı olduğu gibi dışardan verilen maddelerde çoğalma ve </a:t>
            </a:r>
            <a:r>
              <a:rPr lang="tr-TR" sz="3200" dirty="0" err="1"/>
              <a:t>ekspansiyonu</a:t>
            </a:r>
            <a:r>
              <a:rPr lang="tr-TR" sz="3200" dirty="0"/>
              <a:t> etkiyebilir.</a:t>
            </a:r>
          </a:p>
        </p:txBody>
      </p:sp>
    </p:spTree>
    <p:extLst>
      <p:ext uri="{BB962C8B-B14F-4D97-AF65-F5344CB8AC3E}">
        <p14:creationId xmlns:p14="http://schemas.microsoft.com/office/powerpoint/2010/main" val="2931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+mn-lt"/>
              </a:rPr>
              <a:t>Kordon Kanındaki </a:t>
            </a:r>
            <a:r>
              <a:rPr lang="tr-TR" b="1" dirty="0" err="1" smtClean="0">
                <a:latin typeface="+mn-lt"/>
              </a:rPr>
              <a:t>Mezenkimal</a:t>
            </a:r>
            <a:r>
              <a:rPr lang="tr-TR" b="1" dirty="0" smtClean="0">
                <a:latin typeface="+mn-lt"/>
              </a:rPr>
              <a:t> Kök Hücreler </a:t>
            </a:r>
            <a:endParaRPr lang="tr-TR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3009" y="1510477"/>
            <a:ext cx="11181008" cy="505774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 smtClean="0"/>
              <a:t>Kordon kanındaki ikinci kök hücre tipi </a:t>
            </a:r>
            <a:r>
              <a:rPr lang="tr-TR" sz="3200" b="1" dirty="0" err="1" smtClean="0"/>
              <a:t>multipotent</a:t>
            </a:r>
            <a:r>
              <a:rPr lang="tr-TR" sz="3200" b="1" dirty="0" smtClean="0"/>
              <a:t> kök hücre olup kemik iliği </a:t>
            </a:r>
            <a:r>
              <a:rPr lang="tr-TR" sz="3200" b="1" dirty="0" err="1" smtClean="0"/>
              <a:t>multipotent</a:t>
            </a:r>
            <a:r>
              <a:rPr lang="tr-TR" sz="3200" b="1" dirty="0" smtClean="0"/>
              <a:t> kök hücreye benzer. Ancak kordon kanında </a:t>
            </a:r>
            <a:r>
              <a:rPr lang="tr-TR" sz="3200" b="1" dirty="0" err="1" smtClean="0"/>
              <a:t>multipotent</a:t>
            </a:r>
            <a:r>
              <a:rPr lang="tr-TR" sz="3200" b="1" dirty="0" smtClean="0"/>
              <a:t> kök hücre elde etmek düşük verimle sonuçlansa da kemik iliğindeki </a:t>
            </a:r>
            <a:r>
              <a:rPr lang="tr-TR" sz="3200" b="1" dirty="0" err="1" smtClean="0"/>
              <a:t>multipotent</a:t>
            </a:r>
            <a:r>
              <a:rPr lang="tr-TR" sz="3200" b="1" dirty="0" smtClean="0"/>
              <a:t> kök hücreye göre daha yüksek çoğalma yeteneğine sahiptir. Bu hücreler </a:t>
            </a:r>
            <a:r>
              <a:rPr lang="tr-TR" sz="3200" b="1" dirty="0" err="1" smtClean="0"/>
              <a:t>mezenkim</a:t>
            </a:r>
            <a:r>
              <a:rPr lang="tr-TR" sz="3200" b="1" dirty="0" smtClean="0"/>
              <a:t> seri hücreleri sinir,karaciğer hücrelerine dönüşebilir. Kordon kanında </a:t>
            </a:r>
            <a:r>
              <a:rPr lang="tr-TR" sz="3200" b="1" dirty="0" err="1" smtClean="0"/>
              <a:t>pluripotent</a:t>
            </a:r>
            <a:r>
              <a:rPr lang="tr-TR" sz="3200" b="1" dirty="0" smtClean="0"/>
              <a:t> kök hücre yoktur.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1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391911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361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Times New Roman</vt:lpstr>
      <vt:lpstr>Office Teması</vt:lpstr>
      <vt:lpstr>1_Office Teması</vt:lpstr>
      <vt:lpstr>2_Office Teması</vt:lpstr>
      <vt:lpstr>       KÖK HÜCRE</vt:lpstr>
      <vt:lpstr>Kordon Kanı </vt:lpstr>
      <vt:lpstr>Kordon Kanı Kök Hücreleri </vt:lpstr>
      <vt:lpstr>PowerPoint Sunusu</vt:lpstr>
      <vt:lpstr>PowerPoint Sunusu</vt:lpstr>
      <vt:lpstr>PowerPoint Sunusu</vt:lpstr>
      <vt:lpstr>Kordon Kanındaki Mezenkimal Kök Hücreler 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4</cp:revision>
  <dcterms:created xsi:type="dcterms:W3CDTF">2018-02-27T13:58:39Z</dcterms:created>
  <dcterms:modified xsi:type="dcterms:W3CDTF">2018-02-28T10:57:17Z</dcterms:modified>
</cp:coreProperties>
</file>