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17265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4883F7FF-63A6-4FF0-9482-02A05F8B4F2C}" type="datetimeFigureOut">
              <a:rPr lang="tr-TR" smtClean="0"/>
              <a:t>6.05.2019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3805106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1986809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33497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23478203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604794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2791658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36406713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1344763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194736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83F7FF-63A6-4FF0-9482-02A05F8B4F2C}"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3689164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83F7FF-63A6-4FF0-9482-02A05F8B4F2C}" type="datetimeFigureOut">
              <a:rPr lang="tr-TR" smtClean="0"/>
              <a:t>6.05.2019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3654552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83F7FF-63A6-4FF0-9482-02A05F8B4F2C}" type="datetimeFigureOut">
              <a:rPr lang="tr-TR" smtClean="0"/>
              <a:t>6.05.2019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1664895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83F7FF-63A6-4FF0-9482-02A05F8B4F2C}" type="datetimeFigureOut">
              <a:rPr lang="tr-TR" smtClean="0"/>
              <a:t>6.05.2019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306609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83F7FF-63A6-4FF0-9482-02A05F8B4F2C}" type="datetimeFigureOut">
              <a:rPr lang="tr-TR" smtClean="0"/>
              <a:t>6.05.2019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238960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83F7FF-63A6-4FF0-9482-02A05F8B4F2C}" type="datetimeFigureOut">
              <a:rPr lang="tr-TR" smtClean="0"/>
              <a:t>6.05.2019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3719041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83F7FF-63A6-4FF0-9482-02A05F8B4F2C}" type="datetimeFigureOut">
              <a:rPr lang="tr-TR" smtClean="0"/>
              <a:t>6.05.2019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807B22F-2987-40AC-8BAE-16432684C5AA}" type="slidenum">
              <a:rPr lang="tr-TR" smtClean="0"/>
              <a:t>‹#›</a:t>
            </a:fld>
            <a:endParaRPr lang="tr-TR"/>
          </a:p>
        </p:txBody>
      </p:sp>
    </p:spTree>
    <p:extLst>
      <p:ext uri="{BB962C8B-B14F-4D97-AF65-F5344CB8AC3E}">
        <p14:creationId xmlns:p14="http://schemas.microsoft.com/office/powerpoint/2010/main" val="3566625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883F7FF-63A6-4FF0-9482-02A05F8B4F2C}" type="datetimeFigureOut">
              <a:rPr lang="tr-TR" smtClean="0"/>
              <a:t>6.05.2019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807B22F-2987-40AC-8BAE-16432684C5AA}" type="slidenum">
              <a:rPr lang="tr-TR" smtClean="0"/>
              <a:t>‹#›</a:t>
            </a:fld>
            <a:endParaRPr lang="tr-TR"/>
          </a:p>
        </p:txBody>
      </p:sp>
    </p:spTree>
    <p:extLst>
      <p:ext uri="{BB962C8B-B14F-4D97-AF65-F5344CB8AC3E}">
        <p14:creationId xmlns:p14="http://schemas.microsoft.com/office/powerpoint/2010/main" val="358821457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56312" y="166255"/>
            <a:ext cx="5571348" cy="369332"/>
          </a:xfrm>
          <a:prstGeom prst="rect">
            <a:avLst/>
          </a:prstGeom>
        </p:spPr>
        <p:txBody>
          <a:bodyPr wrap="square">
            <a:spAutoFit/>
          </a:bodyPr>
          <a:lstStyle/>
          <a:p>
            <a:r>
              <a:rPr lang="nn-NO" b="1" dirty="0" smtClean="0"/>
              <a:t>EVDE BAKIM KAVRAM VE KAPSAMI</a:t>
            </a:r>
            <a:endParaRPr lang="tr-TR" b="1" dirty="0"/>
          </a:p>
        </p:txBody>
      </p:sp>
      <p:sp>
        <p:nvSpPr>
          <p:cNvPr id="5" name="Rectangle 4"/>
          <p:cNvSpPr/>
          <p:nvPr/>
        </p:nvSpPr>
        <p:spPr>
          <a:xfrm>
            <a:off x="2256312" y="783771"/>
            <a:ext cx="4842110" cy="369332"/>
          </a:xfrm>
          <a:prstGeom prst="rect">
            <a:avLst/>
          </a:prstGeom>
        </p:spPr>
        <p:txBody>
          <a:bodyPr wrap="square">
            <a:spAutoFit/>
          </a:bodyPr>
          <a:lstStyle/>
          <a:p>
            <a:r>
              <a:rPr lang="tr-TR" b="1" dirty="0" smtClean="0"/>
              <a:t>Evde bakım hizmeti</a:t>
            </a:r>
            <a:endParaRPr lang="tr-TR" b="1" dirty="0"/>
          </a:p>
        </p:txBody>
      </p:sp>
      <p:sp>
        <p:nvSpPr>
          <p:cNvPr id="6" name="Rectangle 5"/>
          <p:cNvSpPr/>
          <p:nvPr/>
        </p:nvSpPr>
        <p:spPr>
          <a:xfrm>
            <a:off x="1092530" y="1294411"/>
            <a:ext cx="8051470" cy="3170099"/>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“Hekimlerin önerileri doğrultusunda hasta kişilere,aileleri ile yaşadıkları ortamda, sağlık ekibi tarafındanrehabilitasyon, fizyoterapi, psikolojik tedavi de dahiltıbbî ihtiyaçlarını karşılayacak şekilde sağlık ve bakımile takip hizmetlerinin sunulmasıdır” (10.03.2005 tarihve 25751 sayılı Resmî Gazete’de yayımlanan yönetmelikteki tanım). Evde bakım hizmetinde hedef, günlük yaşam şartlarını en az etkileyerek en doğru tedaviyi uygulayarakhastalığın ve yetersizliğin etkilerini en aza indirmek veaynı zamanda hastanın yaşam kalitesini yükseltmektir.Bu hizmet ayrıca; evde kalmayı tercih eden ve tedavisi, bakımı devam eden; ancak yakın aile çevresi ve arkadaşları tarafından bakımı gerçekleştirilemeyenler için gereklidir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9964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60466" y="1166429"/>
            <a:ext cx="7889175" cy="1938992"/>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Doğal olarak toplumdaki yaşlı oranı arttıkça kronikhastalık yükü da artmaktadır. 2000 yılında dünya genelinde total mortalitenin % 59'u kronik hastalıklardankaynaklanmıştır (DSÖ). Hastalık yükünün % 46'sını dakronik hastalıklar oluşturmuştur. Bu yükün 2020'yekadar %60'e çıkması beklenmektedir. Kayda değerbaşka bir şey de kronik hastalıkların artık gelişmekteolan ülkelerin de sorunu hâline gelmiş olmasıdır</a:t>
            </a:r>
            <a:endParaRPr lang="tr-TR" sz="2000" dirty="0">
              <a:latin typeface="Times New Roman" panose="02020603050405020304" pitchFamily="18" charset="0"/>
              <a:cs typeface="Times New Roman" panose="02020603050405020304" pitchFamily="18" charset="0"/>
            </a:endParaRPr>
          </a:p>
        </p:txBody>
      </p:sp>
      <p:pic>
        <p:nvPicPr>
          <p:cNvPr id="2" name="Resim 1"/>
          <p:cNvPicPr>
            <a:picLocks noChangeAspect="1"/>
          </p:cNvPicPr>
          <p:nvPr/>
        </p:nvPicPr>
        <p:blipFill>
          <a:blip r:embed="rId2"/>
          <a:stretch>
            <a:fillRect/>
          </a:stretch>
        </p:blipFill>
        <p:spPr>
          <a:xfrm>
            <a:off x="4668715" y="3323491"/>
            <a:ext cx="2865560" cy="2488224"/>
          </a:xfrm>
          <a:prstGeom prst="rect">
            <a:avLst/>
          </a:prstGeom>
        </p:spPr>
      </p:pic>
    </p:spTree>
    <p:extLst>
      <p:ext uri="{BB962C8B-B14F-4D97-AF65-F5344CB8AC3E}">
        <p14:creationId xmlns:p14="http://schemas.microsoft.com/office/powerpoint/2010/main" val="946826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2540" y="712519"/>
            <a:ext cx="8728364" cy="1938992"/>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Yaşlanma bir çok ülkede kriz olarak görülmesinerağmen, yaşlıların topluma olan katkıları göz ardı edil-memelidir. Tecrübelerini genç nesillere aktarmak, gönüllü işlerde çalışmak ve bir çok gelişmekte olan ülkede olduğu gibi, evde torunlarına bakmak, topluma olan katkılarından sayılmaktadır. Fakat bu işlevlerini yerine getirebilmeleri için kendilerinin de sağlıklı ve kalitelihayat sürdürmeleri gereklidir. İşte burada evde bakımınönemi ortaya çıkmaktadır.</a:t>
            </a:r>
            <a:endParaRPr lang="tr-TR" sz="2000" dirty="0">
              <a:latin typeface="Times New Roman" panose="02020603050405020304" pitchFamily="18" charset="0"/>
              <a:cs typeface="Times New Roman" panose="02020603050405020304" pitchFamily="18" charset="0"/>
            </a:endParaRPr>
          </a:p>
        </p:txBody>
      </p:sp>
      <p:pic>
        <p:nvPicPr>
          <p:cNvPr id="2" name="Resim 1"/>
          <p:cNvPicPr>
            <a:picLocks noChangeAspect="1"/>
          </p:cNvPicPr>
          <p:nvPr/>
        </p:nvPicPr>
        <p:blipFill>
          <a:blip r:embed="rId2"/>
          <a:stretch>
            <a:fillRect/>
          </a:stretch>
        </p:blipFill>
        <p:spPr>
          <a:xfrm>
            <a:off x="4246686" y="2831123"/>
            <a:ext cx="3330452" cy="2910254"/>
          </a:xfrm>
          <a:prstGeom prst="rect">
            <a:avLst/>
          </a:prstGeom>
        </p:spPr>
      </p:pic>
    </p:spTree>
    <p:extLst>
      <p:ext uri="{BB962C8B-B14F-4D97-AF65-F5344CB8AC3E}">
        <p14:creationId xmlns:p14="http://schemas.microsoft.com/office/powerpoint/2010/main" val="2371345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7527" y="760021"/>
            <a:ext cx="8146473" cy="5016758"/>
          </a:xfrm>
          <a:prstGeom prst="rect">
            <a:avLst/>
          </a:prstGeom>
        </p:spPr>
        <p:txBody>
          <a:bodyPr wrap="square">
            <a:spAutoFit/>
          </a:bodyPr>
          <a:lstStyle/>
          <a:p>
            <a:pPr algn="just"/>
            <a:r>
              <a:rPr lang="tr-TR" sz="2000" b="1" dirty="0" smtClean="0">
                <a:latin typeface="Times New Roman" panose="02020603050405020304" pitchFamily="18" charset="0"/>
                <a:cs typeface="Times New Roman" panose="02020603050405020304" pitchFamily="18" charset="0"/>
              </a:rPr>
              <a:t>Evde Bakımın Avantajları:</a:t>
            </a:r>
          </a:p>
          <a:p>
            <a:pPr algn="just"/>
            <a:r>
              <a:rPr lang="tr-TR" sz="2000" dirty="0" smtClean="0">
                <a:latin typeface="Times New Roman" panose="02020603050405020304" pitchFamily="18" charset="0"/>
                <a:cs typeface="Times New Roman" panose="02020603050405020304" pitchFamily="18" charset="0"/>
              </a:rPr>
              <a:t>Evlerde sağlık bakımının yıllardır yurt dışında da gö-rülen en önemli iki faydası, sağlık harcamalarında sağladığı düşüş ve kişinin kendi huzurlu ortamında, ailesi ileberaberken bakımına olanak vermesidir. Bunların yanın-da bu hizmetin yararlarını şöyle sıralayabiliriz:</a:t>
            </a:r>
          </a:p>
          <a:p>
            <a:pPr algn="just"/>
            <a:r>
              <a:rPr lang="tr-TR" sz="2000" dirty="0" smtClean="0">
                <a:latin typeface="Times New Roman" panose="02020603050405020304" pitchFamily="18" charset="0"/>
                <a:cs typeface="Times New Roman" panose="02020603050405020304" pitchFamily="18" charset="0"/>
              </a:rPr>
              <a:t>1.Sağlık hizmetini ayağınıza getirir</a:t>
            </a:r>
          </a:p>
          <a:p>
            <a:pPr algn="just"/>
            <a:r>
              <a:rPr lang="tr-TR" sz="2000" dirty="0" smtClean="0">
                <a:latin typeface="Times New Roman" panose="02020603050405020304" pitchFamily="18" charset="0"/>
                <a:cs typeface="Times New Roman" panose="02020603050405020304" pitchFamily="18" charset="0"/>
              </a:rPr>
              <a:t>2.Kişiye özel bir bakım sağlar</a:t>
            </a:r>
          </a:p>
          <a:p>
            <a:pPr algn="just"/>
            <a:r>
              <a:rPr lang="tr-TR" sz="2000" dirty="0" smtClean="0">
                <a:latin typeface="Times New Roman" panose="02020603050405020304" pitchFamily="18" charset="0"/>
                <a:cs typeface="Times New Roman" panose="02020603050405020304" pitchFamily="18" charset="0"/>
              </a:rPr>
              <a:t>3.Bakım alan aileyi bir arada tutar</a:t>
            </a:r>
          </a:p>
          <a:p>
            <a:pPr algn="just"/>
            <a:r>
              <a:rPr lang="tr-TR" sz="2000" dirty="0" smtClean="0">
                <a:latin typeface="Times New Roman" panose="02020603050405020304" pitchFamily="18" charset="0"/>
                <a:cs typeface="Times New Roman" panose="02020603050405020304" pitchFamily="18" charset="0"/>
              </a:rPr>
              <a:t>4.İyileşmeyi hızlandırır</a:t>
            </a:r>
          </a:p>
          <a:p>
            <a:pPr algn="just"/>
            <a:r>
              <a:rPr lang="tr-TR" sz="2000" dirty="0" smtClean="0">
                <a:latin typeface="Times New Roman" panose="02020603050405020304" pitchFamily="18" charset="0"/>
                <a:cs typeface="Times New Roman" panose="02020603050405020304" pitchFamily="18" charset="0"/>
              </a:rPr>
              <a:t>5.Bakım maliyetlerini düşürür </a:t>
            </a:r>
          </a:p>
          <a:p>
            <a:pPr algn="just"/>
            <a:r>
              <a:rPr lang="tr-TR" sz="2000" dirty="0" smtClean="0">
                <a:latin typeface="Times New Roman" panose="02020603050405020304" pitchFamily="18" charset="0"/>
                <a:cs typeface="Times New Roman" panose="02020603050405020304" pitchFamily="18" charset="0"/>
              </a:rPr>
              <a:t>6.Teşhisten iyileşmeye kadar geçen süreçte kesin-tisiz kaliteli ve standart hizmet sağlar 7.Hasta ve yakınlarına bakım konusunda eğitimi deiçerir</a:t>
            </a:r>
          </a:p>
          <a:p>
            <a:pPr algn="just"/>
            <a:r>
              <a:rPr lang="tr-TR" sz="2000" dirty="0" smtClean="0">
                <a:latin typeface="Times New Roman" panose="02020603050405020304" pitchFamily="18" charset="0"/>
                <a:cs typeface="Times New Roman" panose="02020603050405020304" pitchFamily="18" charset="0"/>
              </a:rPr>
              <a:t>8.Yalnızca yaşama yıllar değil, yıllara da yaşam katar</a:t>
            </a:r>
          </a:p>
          <a:p>
            <a:pPr algn="just"/>
            <a:r>
              <a:rPr lang="tr-TR" sz="2000" dirty="0" smtClean="0">
                <a:latin typeface="Times New Roman" panose="02020603050405020304" pitchFamily="18" charset="0"/>
                <a:cs typeface="Times New Roman" panose="02020603050405020304" pitchFamily="18" charset="0"/>
              </a:rPr>
              <a:t> 9.Zamanınızdan tasarruf sağlar </a:t>
            </a:r>
          </a:p>
          <a:p>
            <a:pPr algn="just"/>
            <a:r>
              <a:rPr lang="tr-TR" sz="2000" dirty="0" smtClean="0">
                <a:latin typeface="Times New Roman" panose="02020603050405020304" pitchFamily="18" charset="0"/>
                <a:cs typeface="Times New Roman" panose="02020603050405020304" pitchFamily="18" charset="0"/>
              </a:rPr>
              <a:t>10.En üst düzeyde bağımsızlık sağlar</a:t>
            </a:r>
          </a:p>
          <a:p>
            <a:pPr algn="just"/>
            <a:r>
              <a:rPr lang="tr-TR" sz="2000" dirty="0" smtClean="0">
                <a:latin typeface="Times New Roman" panose="02020603050405020304" pitchFamily="18" charset="0"/>
                <a:cs typeface="Times New Roman" panose="02020603050405020304" pitchFamily="18" charset="0"/>
              </a:rPr>
              <a:t>11.Yaşam kalitesini yükseltir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6302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0660" y="795647"/>
            <a:ext cx="7873340" cy="3170099"/>
          </a:xfrm>
          <a:prstGeom prst="rect">
            <a:avLst/>
          </a:prstGeom>
        </p:spPr>
        <p:txBody>
          <a:bodyPr wrap="square">
            <a:spAutoFit/>
          </a:bodyPr>
          <a:lstStyle/>
          <a:p>
            <a:pPr algn="just"/>
            <a:r>
              <a:rPr lang="tr-TR" sz="2000" b="1" dirty="0" smtClean="0">
                <a:latin typeface="Times New Roman" panose="02020603050405020304" pitchFamily="18" charset="0"/>
                <a:cs typeface="Times New Roman" panose="02020603050405020304" pitchFamily="18" charset="0"/>
              </a:rPr>
              <a:t>Evde Bakım Hizmetlerinin Amacı:</a:t>
            </a:r>
          </a:p>
          <a:p>
            <a:pPr algn="just"/>
            <a:r>
              <a:rPr lang="tr-TR" sz="2000" dirty="0" smtClean="0">
                <a:latin typeface="Times New Roman" panose="02020603050405020304" pitchFamily="18" charset="0"/>
                <a:cs typeface="Times New Roman" panose="02020603050405020304" pitchFamily="18" charset="0"/>
              </a:rPr>
              <a:t>• Hastanın hastanede kalış süresini kısaltmak</a:t>
            </a:r>
          </a:p>
          <a:p>
            <a:pPr algn="just"/>
            <a:r>
              <a:rPr lang="tr-TR" sz="2000" dirty="0" smtClean="0">
                <a:latin typeface="Times New Roman" panose="02020603050405020304" pitchFamily="18" charset="0"/>
                <a:cs typeface="Times New Roman" panose="02020603050405020304" pitchFamily="18" charset="0"/>
              </a:rPr>
              <a:t>• Hastane enfeksiyonu riskini erken taburcu ederekazaltmak</a:t>
            </a:r>
          </a:p>
          <a:p>
            <a:pPr algn="just"/>
            <a:r>
              <a:rPr lang="tr-TR" sz="2000" dirty="0" smtClean="0">
                <a:latin typeface="Times New Roman" panose="02020603050405020304" pitchFamily="18" charset="0"/>
                <a:cs typeface="Times New Roman" panose="02020603050405020304" pitchFamily="18" charset="0"/>
              </a:rPr>
              <a:t>Sağlık hizmetlerinin maliyetini düşürmek</a:t>
            </a:r>
          </a:p>
          <a:p>
            <a:pPr algn="just"/>
            <a:r>
              <a:rPr lang="tr-TR" sz="2000" dirty="0" smtClean="0">
                <a:latin typeface="Times New Roman" panose="02020603050405020304" pitchFamily="18" charset="0"/>
                <a:cs typeface="Times New Roman" panose="02020603050405020304" pitchFamily="18" charset="0"/>
              </a:rPr>
              <a:t>• Ülkemizdeki sınırlı sayıdaki hastane yatak kapasi-tesini daha verimli kullanmak</a:t>
            </a:r>
          </a:p>
          <a:p>
            <a:pPr algn="just"/>
            <a:r>
              <a:rPr lang="tr-TR" sz="2000" dirty="0" smtClean="0">
                <a:latin typeface="Times New Roman" panose="02020603050405020304" pitchFamily="18" charset="0"/>
                <a:cs typeface="Times New Roman" panose="02020603050405020304" pitchFamily="18" charset="0"/>
              </a:rPr>
              <a:t>• Hastanın aile ortamına kısa sürede dönmesi ile mo-ral desteği sağlamak</a:t>
            </a:r>
          </a:p>
          <a:p>
            <a:pPr algn="just"/>
            <a:r>
              <a:rPr lang="tr-TR" sz="2000" dirty="0" smtClean="0">
                <a:latin typeface="Times New Roman" panose="02020603050405020304" pitchFamily="18" charset="0"/>
                <a:cs typeface="Times New Roman" panose="02020603050405020304" pitchFamily="18" charset="0"/>
              </a:rPr>
              <a:t>• Günlük yaşam şartlarını en az etkileyecek şekildedoğru tedaviyi evde de sunmak</a:t>
            </a:r>
          </a:p>
          <a:p>
            <a:pPr algn="just"/>
            <a:r>
              <a:rPr lang="tr-TR" sz="2000" dirty="0" smtClean="0">
                <a:latin typeface="Times New Roman" panose="02020603050405020304" pitchFamily="18" charset="0"/>
                <a:cs typeface="Times New Roman" panose="02020603050405020304" pitchFamily="18" charset="0"/>
              </a:rPr>
              <a:t>• Hastanın yaşam kalitesini eniyi seviyeye çıkarmak</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3368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55668" y="843148"/>
            <a:ext cx="7588332" cy="3139321"/>
          </a:xfrm>
          <a:prstGeom prst="rect">
            <a:avLst/>
          </a:prstGeom>
        </p:spPr>
        <p:txBody>
          <a:bodyPr wrap="square">
            <a:spAutoFit/>
          </a:bodyPr>
          <a:lstStyle/>
          <a:p>
            <a:r>
              <a:rPr lang="tr-TR" b="1" dirty="0" smtClean="0"/>
              <a:t>Evde Bakım Hizmetlerinden Kimler Faydalanabilir ?</a:t>
            </a:r>
          </a:p>
          <a:p>
            <a:pPr algn="just"/>
            <a:r>
              <a:rPr lang="tr-TR" sz="2000" dirty="0" smtClean="0">
                <a:latin typeface="Times New Roman" panose="02020603050405020304" pitchFamily="18" charset="0"/>
                <a:cs typeface="Times New Roman" panose="02020603050405020304" pitchFamily="18" charset="0"/>
              </a:rPr>
              <a:t>Evde sağlık bakımı hizmetleri, ameliyat sonrası bakım gereksinimi olanlardan, uzun süreli bakıma ihtiyacı olan hasta ve yaşlılara, yeni doğum yapan annelerden, tedavisi evde de sürdürülebilecek hastalara, kısasüreli hemşirelik hizmetlerine gereksinim duyanlardan, aşılama ve laboratuvar tetkikleri gibi hizmetlerievinde veya işyerinde almak isteyenlere kadar çok geniş bir yelpazede ihtiyaç sahiplerine hitap etmektedir. </a:t>
            </a:r>
          </a:p>
          <a:p>
            <a:pPr algn="just"/>
            <a:r>
              <a:rPr lang="tr-TR" sz="2000" dirty="0" smtClean="0">
                <a:latin typeface="Times New Roman" panose="02020603050405020304" pitchFamily="18" charset="0"/>
                <a:cs typeface="Times New Roman" panose="02020603050405020304" pitchFamily="18" charset="0"/>
              </a:rPr>
              <a:t>Evde tıbbî bakım hizmetlerini alanların büyük çoğunluğu aşağıda ana başlıklar halinde sıralanmıştır:</a:t>
            </a:r>
            <a:endParaRPr lang="tr-TR" sz="2000" dirty="0">
              <a:latin typeface="Times New Roman" panose="02020603050405020304" pitchFamily="18" charset="0"/>
              <a:cs typeface="Times New Roman" panose="02020603050405020304" pitchFamily="18" charset="0"/>
            </a:endParaRPr>
          </a:p>
        </p:txBody>
      </p:sp>
      <p:pic>
        <p:nvPicPr>
          <p:cNvPr id="2" name="Resim 1"/>
          <p:cNvPicPr>
            <a:picLocks noChangeAspect="1"/>
          </p:cNvPicPr>
          <p:nvPr/>
        </p:nvPicPr>
        <p:blipFill>
          <a:blip r:embed="rId2"/>
          <a:stretch>
            <a:fillRect/>
          </a:stretch>
        </p:blipFill>
        <p:spPr>
          <a:xfrm rot="10800000" flipV="1">
            <a:off x="5811713" y="4286249"/>
            <a:ext cx="3393832" cy="1859574"/>
          </a:xfrm>
          <a:prstGeom prst="rect">
            <a:avLst/>
          </a:prstGeom>
        </p:spPr>
      </p:pic>
    </p:spTree>
    <p:extLst>
      <p:ext uri="{BB962C8B-B14F-4D97-AF65-F5344CB8AC3E}">
        <p14:creationId xmlns:p14="http://schemas.microsoft.com/office/powerpoint/2010/main" val="575683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87532" y="1140031"/>
            <a:ext cx="7956468" cy="4801314"/>
          </a:xfrm>
          <a:prstGeom prst="rect">
            <a:avLst/>
          </a:prstGeom>
        </p:spPr>
        <p:txBody>
          <a:bodyPr wrap="square">
            <a:spAutoFit/>
          </a:bodyPr>
          <a:lstStyle/>
          <a:p>
            <a:pPr marL="342900" indent="-342900">
              <a:buAutoNum type="arabicPeriod"/>
            </a:pPr>
            <a:r>
              <a:rPr lang="tr-TR" dirty="0" smtClean="0"/>
              <a:t>Hastaneden taburcu sonrası tıbbî bakıma ihtiyaçduyanlar (Enjeksiyon, pansuman, ilaç takibi),</a:t>
            </a:r>
          </a:p>
          <a:p>
            <a:pPr marL="342900" indent="-342900">
              <a:buAutoNum type="arabicPeriod"/>
            </a:pPr>
            <a:r>
              <a:rPr lang="tr-TR" dirty="0" smtClean="0"/>
              <a:t>Ameliyat sonrası bakım ihtiyacı olanlar (Dikiş al-ma, pansuman, kolostomi bakımı),</a:t>
            </a:r>
          </a:p>
          <a:p>
            <a:pPr marL="342900" indent="-342900">
              <a:buAutoNum type="arabicPeriod"/>
            </a:pPr>
            <a:r>
              <a:rPr lang="tr-TR" dirty="0" smtClean="0"/>
              <a:t>Ortopedi ve travmatoloji hastaları (Düzenli egzersiz, röntgen hizmetleri),</a:t>
            </a:r>
          </a:p>
          <a:p>
            <a:pPr marL="342900" indent="-342900">
              <a:buAutoNum type="arabicPeriod"/>
            </a:pPr>
            <a:r>
              <a:rPr lang="tr-TR" dirty="0" smtClean="0"/>
              <a:t>Kalp, damar ve hipertansiyon hastaları (Düzenlitansiyon, kolesterol, EKG takibi),</a:t>
            </a:r>
          </a:p>
          <a:p>
            <a:pPr marL="342900" indent="-342900">
              <a:buAutoNum type="arabicPeriod"/>
            </a:pPr>
            <a:r>
              <a:rPr lang="tr-TR" dirty="0" smtClean="0"/>
              <a:t>Onkoloji (Kanser) hastaları (Kür tedavileri, ağrıtedavileri ve son dönem takibi),</a:t>
            </a:r>
          </a:p>
          <a:p>
            <a:pPr marL="342900" indent="-342900">
              <a:buAutoNum type="arabicPeriod"/>
            </a:pPr>
            <a:r>
              <a:rPr lang="tr-TR" dirty="0" smtClean="0"/>
              <a:t>Akciğer ve solunum hastaları (Oksijen tedavisi,ilaçların inhalasyonla verilmesi),</a:t>
            </a:r>
          </a:p>
          <a:p>
            <a:pPr marL="342900" indent="-342900">
              <a:buAutoNum type="arabicPeriod"/>
            </a:pPr>
            <a:r>
              <a:rPr lang="tr-TR" dirty="0" smtClean="0"/>
              <a:t>Diyabet hastaları (şeker hastaları) (Diyabetikayak bakımı, düzenli şeker tahlili ve takibi),</a:t>
            </a:r>
          </a:p>
          <a:p>
            <a:pPr marL="342900" indent="-342900">
              <a:buAutoNum type="arabicPeriod"/>
            </a:pPr>
            <a:r>
              <a:rPr lang="tr-TR" dirty="0" smtClean="0"/>
              <a:t>8.Nöroloji hastaları (Hemipleji/felçli hastalara fiz-yoterapi seansları ve evde sosyal destek),</a:t>
            </a:r>
          </a:p>
          <a:p>
            <a:pPr marL="342900" indent="-342900">
              <a:buAutoNum type="arabicPeriod"/>
            </a:pPr>
            <a:r>
              <a:rPr lang="tr-TR" dirty="0" smtClean="0"/>
              <a:t>Yeni doğum yapan anneler ve bebekleri (Göbekpansumanları, emzirme eğitimi, aşı takibi),</a:t>
            </a:r>
          </a:p>
          <a:p>
            <a:pPr marL="342900" indent="-342900">
              <a:buAutoNum type="arabicPeriod"/>
            </a:pPr>
            <a:r>
              <a:rPr lang="tr-TR" dirty="0" smtClean="0"/>
              <a:t>Bakım ihtiyacı olan yaşlı ve özürlüler (Meşguli-yet, fizyoterapi ve eğitim),</a:t>
            </a:r>
          </a:p>
          <a:p>
            <a:pPr marL="342900" indent="-342900">
              <a:buAutoNum type="arabicPeriod"/>
            </a:pPr>
            <a:r>
              <a:rPr lang="tr-TR" dirty="0" smtClean="0"/>
              <a:t>Yara bakımı, enjeksiyon, ilaç infüzyonu (Kısasüreli hemşirelik hizmetlerine ihtiyacı olanlar)</a:t>
            </a:r>
            <a:endParaRPr lang="tr-TR" dirty="0"/>
          </a:p>
        </p:txBody>
      </p:sp>
    </p:spTree>
    <p:extLst>
      <p:ext uri="{BB962C8B-B14F-4D97-AF65-F5344CB8AC3E}">
        <p14:creationId xmlns:p14="http://schemas.microsoft.com/office/powerpoint/2010/main" val="519634591"/>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18</TotalTime>
  <Words>605</Words>
  <Application>Microsoft Office PowerPoint</Application>
  <PresentationFormat>Geniş ekran</PresentationFormat>
  <Paragraphs>39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Century Gothic</vt:lpstr>
      <vt:lpstr>Times New Roman</vt:lpstr>
      <vt:lpstr>Wingdings 3</vt:lpstr>
      <vt:lpstr>Dilim</vt:lpstr>
      <vt:lpstr>PowerPoint Sunusu</vt:lpstr>
      <vt:lpstr>PowerPoint Sunusu</vt:lpstr>
      <vt:lpstr>PowerPoint Sunusu</vt:lpstr>
      <vt:lpstr>PowerPoint Sunusu</vt:lpstr>
      <vt:lpstr>PowerPoint Sunusu</vt:lpstr>
      <vt:lpstr>PowerPoint Sunusu</vt:lpstr>
      <vt:lpstr>PowerPoint Sunusu</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Ergun GOKTAS</dc:creator>
  <cp:lastModifiedBy>user5</cp:lastModifiedBy>
  <cp:revision>3</cp:revision>
  <dcterms:created xsi:type="dcterms:W3CDTF">2019-04-21T11:42:08Z</dcterms:created>
  <dcterms:modified xsi:type="dcterms:W3CDTF">2019-05-06T12:38:31Z</dcterms:modified>
</cp:coreProperties>
</file>