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0"/>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33" r:id="rId19"/>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tr/imgres?imgurl=https://academictech.doit.wisc.edu/ORFI/otr/creating/disabled.jpg&amp;imgrefurl=https://academictech.doit.wisc.edu/ORFI/otr/creating/create_content.html&amp;usg=__Sm9qs4pn6tgCxD2-g4Kqq39a4v4=&amp;h=300&amp;w=300&amp;sz=16&amp;hl=tr&amp;start=1&amp;um=1&amp;itbs=1&amp;tbnid=3jbZ4YK-ndwZtM:&amp;tbnh=116&amp;tbnw=116&amp;prev=/images%3Fq%3Ddisabled%26um%3D1%26hl%3Dtr%26tbs%3Disch: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tr/imgres?imgurl=http://cache3.asset-cache.net/xc/74992528.jpg%3Fv%3D1%26c%3DIWSAsset%26k%3D2%26d%3D77BFBA49EF878921A343B2C87A49D8F5E0B54E36E690934C3C02F648B1FD95E0A7352444FA9060CA&amp;imgrefurl=http://www.life.com/image/74992528&amp;usg=__zwO5wT2hQgWxk7-Pm4yaYuiLsVI=&amp;h=594&amp;w=362&amp;sz=30&amp;hl=tr&amp;start=8&amp;um=1&amp;itbs=1&amp;tbnid=TnuUPIn61KWGCM:&amp;tbnh=135&amp;tbnw=82&amp;prev=/images%3Fq%3Ddisabled%2Bphone%26um%3D1%26hl%3Dtr%26tbs%3Disch: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tr/imgres?imgurl=http://www.cv-library.co.uk/images/news/1463/Olympics-will-help-disabled-workers.jpg&amp;imgrefurl=http://www.cv-library.co.uk/news/1463/Olympics-%27will-help-disabled-workers%27.html&amp;usg=__2GjgIVyOUnwGMd9jhhmtJgTC8UM=&amp;h=300&amp;w=299&amp;sz=19&amp;hl=tr&amp;start=29&amp;um=1&amp;itbs=1&amp;tbnid=4leGk0Wt9cvVoM:&amp;tbnh=116&amp;tbnw=116&amp;prev=/images%3Fq%3Ddisabled%26start%3D20%26um%3D1%26hl%3Dtr%26sa%3DN%26ndsp%3D20%26tbs%3Disch: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m.tr/imgres?imgurl=http://www.atakentbakis.com/resim/isitmecihazi.jpg&amp;imgrefurl=http://www.atakentbakis.com/yerel/193&amp;usg=__l6PytF1Z31zYDNTG-Oktj4EOna4=&amp;h=323&amp;w=430&amp;sz=31&amp;hl=tr&amp;start=21&amp;um=1&amp;itbs=1&amp;tbnid=cJpkZT4zbEJHjM:&amp;tbnh=95&amp;tbnw=126&amp;prev=/images%3Fq%3Di%25C5%259Fitme%2Bcihaz%25C4%25B1%26start%3D20%26um%3D1%26hl%3Dtr%26sa%3DN%26ndsp%3D20%26tbs%3Disch: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normAutofit/>
          </a:bodyPr>
          <a:lstStyle/>
          <a:p>
            <a:pPr fontAlgn="auto">
              <a:spcAft>
                <a:spcPts val="0"/>
              </a:spcAft>
              <a:defRPr/>
            </a:pPr>
            <a:r>
              <a:rPr lang="tr-TR" altLang="tr-TR" dirty="0" smtClean="0"/>
              <a:t> </a:t>
            </a:r>
            <a:r>
              <a:rPr lang="tr-TR" altLang="tr-TR" dirty="0" smtClean="0"/>
              <a:t>Mobil </a:t>
            </a:r>
            <a:r>
              <a:rPr lang="tr-TR" altLang="tr-TR" dirty="0" err="1" smtClean="0"/>
              <a:t>Arayüz</a:t>
            </a:r>
            <a:r>
              <a:rPr lang="tr-TR" altLang="tr-TR" dirty="0" smtClean="0"/>
              <a:t> Tasarımı</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GELİŞTİRME GEREÇLERİ</a:t>
            </a:r>
            <a:endParaRPr lang="tr-TR" dirty="0"/>
          </a:p>
        </p:txBody>
      </p:sp>
      <p:sp>
        <p:nvSpPr>
          <p:cNvPr id="3" name="İçerik Yer Tutucusu 2"/>
          <p:cNvSpPr>
            <a:spLocks noGrp="1"/>
          </p:cNvSpPr>
          <p:nvPr>
            <p:ph idx="1"/>
          </p:nvPr>
        </p:nvSpPr>
        <p:spPr/>
        <p:txBody>
          <a:bodyPr/>
          <a:lstStyle/>
          <a:p>
            <a:r>
              <a:rPr lang="tr-TR" altLang="tr-TR" dirty="0"/>
              <a:t>Mobil cihazlar için </a:t>
            </a:r>
            <a:r>
              <a:rPr lang="tr-TR" altLang="tr-TR" dirty="0" err="1"/>
              <a:t>arayüz</a:t>
            </a:r>
            <a:r>
              <a:rPr lang="tr-TR" altLang="tr-TR" dirty="0"/>
              <a:t> ve yazılım geliştirilmesi amacıyla </a:t>
            </a:r>
            <a:r>
              <a:rPr lang="tr-TR" altLang="tr-TR" dirty="0" err="1"/>
              <a:t>çesitli</a:t>
            </a:r>
            <a:r>
              <a:rPr lang="tr-TR" altLang="tr-TR" dirty="0"/>
              <a:t> platformlar hazırlanmıştır. Mobil cihaz üreticileri ve diğer yazılım firmaları (Microsoft vb.) yazılım geliştirme platformlarını, mobil uygulamaları içerecek biçimde geliştirmişlerdir.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53634751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GELİŞTİRME GEREÇLERİ</a:t>
            </a:r>
            <a:endParaRPr lang="tr-TR" dirty="0"/>
          </a:p>
        </p:txBody>
      </p:sp>
      <p:sp>
        <p:nvSpPr>
          <p:cNvPr id="3" name="İçerik Yer Tutucusu 2"/>
          <p:cNvSpPr>
            <a:spLocks noGrp="1"/>
          </p:cNvSpPr>
          <p:nvPr>
            <p:ph idx="1"/>
          </p:nvPr>
        </p:nvSpPr>
        <p:spPr/>
        <p:txBody>
          <a:bodyPr/>
          <a:lstStyle/>
          <a:p>
            <a:r>
              <a:rPr lang="tr-TR" altLang="tr-TR" dirty="0"/>
              <a:t>Örneğin cep telefonu üreticisi NOKIA, </a:t>
            </a:r>
            <a:endParaRPr lang="tr-TR" altLang="tr-TR" dirty="0" smtClean="0"/>
          </a:p>
          <a:p>
            <a:r>
              <a:rPr lang="tr-TR" altLang="tr-TR" dirty="0" smtClean="0">
                <a:solidFill>
                  <a:srgbClr val="FF0000"/>
                </a:solidFill>
              </a:rPr>
              <a:t>http</a:t>
            </a:r>
            <a:r>
              <a:rPr lang="tr-TR" altLang="tr-TR" dirty="0">
                <a:solidFill>
                  <a:srgbClr val="FF0000"/>
                </a:solidFill>
              </a:rPr>
              <a:t>://www.forum.nokia.com/main.html </a:t>
            </a:r>
            <a:endParaRPr lang="tr-TR" altLang="tr-TR" dirty="0" smtClean="0">
              <a:solidFill>
                <a:srgbClr val="FF0000"/>
              </a:solidFill>
            </a:endParaRPr>
          </a:p>
          <a:p>
            <a:r>
              <a:rPr lang="tr-TR" altLang="tr-TR" dirty="0" smtClean="0"/>
              <a:t>adresinden </a:t>
            </a:r>
            <a:r>
              <a:rPr lang="tr-TR" altLang="tr-TR" dirty="0"/>
              <a:t>erişilebilecek ve ücretsiz indirilebilecek geliştirme platformunu yazılım geliştiricilerin kullanımına sunmaktadır. Bu platformlarda farklı protokolleri destekleyebilen </a:t>
            </a:r>
            <a:r>
              <a:rPr lang="tr-TR" altLang="tr-TR" dirty="0" err="1"/>
              <a:t>arayüzler</a:t>
            </a:r>
            <a:r>
              <a:rPr lang="tr-TR" altLang="tr-TR" dirty="0"/>
              <a:t> geliştirilir.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147381644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GELİŞTİRME GEREÇLERİ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5" name="Picture 2" descr="http://www.yesevi.net/lms/banka/TBIL309/LRN/pics/B09/IBE0907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79576" y="1674112"/>
            <a:ext cx="6259107" cy="4506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7478242"/>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ENGELLİLER AÇISINDAN MOBİL ARAYÜZLER</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Klasik masaüstü bilgisayarlar, engelliler tarafından bir ölçüde kullanılabilmektedir. Ancak bir engellinin belirli seviyede bilgisayar kullanması günümüz koşullarında çok gerekli olmayabileceği düşünüldüğü için genellikle masaüstü yazılımlarının engelliler tarafından kullanımı çok ciddi boyutta ele alınmamaktadır.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5" name="Picture 6" descr="disabled">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28248" y="3613811"/>
            <a:ext cx="1811238" cy="18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270348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ENGELLİLER AÇISINDAN MOBİL ARAYÜZLER</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Öte yandan mobil cihazlar, özellikle cep telefonları ve benzeri cihazlar, engelliler için büyük ölçüde kullanılması gereken, hatta bazı durumlarda engelli olmayanların ihtiyacından daha çok ihtiyaç olarak ortaya çıkan cihazlardır.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pic>
        <p:nvPicPr>
          <p:cNvPr id="5" name="Picture 6" descr="74992528">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2144" y="2852936"/>
            <a:ext cx="1965920" cy="3237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346460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ENGELLİLER AÇISINDAN MOBİL ARAYÜZLER</a:t>
            </a:r>
            <a:endParaRPr lang="tr-TR" dirty="0"/>
          </a:p>
        </p:txBody>
      </p:sp>
      <p:sp>
        <p:nvSpPr>
          <p:cNvPr id="3" name="İçerik Yer Tutucusu 2"/>
          <p:cNvSpPr>
            <a:spLocks noGrp="1"/>
          </p:cNvSpPr>
          <p:nvPr>
            <p:ph idx="1"/>
          </p:nvPr>
        </p:nvSpPr>
        <p:spPr>
          <a:xfrm>
            <a:off x="1096963" y="1556792"/>
            <a:ext cx="8167389" cy="4670797"/>
          </a:xfrm>
        </p:spPr>
        <p:txBody>
          <a:bodyPr/>
          <a:lstStyle/>
          <a:p>
            <a:pPr>
              <a:buFont typeface="Wingdings" panose="05000000000000000000" pitchFamily="2" charset="2"/>
              <a:buChar char="Ø"/>
            </a:pPr>
            <a:r>
              <a:rPr lang="tr-TR" altLang="tr-TR" dirty="0"/>
              <a:t>Toplum nüfusunun yaklaşık olarak yüzde 10 kadarının engelli olduğu düşünüldüğünde bu konunun önemi, ticari olarak da ortaya çıkar. Öte yandan, melodiler, mp3 çalma kapasitesi, değiştirilebilir kapaklar gibi özellikler bir telefonun satışında maalesef, engelli ve yaşlı kullanıcıların daha kolay kullanımından daha büyük rol oynamaktadır.</a:t>
            </a:r>
          </a:p>
          <a:p>
            <a:pPr>
              <a:buFont typeface="Wingdings" panose="05000000000000000000" pitchFamily="2" charset="2"/>
              <a:buChar char="Ø"/>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7668244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ENGELLİLER AÇISINDAN MOBİL ARAYÜZLER</a:t>
            </a:r>
            <a:endParaRPr lang="tr-TR" dirty="0"/>
          </a:p>
        </p:txBody>
      </p:sp>
      <p:sp>
        <p:nvSpPr>
          <p:cNvPr id="3" name="İçerik Yer Tutucusu 2"/>
          <p:cNvSpPr>
            <a:spLocks noGrp="1"/>
          </p:cNvSpPr>
          <p:nvPr>
            <p:ph idx="1"/>
          </p:nvPr>
        </p:nvSpPr>
        <p:spPr>
          <a:xfrm>
            <a:off x="1096963" y="1988840"/>
            <a:ext cx="7879357" cy="4238749"/>
          </a:xfrm>
        </p:spPr>
        <p:txBody>
          <a:bodyPr/>
          <a:lstStyle/>
          <a:p>
            <a:pPr>
              <a:buFont typeface="Wingdings" panose="05000000000000000000" pitchFamily="2" charset="2"/>
              <a:buChar char="Ø"/>
            </a:pPr>
            <a:r>
              <a:rPr lang="tr-TR" altLang="tr-TR" dirty="0"/>
              <a:t>Mobil cihazların küçülmesi pek çok kullanıcı açısından avantajlar getirmiştir. Öte yandan daha küçük klavyeler, küçük ekran ve zayıf zil sesi (melodili cihazların pek çoğunun zil sesleri zayıftır) eksi puan almakta olan özelliklerdir.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Picture 6" descr="Olympics-will-help-disabled-worker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0376" y="1988840"/>
            <a:ext cx="1524545" cy="152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592457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ENGELLİLER AÇISINDAN MOBİL ARAYÜZLER</a:t>
            </a:r>
            <a:endParaRPr lang="tr-TR" dirty="0"/>
          </a:p>
        </p:txBody>
      </p:sp>
      <p:sp>
        <p:nvSpPr>
          <p:cNvPr id="3" name="İçerik Yer Tutucusu 2"/>
          <p:cNvSpPr>
            <a:spLocks noGrp="1"/>
          </p:cNvSpPr>
          <p:nvPr>
            <p:ph idx="1"/>
          </p:nvPr>
        </p:nvSpPr>
        <p:spPr>
          <a:xfrm>
            <a:off x="1096963" y="1556792"/>
            <a:ext cx="8095381" cy="4670797"/>
          </a:xfrm>
        </p:spPr>
        <p:txBody>
          <a:bodyPr/>
          <a:lstStyle/>
          <a:p>
            <a:pPr>
              <a:buFont typeface="Wingdings" panose="05000000000000000000" pitchFamily="2" charset="2"/>
              <a:buChar char="Ø"/>
            </a:pPr>
            <a:r>
              <a:rPr lang="tr-TR" altLang="tr-TR" dirty="0"/>
              <a:t>Engelliler için erişim kolaylıkları sağlanması, hem mobil cihaz tasarımcılarının, hem de mobil ağ tasarımcı ve servis sağlayıcılarının işbirliğini gerektirir</a:t>
            </a:r>
            <a:r>
              <a:rPr lang="tr-TR" altLang="tr-TR" dirty="0" smtClean="0"/>
              <a:t>.</a:t>
            </a:r>
          </a:p>
          <a:p>
            <a:pPr>
              <a:buFont typeface="Wingdings" panose="05000000000000000000" pitchFamily="2" charset="2"/>
              <a:buChar char="Ø"/>
            </a:pPr>
            <a:endParaRPr lang="tr-TR" altLang="tr-TR" dirty="0"/>
          </a:p>
          <a:p>
            <a:pPr>
              <a:buFont typeface="Wingdings" panose="05000000000000000000" pitchFamily="2" charset="2"/>
              <a:buChar char="Ø"/>
            </a:pPr>
            <a:r>
              <a:rPr lang="tr-TR" altLang="tr-TR" dirty="0"/>
              <a:t>Bazı ülkelerde oluşturulan kanunlar çerçevesinde engelli kullanıcılara avantajların sunulmasına ve servis sağlayıcıların yönlendirilmesine katkıda bulunur. Örneğin büyük sorunlardan biri GSM cihazlarının işitme cihazlarını etkilemesidir.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pic>
        <p:nvPicPr>
          <p:cNvPr id="5" name="Picture 6" descr="isitmecihazi">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52384" y="2060848"/>
            <a:ext cx="1789112"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343379"/>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18</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SOFTKEY</a:t>
            </a:r>
            <a:endParaRPr lang="tr-TR" dirty="0"/>
          </a:p>
        </p:txBody>
      </p:sp>
      <p:sp>
        <p:nvSpPr>
          <p:cNvPr id="3" name="İçerik Yer Tutucusu 2"/>
          <p:cNvSpPr>
            <a:spLocks noGrp="1"/>
          </p:cNvSpPr>
          <p:nvPr>
            <p:ph idx="1"/>
          </p:nvPr>
        </p:nvSpPr>
        <p:spPr/>
        <p:txBody>
          <a:bodyPr/>
          <a:lstStyle/>
          <a:p>
            <a:r>
              <a:rPr lang="tr-TR" altLang="tr-TR" dirty="0"/>
              <a:t>Ne amaçla kullanıldığı, yazılım tarafından tanımlanan; içinde bulunduğu anda görevi değiştirilebilen tuşlara </a:t>
            </a:r>
            <a:r>
              <a:rPr lang="tr-TR" altLang="tr-TR" dirty="0" err="1"/>
              <a:t>softkey</a:t>
            </a:r>
            <a:r>
              <a:rPr lang="tr-TR" altLang="tr-TR" dirty="0"/>
              <a:t> tuşlar denir.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pic>
        <p:nvPicPr>
          <p:cNvPr id="5" name="Picture 3" descr="12.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56240" y="2132856"/>
            <a:ext cx="2152650" cy="382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9170050"/>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SEKMELER</a:t>
            </a:r>
            <a:endParaRPr lang="tr-TR" dirty="0"/>
          </a:p>
        </p:txBody>
      </p:sp>
      <p:sp>
        <p:nvSpPr>
          <p:cNvPr id="3" name="İçerik Yer Tutucusu 2"/>
          <p:cNvSpPr>
            <a:spLocks noGrp="1"/>
          </p:cNvSpPr>
          <p:nvPr>
            <p:ph idx="1"/>
          </p:nvPr>
        </p:nvSpPr>
        <p:spPr>
          <a:xfrm>
            <a:off x="1096963" y="1556793"/>
            <a:ext cx="10058400" cy="1440160"/>
          </a:xfrm>
        </p:spPr>
        <p:txBody>
          <a:bodyPr/>
          <a:lstStyle/>
          <a:p>
            <a:pPr>
              <a:buFont typeface="Wingdings" panose="05000000000000000000" pitchFamily="2" charset="2"/>
              <a:buChar char="Ø"/>
            </a:pPr>
            <a:r>
              <a:rPr lang="tr-TR" altLang="tr-TR" dirty="0"/>
              <a:t>Kartlar SEKMELER yardımı ile de birbirinden ayrılabilirler. Örnek bir sekme yapısı ve erişim menüsü aşağıdaki şekilde gösterilmiştir. Dikkat edilecek olursa sekme isimleri birinci seviyede menü seçiminin ardından görünmektedir.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pic>
        <p:nvPicPr>
          <p:cNvPr id="5" name="Picture 2" descr="http://www.yesevi.net/lms/banka/TBIL309/LRN/pics/B09/IBE0905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7568" y="2741470"/>
            <a:ext cx="6840760" cy="341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8418852"/>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ERİŞİM</a:t>
            </a:r>
            <a:endParaRPr lang="tr-TR" dirty="0"/>
          </a:p>
        </p:txBody>
      </p:sp>
      <p:sp>
        <p:nvSpPr>
          <p:cNvPr id="3" name="İçerik Yer Tutucusu 2"/>
          <p:cNvSpPr>
            <a:spLocks noGrp="1"/>
          </p:cNvSpPr>
          <p:nvPr>
            <p:ph idx="1"/>
          </p:nvPr>
        </p:nvSpPr>
        <p:spPr/>
        <p:txBody>
          <a:bodyPr/>
          <a:lstStyle/>
          <a:p>
            <a:pPr eaLnBrk="1" hangingPunct="1"/>
            <a:r>
              <a:rPr lang="tr-TR" altLang="tr-TR" dirty="0"/>
              <a:t>Aynı bilgilere birden çok erişim yöntemi ile ulaşım sağlanmalıdır. </a:t>
            </a:r>
          </a:p>
          <a:p>
            <a:pPr eaLnBrk="1" hangingPunct="1"/>
            <a:r>
              <a:rPr lang="tr-TR" altLang="tr-TR" dirty="0"/>
              <a:t>Örneğin cep telefonunda bir numarayı ismi yazarak veya listeyi gözden geçirerek bulabilirsiniz. </a:t>
            </a:r>
          </a:p>
          <a:p>
            <a:pPr eaLnBrk="1" hangingPunct="1"/>
            <a:r>
              <a:rPr lang="tr-TR" altLang="tr-TR" dirty="0"/>
              <a:t>Hatalı bir veri girildiği zaman ise kullanıcının ilerlemesine izin verilmemelidir.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2863254242"/>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ERİŞİM</a:t>
            </a:r>
            <a:endParaRPr lang="tr-TR" dirty="0"/>
          </a:p>
        </p:txBody>
      </p:sp>
      <p:sp>
        <p:nvSpPr>
          <p:cNvPr id="3" name="İçerik Yer Tutucusu 2"/>
          <p:cNvSpPr>
            <a:spLocks noGrp="1"/>
          </p:cNvSpPr>
          <p:nvPr>
            <p:ph idx="1"/>
          </p:nvPr>
        </p:nvSpPr>
        <p:spPr>
          <a:xfrm>
            <a:off x="1096963" y="1556792"/>
            <a:ext cx="8959477" cy="4670797"/>
          </a:xfrm>
        </p:spPr>
        <p:txBody>
          <a:bodyPr/>
          <a:lstStyle/>
          <a:p>
            <a:r>
              <a:rPr lang="tr-TR" altLang="tr-TR" dirty="0" err="1"/>
              <a:t>Örn</a:t>
            </a:r>
            <a:r>
              <a:rPr lang="tr-TR" altLang="tr-TR" dirty="0"/>
              <a:t>: Bir tarih girilmişse, bunun doğruluğunun kontrolü yapılmadan ilerlemenin olanaksız hale getirilmesi gereklidir. Bu alanda mobil </a:t>
            </a:r>
            <a:r>
              <a:rPr lang="tr-TR" altLang="tr-TR" dirty="0" err="1"/>
              <a:t>arayüzlerin</a:t>
            </a:r>
            <a:r>
              <a:rPr lang="tr-TR" altLang="tr-TR" dirty="0"/>
              <a:t> sorunu, hatalı verilerin girişinden sonra hatalı olanların hepsini tek bir sayfada gösterecek yerin olmamasıdır. Bu nedenle veriler her girişten sonra kontrol edilmelidir.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3303685245"/>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altLang="tr-TR" dirty="0"/>
              <a:t>İKON VE RES</a:t>
            </a:r>
            <a:r>
              <a:rPr lang="tr-TR" altLang="tr-TR" dirty="0"/>
              <a:t>İ</a:t>
            </a:r>
            <a:r>
              <a:rPr lang="fi-FI" altLang="tr-TR" dirty="0"/>
              <a:t>MLER</a:t>
            </a:r>
            <a:r>
              <a:rPr lang="tr-TR" altLang="tr-TR" dirty="0"/>
              <a:t>İ</a:t>
            </a:r>
            <a:r>
              <a:rPr lang="fi-FI" altLang="tr-TR" dirty="0"/>
              <a:t>N KULLANIMI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İkon ve resimler gerekmedikçe kullanılmamalı, kullanıldıklarında da her kullanıcı tarafından kolaylıkla anlaşılabilecek türde olanlar seçilmelidir. Resim ve ikonlar, gereksiz kullanıldıklarında çok değerli olan ekran alanından yer çalarlar ve getirileri götürülerinden daha az olabilir, ekran çok karmaşık ve anlaşılmaz hale gelebilir.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spTree>
    <p:extLst>
      <p:ext uri="{BB962C8B-B14F-4D97-AF65-F5344CB8AC3E}">
        <p14:creationId xmlns:p14="http://schemas.microsoft.com/office/powerpoint/2010/main" val="418463904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NAVİGASYON TASARIM İLKELERİ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Tüm uygulamalarda olduğu gibi geri dönüş için bir mekanizmanın kullanıcıya sürekli sunulması gereklidir. Geri gitme tuşu mobil </a:t>
            </a:r>
            <a:r>
              <a:rPr lang="tr-TR" altLang="tr-TR" dirty="0" err="1"/>
              <a:t>arayüzler</a:t>
            </a:r>
            <a:r>
              <a:rPr lang="tr-TR" altLang="tr-TR" dirty="0"/>
              <a:t> için vazgeçilmez bir tuş haline gelmiştir. Geri gidilirken, giriş yapılan kartların atlanması tercih edilmelidir, çünkü bu durumda kullanıcı pek çok bilgiyi -alanlar silineceği için- tekrar girmek zorunda kalabilir.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346835741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NAVİGASYON TASARIM İLKELERİ</a:t>
            </a:r>
            <a:endParaRPr lang="tr-TR" dirty="0"/>
          </a:p>
        </p:txBody>
      </p:sp>
      <p:sp>
        <p:nvSpPr>
          <p:cNvPr id="3" name="İçerik Yer Tutucusu 2"/>
          <p:cNvSpPr>
            <a:spLocks noGrp="1"/>
          </p:cNvSpPr>
          <p:nvPr>
            <p:ph idx="1"/>
          </p:nvPr>
        </p:nvSpPr>
        <p:spPr>
          <a:xfrm>
            <a:off x="1067208" y="1700808"/>
            <a:ext cx="7200801" cy="4384135"/>
          </a:xfrm>
        </p:spPr>
        <p:txBody>
          <a:bodyPr/>
          <a:lstStyle/>
          <a:p>
            <a:r>
              <a:rPr lang="tr-TR" altLang="tr-TR" dirty="0"/>
              <a:t>Deste içerisinde "önceki" ve "sonraki" gibi sözcükler kullanarak, linklerle </a:t>
            </a:r>
            <a:r>
              <a:rPr lang="tr-TR" altLang="tr-TR" dirty="0" err="1"/>
              <a:t>navigasyonun</a:t>
            </a:r>
            <a:r>
              <a:rPr lang="tr-TR" altLang="tr-TR" dirty="0"/>
              <a:t> kolay anlaşılır olması sağlanır. Belirli bir uzunluğu geçen verilerin devamının okunabilmesi amacıyla "devamı" linki kullanılarak kullanıcı erişimi sağlanır..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spTree>
    <p:extLst>
      <p:ext uri="{BB962C8B-B14F-4D97-AF65-F5344CB8AC3E}">
        <p14:creationId xmlns:p14="http://schemas.microsoft.com/office/powerpoint/2010/main" val="127564474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NAVİGASYON TASARIM İLKELERİ</a:t>
            </a:r>
            <a:endParaRPr lang="tr-TR" dirty="0"/>
          </a:p>
        </p:txBody>
      </p:sp>
      <p:sp>
        <p:nvSpPr>
          <p:cNvPr id="3" name="İçerik Yer Tutucusu 2"/>
          <p:cNvSpPr>
            <a:spLocks noGrp="1"/>
          </p:cNvSpPr>
          <p:nvPr>
            <p:ph idx="1"/>
          </p:nvPr>
        </p:nvSpPr>
        <p:spPr>
          <a:xfrm>
            <a:off x="1096963" y="1556792"/>
            <a:ext cx="7519317" cy="4670797"/>
          </a:xfrm>
        </p:spPr>
        <p:txBody>
          <a:bodyPr/>
          <a:lstStyle/>
          <a:p>
            <a:pPr>
              <a:buFont typeface="Wingdings" panose="05000000000000000000" pitchFamily="2" charset="2"/>
              <a:buChar char="Ø"/>
            </a:pPr>
            <a:r>
              <a:rPr lang="tr-TR" altLang="tr-TR" dirty="0"/>
              <a:t>En güvenli ya da en sık kullanılan işlemi "OK" </a:t>
            </a:r>
            <a:r>
              <a:rPr lang="tr-TR" altLang="tr-TR" dirty="0" err="1"/>
              <a:t>softkey</a:t>
            </a:r>
            <a:r>
              <a:rPr lang="tr-TR" altLang="tr-TR" dirty="0"/>
              <a:t> tuşuna programlamak doğru olacaktır. "tamam" biçiminde bir </a:t>
            </a:r>
            <a:r>
              <a:rPr lang="tr-TR" altLang="tr-TR" dirty="0" err="1"/>
              <a:t>softkey</a:t>
            </a:r>
            <a:r>
              <a:rPr lang="tr-TR" altLang="tr-TR" dirty="0"/>
              <a:t> tuşu ile </a:t>
            </a:r>
            <a:r>
              <a:rPr lang="tr-TR" altLang="tr-TR" dirty="0" err="1"/>
              <a:t>navigasyonda</a:t>
            </a:r>
            <a:r>
              <a:rPr lang="tr-TR" altLang="tr-TR" dirty="0"/>
              <a:t> en başa dönüş kolaylaştırılmalıdır.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3389280121"/>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1136</TotalTime>
  <Words>814</Words>
  <Application>Microsoft Office PowerPoint</Application>
  <PresentationFormat>Geniş ekran</PresentationFormat>
  <Paragraphs>65</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Franklin Gothic Book</vt:lpstr>
      <vt:lpstr>Times New Roman</vt:lpstr>
      <vt:lpstr>Verdana</vt:lpstr>
      <vt:lpstr>Wingdings</vt:lpstr>
      <vt:lpstr>AnkaraÜniversitesiDersNotları</vt:lpstr>
      <vt:lpstr> Mobil Arayüz Tasarımı</vt:lpstr>
      <vt:lpstr>SOFTKEY</vt:lpstr>
      <vt:lpstr>SEKMELER</vt:lpstr>
      <vt:lpstr>ERİŞİM</vt:lpstr>
      <vt:lpstr>ERİŞİM</vt:lpstr>
      <vt:lpstr>İKON VE RESİMLERİN KULLANIMI</vt:lpstr>
      <vt:lpstr>NAVİGASYON TASARIM İLKELERİ</vt:lpstr>
      <vt:lpstr>NAVİGASYON TASARIM İLKELERİ</vt:lpstr>
      <vt:lpstr>NAVİGASYON TASARIM İLKELERİ</vt:lpstr>
      <vt:lpstr>ARAYÜZ GELİŞTİRME GEREÇLERİ</vt:lpstr>
      <vt:lpstr>ARAYÜZ GELİŞTİRME GEREÇLERİ</vt:lpstr>
      <vt:lpstr>ARAYÜZ GELİŞTİRME GEREÇLERİ</vt:lpstr>
      <vt:lpstr>ENGELLİLER AÇISINDAN MOBİL ARAYÜZLER</vt:lpstr>
      <vt:lpstr>ENGELLİLER AÇISINDAN MOBİL ARAYÜZLER</vt:lpstr>
      <vt:lpstr>ENGELLİLER AÇISINDAN MOBİL ARAYÜZLER</vt:lpstr>
      <vt:lpstr>ENGELLİLER AÇISINDAN MOBİL ARAYÜZLER</vt:lpstr>
      <vt:lpstr>ENGELLİLER AÇISINDAN MOBİL ARAYÜZLER</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186</cp:revision>
  <dcterms:created xsi:type="dcterms:W3CDTF">2010-03-18T21:19:52Z</dcterms:created>
  <dcterms:modified xsi:type="dcterms:W3CDTF">2017-11-28T14:53:20Z</dcterms:modified>
</cp:coreProperties>
</file>