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4"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4DE6F-482C-424F-B16E-0E02B1BD2F5D}"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651D4D-0EBD-4948-A825-B350829D77FD}" type="slidenum">
              <a:rPr lang="tr-TR" smtClean="0"/>
              <a:t>‹#›</a:t>
            </a:fld>
            <a:endParaRPr lang="tr-TR"/>
          </a:p>
        </p:txBody>
      </p:sp>
    </p:spTree>
    <p:extLst>
      <p:ext uri="{BB962C8B-B14F-4D97-AF65-F5344CB8AC3E}">
        <p14:creationId xmlns:p14="http://schemas.microsoft.com/office/powerpoint/2010/main" val="2978245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F43B2EBF-1B4E-EE43-97D6-C758830CBB6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857110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58A748D-7B2C-F64E-B887-3061E08F6675}"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659611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BD29298-0B89-9A4E-A354-BDF0240700F8}"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570755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E33FC69-2094-AD4F-9F84-B84DDDAA52CD}"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05740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5290F636-7693-6D45-8C29-503276525856}"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286068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CAAB5ED0-E9BC-B34D-AADC-42CD0A2C0630}"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53028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4F173A1-6468-3F41-A93E-A78E69D141A5}"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50017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70AB3E14-D8DA-6244-B66D-7F8397C64DB6}"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136784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2D9F86-8FC5-134F-B4C7-3E46215F90AF}"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1920584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7F866A9E-052E-054D-8EC5-883280287340}"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43803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803E6DD2-4907-C541-B52D-26A3AA7CF0FE}"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CA413121-E782-054B-A679-58CC06E15A52}" type="slidenum">
              <a:rPr lang="tr-TR" smtClean="0"/>
              <a:t>‹#›</a:t>
            </a:fld>
            <a:endParaRPr lang="tr-TR"/>
          </a:p>
        </p:txBody>
      </p:sp>
    </p:spTree>
    <p:extLst>
      <p:ext uri="{BB962C8B-B14F-4D97-AF65-F5344CB8AC3E}">
        <p14:creationId xmlns:p14="http://schemas.microsoft.com/office/powerpoint/2010/main" val="488320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8EB34-A579-CC40-9F22-9E98D890D389}"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413121-E782-054B-A679-58CC06E15A52}" type="slidenum">
              <a:rPr lang="tr-TR" smtClean="0"/>
              <a:t>‹#›</a:t>
            </a:fld>
            <a:endParaRPr lang="tr-TR"/>
          </a:p>
        </p:txBody>
      </p:sp>
    </p:spTree>
    <p:extLst>
      <p:ext uri="{BB962C8B-B14F-4D97-AF65-F5344CB8AC3E}">
        <p14:creationId xmlns:p14="http://schemas.microsoft.com/office/powerpoint/2010/main" val="1301607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dXeuk1tO32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1067890"/>
          </a:xfrm>
        </p:spPr>
        <p:txBody>
          <a:bodyPr>
            <a:normAutofit/>
          </a:bodyPr>
          <a:lstStyle/>
          <a:p>
            <a:pPr algn="ctr"/>
            <a:r>
              <a:rPr lang="tr-TR" sz="2800" b="1" dirty="0">
                <a:solidFill>
                  <a:srgbClr val="C00000"/>
                </a:solidFill>
                <a:latin typeface="+mn-lt"/>
              </a:rPr>
              <a:t>Işık ve Aydınlatma</a:t>
            </a:r>
          </a:p>
        </p:txBody>
      </p:sp>
      <p:sp>
        <p:nvSpPr>
          <p:cNvPr id="3" name="İçerik Yer Tutucusu 2"/>
          <p:cNvSpPr>
            <a:spLocks noGrp="1"/>
          </p:cNvSpPr>
          <p:nvPr>
            <p:ph idx="1"/>
          </p:nvPr>
        </p:nvSpPr>
        <p:spPr>
          <a:xfrm>
            <a:off x="838200" y="1540618"/>
            <a:ext cx="10515600" cy="4351338"/>
          </a:xfrm>
        </p:spPr>
        <p:txBody>
          <a:bodyPr/>
          <a:lstStyle/>
          <a:p>
            <a:r>
              <a:rPr lang="tr-TR" dirty="0" err="1"/>
              <a:t>Bordwell</a:t>
            </a:r>
            <a:r>
              <a:rPr lang="tr-TR" dirty="0"/>
              <a:t> ve </a:t>
            </a:r>
            <a:r>
              <a:rPr lang="tr-TR" dirty="0" err="1"/>
              <a:t>Thompson’un</a:t>
            </a:r>
            <a:r>
              <a:rPr lang="tr-TR" dirty="0"/>
              <a:t> da vurguladığı üzere, bir görüntünün etkisinin büyük bölümü ışığın yönlendirilmesinden gelir. Çerçeve içindeki daha aydınlık ve karanlık alanlar çekimin kompozisyonunun yaratılmasına yardım eder ve böylece belirli nesneleri ve aksiyonları ön plâna çıkarır. </a:t>
            </a:r>
          </a:p>
          <a:p>
            <a:r>
              <a:rPr lang="tr-TR" dirty="0"/>
              <a:t>Işık ayrıca dokuları da ifade eder: yüzeydeki bir kavis, bir ağaç parçasının damarı, bir örümcek ağının dokusu, camın parlaklığı ve bir mücevherin parlayışı.</a:t>
            </a:r>
          </a:p>
          <a:p>
            <a:pPr marL="0" indent="0">
              <a:buNone/>
            </a:pPr>
            <a:r>
              <a:rPr lang="tr-TR" dirty="0"/>
              <a:t>					(</a:t>
            </a:r>
            <a:r>
              <a:rPr lang="tr-TR" dirty="0" err="1"/>
              <a:t>Bordwell</a:t>
            </a:r>
            <a:r>
              <a:rPr lang="tr-TR" dirty="0"/>
              <a:t> &amp; </a:t>
            </a:r>
            <a:r>
              <a:rPr lang="tr-TR" dirty="0" err="1"/>
              <a:t>Thompson</a:t>
            </a:r>
            <a:r>
              <a:rPr lang="tr-TR" dirty="0"/>
              <a:t>, 2011, s. 131)</a:t>
            </a:r>
          </a:p>
        </p:txBody>
      </p:sp>
      <p:sp>
        <p:nvSpPr>
          <p:cNvPr id="4" name="Alt Bilgi Yer Tutucusu 3">
            <a:extLst>
              <a:ext uri="{FF2B5EF4-FFF2-40B4-BE49-F238E27FC236}">
                <a16:creationId xmlns:a16="http://schemas.microsoft.com/office/drawing/2014/main" id="{501AB27B-E60D-F347-8FAC-C0AC38683A9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37758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36481" cy="822407"/>
          </a:xfrm>
        </p:spPr>
        <p:txBody>
          <a:bodyPr/>
          <a:lstStyle/>
          <a:p>
            <a:pPr algn="ctr"/>
            <a:r>
              <a:rPr lang="tr-TR" sz="2800" b="1" dirty="0">
                <a:solidFill>
                  <a:srgbClr val="C00000"/>
                </a:solidFill>
                <a:latin typeface="+mn-lt"/>
              </a:rPr>
              <a:t>Işık ve Gölgeleme</a:t>
            </a:r>
          </a:p>
        </p:txBody>
      </p:sp>
      <p:sp>
        <p:nvSpPr>
          <p:cNvPr id="3" name="İçerik Yer Tutucusu 2"/>
          <p:cNvSpPr>
            <a:spLocks noGrp="1"/>
          </p:cNvSpPr>
          <p:nvPr>
            <p:ph idx="1"/>
          </p:nvPr>
        </p:nvSpPr>
        <p:spPr>
          <a:xfrm>
            <a:off x="838200" y="1516867"/>
            <a:ext cx="10515600" cy="4351338"/>
          </a:xfrm>
        </p:spPr>
        <p:txBody>
          <a:bodyPr/>
          <a:lstStyle/>
          <a:p>
            <a:pPr algn="just"/>
            <a:r>
              <a:rPr lang="tr-TR" sz="2400" dirty="0"/>
              <a:t>Işık nesneleri aydınlatarak ya da gölgeleyerek biçimlendirir. İki tip gölgeleme vardır ve her biri film kompozisyonunda önemlidir: Eklenen gölgeler / gölgeleme ve nesne gölgeleri. Eklenen gölgeler, ışık bir nesneyi, o nesnenin biçimi ya da yüzey özellikleri nedeniyle yeterince aydınlatamıyorsa kullanılır. </a:t>
            </a:r>
          </a:p>
          <a:p>
            <a:pPr algn="just"/>
            <a:endParaRPr lang="tr-TR" sz="2400" b="1" dirty="0"/>
          </a:p>
          <a:p>
            <a:pPr algn="just"/>
            <a:r>
              <a:rPr lang="tr-TR" sz="2400" dirty="0"/>
              <a:t>Eğer bir kişi karanlık bir odada bir mumun yanında oturursa, yüzün ve bedenin parçaları karanlıkta kalacaktır. Burun çoğu kez çene üzerinde bir gölge yaratır. Bu durum eklenen gölge ya da gölgelemedir. Ancak mum aynı zamanda arkadaki duvara bir gölge yansıtır. Bu oyuncu (nesne) gölgesidir, çünkü beden ışığı bloke eder.</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131)</a:t>
            </a:r>
          </a:p>
        </p:txBody>
      </p:sp>
      <p:sp>
        <p:nvSpPr>
          <p:cNvPr id="4" name="Alt Bilgi Yer Tutucusu 3">
            <a:extLst>
              <a:ext uri="{FF2B5EF4-FFF2-40B4-BE49-F238E27FC236}">
                <a16:creationId xmlns:a16="http://schemas.microsoft.com/office/drawing/2014/main" id="{5DCC3E53-F086-EC46-92D3-E72975E4915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554390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Işığın Temel Özellikleri</a:t>
            </a:r>
          </a:p>
        </p:txBody>
      </p:sp>
      <p:sp>
        <p:nvSpPr>
          <p:cNvPr id="3" name="İçerik Yer Tutucusu 2"/>
          <p:cNvSpPr>
            <a:spLocks noGrp="1"/>
          </p:cNvSpPr>
          <p:nvPr>
            <p:ph idx="1"/>
          </p:nvPr>
        </p:nvSpPr>
        <p:spPr>
          <a:xfrm>
            <a:off x="838200" y="1552492"/>
            <a:ext cx="10515600" cy="4351338"/>
          </a:xfrm>
        </p:spPr>
        <p:txBody>
          <a:bodyPr>
            <a:normAutofit/>
          </a:bodyPr>
          <a:lstStyle/>
          <a:p>
            <a:r>
              <a:rPr lang="tr-TR" sz="2400" dirty="0"/>
              <a:t>Işığın amaçlar doğrultusunda dört önemli özelliğinden söz edilebilir: Niteliği, yönü, kaynağı ve rengi.</a:t>
            </a:r>
          </a:p>
          <a:p>
            <a:endParaRPr lang="tr-TR" sz="2400" dirty="0"/>
          </a:p>
          <a:p>
            <a:pPr marL="457200" indent="-457200">
              <a:buAutoNum type="arabicPeriod"/>
            </a:pPr>
            <a:r>
              <a:rPr lang="tr-TR" sz="2400" b="1" dirty="0"/>
              <a:t>Işığın Niteliği</a:t>
            </a:r>
            <a:r>
              <a:rPr lang="tr-TR" sz="2400" dirty="0"/>
              <a:t>: </a:t>
            </a:r>
          </a:p>
          <a:p>
            <a:r>
              <a:rPr lang="tr-TR" sz="2400" dirty="0"/>
              <a:t>Aydınlatmanın göreli yoğunluğuna gönderme yapar: sert ışık ve yumuşak ışık. Sert ışık net bir biçimde tanımlanan gölgeler, soğuk dokular ve keskin kenarlar yaratırken, yumuşak ışık yayınık bir aydınlatma yaratır.  Örneğin doğada öğle vakti güneşi sert ışık yaratırken, bulutlu gökyüzü yumuşak ışığa neden olur.</a:t>
            </a:r>
          </a:p>
          <a:p>
            <a:pPr marL="0" indent="0">
              <a:buNone/>
            </a:pPr>
            <a:endParaRPr lang="tr-TR" sz="2400" dirty="0"/>
          </a:p>
          <a:p>
            <a:pPr marL="0" indent="0">
              <a:buNone/>
            </a:pPr>
            <a:r>
              <a:rPr lang="tr-TR" sz="2400" dirty="0"/>
              <a:t>						(</a:t>
            </a:r>
            <a:r>
              <a:rPr lang="tr-TR" sz="2400" dirty="0" err="1"/>
              <a:t>Bordwell</a:t>
            </a:r>
            <a:r>
              <a:rPr lang="tr-TR" sz="2400" dirty="0"/>
              <a:t> &amp; </a:t>
            </a:r>
            <a:r>
              <a:rPr lang="tr-TR" sz="2400" dirty="0" err="1"/>
              <a:t>Thompson</a:t>
            </a:r>
            <a:r>
              <a:rPr lang="tr-TR" sz="2400" dirty="0"/>
              <a:t>, 2011, s. 132)</a:t>
            </a:r>
          </a:p>
          <a:p>
            <a:pPr marL="0" indent="0">
              <a:buNone/>
            </a:pPr>
            <a:endParaRPr lang="tr-TR" sz="2400" dirty="0"/>
          </a:p>
        </p:txBody>
      </p:sp>
      <p:sp>
        <p:nvSpPr>
          <p:cNvPr id="4" name="Alt Bilgi Yer Tutucusu 3">
            <a:extLst>
              <a:ext uri="{FF2B5EF4-FFF2-40B4-BE49-F238E27FC236}">
                <a16:creationId xmlns:a16="http://schemas.microsoft.com/office/drawing/2014/main" id="{8428BF15-A534-9F4B-831A-14694E7DBC9E}"/>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57429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41696" y="365126"/>
            <a:ext cx="10412104" cy="958708"/>
          </a:xfrm>
        </p:spPr>
        <p:txBody>
          <a:bodyPr>
            <a:normAutofit/>
          </a:bodyPr>
          <a:lstStyle/>
          <a:p>
            <a:pPr algn="just"/>
            <a:r>
              <a:rPr lang="tr-TR" sz="2800" b="1" dirty="0">
                <a:solidFill>
                  <a:srgbClr val="C00000"/>
                </a:solidFill>
                <a:latin typeface="+mn-lt"/>
              </a:rPr>
              <a:t>2. Işığın Yönü</a:t>
            </a:r>
          </a:p>
        </p:txBody>
      </p:sp>
      <p:sp>
        <p:nvSpPr>
          <p:cNvPr id="3" name="İçerik Yer Tutucusu 2"/>
          <p:cNvSpPr>
            <a:spLocks noGrp="1"/>
          </p:cNvSpPr>
          <p:nvPr>
            <p:ph idx="1"/>
          </p:nvPr>
        </p:nvSpPr>
        <p:spPr>
          <a:xfrm>
            <a:off x="838200" y="1429432"/>
            <a:ext cx="10515600" cy="4351338"/>
          </a:xfrm>
        </p:spPr>
        <p:txBody>
          <a:bodyPr>
            <a:normAutofit fontScale="92500" lnSpcReduction="10000"/>
          </a:bodyPr>
          <a:lstStyle/>
          <a:p>
            <a:pPr algn="just"/>
            <a:r>
              <a:rPr lang="tr-TR" sz="2400" dirty="0"/>
              <a:t>Kaynağından ya da kaynaklardan aydınlanan nesneye giden yola gönderme yapar.  Önden aydınlatma, arkadan aydınlatma, üstten aydınlatma ve alttan aydınlatma şeklinde ayırt edilebilir.</a:t>
            </a:r>
          </a:p>
          <a:p>
            <a:pPr marL="0" indent="0" algn="just">
              <a:buNone/>
            </a:pPr>
            <a:r>
              <a:rPr lang="tr-TR" sz="2400" b="1" dirty="0"/>
              <a:t>	Önden</a:t>
            </a:r>
            <a:r>
              <a:rPr lang="tr-TR" sz="2400" dirty="0"/>
              <a:t> </a:t>
            </a:r>
            <a:r>
              <a:rPr lang="tr-TR" sz="2400" b="1" dirty="0"/>
              <a:t>Aydınlatma</a:t>
            </a:r>
            <a:r>
              <a:rPr lang="tr-TR" sz="2400" dirty="0"/>
              <a:t>: Gölgeleri yok etme eğilimiyle tanımlanabilir. </a:t>
            </a:r>
          </a:p>
          <a:p>
            <a:pPr marL="0" indent="0" algn="just">
              <a:buNone/>
            </a:pPr>
            <a:r>
              <a:rPr lang="tr-TR" sz="2400" b="1" dirty="0"/>
              <a:t>	Arkadan Aydınlatma: </a:t>
            </a:r>
            <a:r>
              <a:rPr lang="tr-TR" sz="2400" dirty="0"/>
              <a:t>Siluetler yaratma eğilimindedir. Birden fazla önden 	ışık kaynaklarıyla birleştirildiğinde bu teknik göze çarpmayacak şekilde 	aydınlatılmış konturlar yaratabilir.</a:t>
            </a:r>
          </a:p>
          <a:p>
            <a:pPr marL="0" indent="0" algn="just">
              <a:buNone/>
            </a:pPr>
            <a:r>
              <a:rPr lang="tr-TR" sz="2400" b="1" dirty="0"/>
              <a:t>	Alttan Aydınlatma: </a:t>
            </a:r>
            <a:r>
              <a:rPr lang="tr-TR" sz="2400" dirty="0"/>
              <a:t>Işığın öznenin altından gelmesidir, çerçeve dışından bir el 	fenerini akla getirir. Özelliklerin biçimini bozma eğiliminde olduğu için çoğu kez 	etkili korku efektleri yaratmak için kullanılır. </a:t>
            </a:r>
          </a:p>
          <a:p>
            <a:pPr marL="0" indent="0" algn="just">
              <a:buNone/>
            </a:pPr>
            <a:r>
              <a:rPr lang="tr-TR" sz="2400" b="1" dirty="0"/>
              <a:t>	Üstten Aydınlatma: </a:t>
            </a:r>
            <a:r>
              <a:rPr lang="tr-TR" sz="2400" dirty="0"/>
              <a:t>Belirli</a:t>
            </a:r>
            <a:r>
              <a:rPr lang="tr-TR" sz="2400" b="1" dirty="0"/>
              <a:t> </a:t>
            </a:r>
            <a:r>
              <a:rPr lang="tr-TR" sz="2400" dirty="0"/>
              <a:t>ayrıntıları öne çıkarma eğilimindedir.</a:t>
            </a:r>
            <a:r>
              <a:rPr lang="tr-TR" sz="2400" b="1" dirty="0"/>
              <a:t> </a:t>
            </a:r>
          </a:p>
          <a:p>
            <a:pPr marL="0" indent="0" algn="just">
              <a:buNone/>
            </a:pPr>
            <a:endParaRPr lang="tr-TR" sz="2400" b="1"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132)</a:t>
            </a:r>
          </a:p>
          <a:p>
            <a:pPr marL="0" indent="0" algn="just">
              <a:buNone/>
            </a:pPr>
            <a:endParaRPr lang="tr-TR" sz="2400" dirty="0"/>
          </a:p>
        </p:txBody>
      </p:sp>
      <p:sp>
        <p:nvSpPr>
          <p:cNvPr id="4" name="Alt Bilgi Yer Tutucusu 3">
            <a:extLst>
              <a:ext uri="{FF2B5EF4-FFF2-40B4-BE49-F238E27FC236}">
                <a16:creationId xmlns:a16="http://schemas.microsoft.com/office/drawing/2014/main" id="{848C4B2B-1E17-5344-B183-29BBECBEFE0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070054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24605" cy="929285"/>
          </a:xfrm>
        </p:spPr>
        <p:txBody>
          <a:bodyPr>
            <a:normAutofit/>
          </a:bodyPr>
          <a:lstStyle/>
          <a:p>
            <a:r>
              <a:rPr lang="tr-TR" sz="2800" b="1" dirty="0">
                <a:solidFill>
                  <a:srgbClr val="C00000"/>
                </a:solidFill>
                <a:latin typeface="+mn-lt"/>
              </a:rPr>
              <a:t>3. Işığın Kaynağı:</a:t>
            </a:r>
          </a:p>
        </p:txBody>
      </p:sp>
      <p:sp>
        <p:nvSpPr>
          <p:cNvPr id="3" name="İçerik Yer Tutucusu 2"/>
          <p:cNvSpPr>
            <a:spLocks noGrp="1"/>
          </p:cNvSpPr>
          <p:nvPr>
            <p:ph idx="1"/>
          </p:nvPr>
        </p:nvSpPr>
        <p:spPr>
          <a:xfrm>
            <a:off x="742702" y="1433739"/>
            <a:ext cx="10515600" cy="4351338"/>
          </a:xfrm>
        </p:spPr>
        <p:txBody>
          <a:bodyPr>
            <a:normAutofit/>
          </a:bodyPr>
          <a:lstStyle/>
          <a:p>
            <a:pPr algn="just"/>
            <a:r>
              <a:rPr lang="tr-TR" sz="2400" dirty="0"/>
              <a:t>Işık aynı zamanda kaynağı ile tanımlanır. Kurmaca filmlerin çoğu imge üzerinde kontrol elde etmek için ekstra ışık kaynakları kullanır. Çoğu kurmaca filmde mizansende görülen masa lambaları ya da sokak lambaları çekim için aydınlatmanın ana kaynakları değildir. </a:t>
            </a:r>
          </a:p>
          <a:p>
            <a:pPr algn="just"/>
            <a:endParaRPr lang="tr-TR" sz="2400" dirty="0"/>
          </a:p>
          <a:p>
            <a:pPr algn="just"/>
            <a:r>
              <a:rPr lang="tr-TR" sz="2400" dirty="0"/>
              <a:t>Yönetmenler ve ışığı yönlendiren görüntü yönetmenleri öznenin normal olarak iki ışık kaynağına ihtiyaç duyduğu varsayımından hareket ederler: Ana ışık ve dolgu ışık. Ana ışık, baskın ışığı sağlayan ve en güçlü gölgeleri oluşturan başlıca kaynaktır.  Dolgu ışık ise ana ışığın oluşturduğu gölgeleri yumuşatan ve yok eden, “dolgu yapan” daha az yoğun aydınlatmadır.</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133-134)</a:t>
            </a:r>
          </a:p>
          <a:p>
            <a:pPr marL="0" indent="0" algn="just">
              <a:buNone/>
            </a:pPr>
            <a:endParaRPr lang="tr-TR" sz="2400" dirty="0"/>
          </a:p>
        </p:txBody>
      </p:sp>
      <p:sp>
        <p:nvSpPr>
          <p:cNvPr id="4" name="Alt Bilgi Yer Tutucusu 3">
            <a:extLst>
              <a:ext uri="{FF2B5EF4-FFF2-40B4-BE49-F238E27FC236}">
                <a16:creationId xmlns:a16="http://schemas.microsoft.com/office/drawing/2014/main" id="{5238623E-421C-3A44-BAF0-E6C49AF358E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8222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12730" cy="964911"/>
          </a:xfrm>
        </p:spPr>
        <p:txBody>
          <a:bodyPr>
            <a:normAutofit/>
          </a:bodyPr>
          <a:lstStyle/>
          <a:p>
            <a:pPr algn="just"/>
            <a:r>
              <a:rPr lang="tr-TR" sz="2800" b="1" dirty="0">
                <a:solidFill>
                  <a:srgbClr val="C00000"/>
                </a:solidFill>
                <a:latin typeface="+mn-lt"/>
              </a:rPr>
              <a:t>4. Işığın Rengi</a:t>
            </a:r>
          </a:p>
        </p:txBody>
      </p:sp>
      <p:sp>
        <p:nvSpPr>
          <p:cNvPr id="3" name="İçerik Yer Tutucusu 2"/>
          <p:cNvSpPr>
            <a:spLocks noGrp="1"/>
          </p:cNvSpPr>
          <p:nvPr>
            <p:ph idx="1"/>
          </p:nvPr>
        </p:nvSpPr>
        <p:spPr>
          <a:xfrm>
            <a:off x="736765" y="1504991"/>
            <a:ext cx="10515600" cy="4351338"/>
          </a:xfrm>
        </p:spPr>
        <p:txBody>
          <a:bodyPr>
            <a:normAutofit/>
          </a:bodyPr>
          <a:lstStyle/>
          <a:p>
            <a:pPr algn="just"/>
            <a:r>
              <a:rPr lang="tr-TR" sz="2400" dirty="0"/>
              <a:t>Film ışığı, genellikle iki renkle sınırlı olarak düşünülme eğilimi içerisindedir: güneş ışığının beyazı ve iç mekanlardaki akkor lambaların yumuşak sarısı. Uygulamada, ışığa hakim olmayı tercih eden yönetmenler normal olarak yapabildikleri kadar saf beyaz ışıkla çalışırlar. Işık kaynaklarının önüne yerleştirilmiş filtreler kullanılarak, yönetmenler ekrandaki aydınlatmayı herhangi bir şekilde  renklendirebilirler. Işığın rengini motive etmek için sahnede gerçekçi bir kaynak olabilir. Öte yandan renkli ışık kendi motivasyonu içinde gerçekçi olmayabilir de. </a:t>
            </a:r>
          </a:p>
          <a:p>
            <a:pPr marL="0" indent="0" algn="just">
              <a:buNone/>
            </a:pPr>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136-137)</a:t>
            </a:r>
          </a:p>
          <a:p>
            <a:pPr marL="0" indent="0" algn="just">
              <a:buNone/>
            </a:pPr>
            <a:endParaRPr lang="tr-TR" sz="2400" dirty="0"/>
          </a:p>
          <a:p>
            <a:pPr algn="just"/>
            <a:endParaRPr lang="tr-TR" sz="2400" dirty="0"/>
          </a:p>
        </p:txBody>
      </p:sp>
      <p:sp>
        <p:nvSpPr>
          <p:cNvPr id="4" name="Alt Bilgi Yer Tutucusu 3">
            <a:extLst>
              <a:ext uri="{FF2B5EF4-FFF2-40B4-BE49-F238E27FC236}">
                <a16:creationId xmlns:a16="http://schemas.microsoft.com/office/drawing/2014/main" id="{BA08E583-1387-9D4F-BAAD-478B4014C53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530559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768886"/>
            <a:ext cx="10515600" cy="1325563"/>
          </a:xfrm>
        </p:spPr>
        <p:txBody>
          <a:bodyPr>
            <a:normAutofit/>
          </a:bodyPr>
          <a:lstStyle/>
          <a:p>
            <a:pPr algn="ctr"/>
            <a:r>
              <a:rPr lang="tr-TR" sz="2800" b="1" dirty="0">
                <a:solidFill>
                  <a:srgbClr val="C00000"/>
                </a:solidFill>
                <a:latin typeface="+mn-lt"/>
              </a:rPr>
              <a:t>Derste İzlenecek belgesel film:</a:t>
            </a:r>
          </a:p>
        </p:txBody>
      </p:sp>
      <p:sp>
        <p:nvSpPr>
          <p:cNvPr id="3" name="İçerik Yer Tutucusu 2"/>
          <p:cNvSpPr>
            <a:spLocks noGrp="1"/>
          </p:cNvSpPr>
          <p:nvPr>
            <p:ph idx="1"/>
          </p:nvPr>
        </p:nvSpPr>
        <p:spPr>
          <a:xfrm>
            <a:off x="838200" y="2443142"/>
            <a:ext cx="10403774" cy="1950728"/>
          </a:xfrm>
        </p:spPr>
        <p:txBody>
          <a:bodyPr>
            <a:normAutofit/>
          </a:bodyPr>
          <a:lstStyle/>
          <a:p>
            <a:r>
              <a:rPr lang="tr-TR" sz="2400" i="1" dirty="0" err="1"/>
              <a:t>Visions</a:t>
            </a:r>
            <a:r>
              <a:rPr lang="tr-TR" sz="2400" dirty="0"/>
              <a:t> </a:t>
            </a:r>
            <a:r>
              <a:rPr lang="tr-TR" sz="2400" i="1" dirty="0"/>
              <a:t>of </a:t>
            </a:r>
            <a:r>
              <a:rPr lang="tr-TR" sz="2400" i="1" dirty="0" err="1"/>
              <a:t>Light</a:t>
            </a:r>
            <a:r>
              <a:rPr lang="tr-TR" sz="2400" i="1" dirty="0"/>
              <a:t>: </a:t>
            </a:r>
            <a:r>
              <a:rPr lang="tr-TR" sz="2400" i="1" dirty="0" err="1"/>
              <a:t>The</a:t>
            </a:r>
            <a:r>
              <a:rPr lang="tr-TR" sz="2400" i="1" dirty="0"/>
              <a:t> Art of </a:t>
            </a:r>
            <a:r>
              <a:rPr lang="tr-TR" sz="2400" i="1" dirty="0" err="1"/>
              <a:t>Cinematography</a:t>
            </a:r>
            <a:r>
              <a:rPr lang="tr-TR" sz="2400" i="1" dirty="0"/>
              <a:t> </a:t>
            </a:r>
            <a:r>
              <a:rPr lang="tr-TR" sz="2400" dirty="0"/>
              <a:t>(Arnold </a:t>
            </a:r>
            <a:r>
              <a:rPr lang="tr-TR" sz="2400" dirty="0" err="1"/>
              <a:t>Glassman</a:t>
            </a:r>
            <a:r>
              <a:rPr lang="tr-TR" sz="2400" dirty="0"/>
              <a:t>, 1992).</a:t>
            </a:r>
          </a:p>
          <a:p>
            <a:endParaRPr lang="tr-TR" sz="2400" dirty="0"/>
          </a:p>
          <a:p>
            <a:r>
              <a:rPr lang="tr-TR" sz="2400" dirty="0">
                <a:hlinkClick r:id="rId2"/>
              </a:rPr>
              <a:t>https://www.youtube.com/watch?v</a:t>
            </a:r>
            <a:r>
              <a:rPr lang="tr-TR" sz="2400">
                <a:hlinkClick r:id="rId2"/>
              </a:rPr>
              <a:t>=dXeuk1tO32k</a:t>
            </a:r>
            <a:r>
              <a:rPr lang="tr-TR" sz="2400"/>
              <a:t> (tamamı var)</a:t>
            </a:r>
            <a:endParaRPr lang="tr-TR" sz="2400" dirty="0"/>
          </a:p>
          <a:p>
            <a:endParaRPr lang="tr-TR" sz="2400" dirty="0"/>
          </a:p>
        </p:txBody>
      </p:sp>
      <p:sp>
        <p:nvSpPr>
          <p:cNvPr id="4" name="Alt Bilgi Yer Tutucusu 3">
            <a:extLst>
              <a:ext uri="{FF2B5EF4-FFF2-40B4-BE49-F238E27FC236}">
                <a16:creationId xmlns:a16="http://schemas.microsoft.com/office/drawing/2014/main" id="{33F83F51-F893-C24A-84D9-C8240E2D900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782434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7284" y="685759"/>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u="sng" dirty="0">
              <a:solidFill>
                <a:srgbClr val="C00000"/>
              </a:solidFill>
              <a:latin typeface="+mn-lt"/>
            </a:endParaRPr>
          </a:p>
        </p:txBody>
      </p:sp>
      <p:sp>
        <p:nvSpPr>
          <p:cNvPr id="3" name="İçerik Yer Tutucusu 2"/>
          <p:cNvSpPr>
            <a:spLocks noGrp="1"/>
          </p:cNvSpPr>
          <p:nvPr>
            <p:ph idx="1"/>
          </p:nvPr>
        </p:nvSpPr>
        <p:spPr>
          <a:xfrm>
            <a:off x="838200" y="2514394"/>
            <a:ext cx="10213769" cy="1546967"/>
          </a:xfrm>
        </p:spPr>
        <p:txBody>
          <a:bodyPr>
            <a:normAutofit/>
          </a:bodyPr>
          <a:lstStyle/>
          <a:p>
            <a:r>
              <a:rPr lang="tr-TR" sz="2400" dirty="0" err="1"/>
              <a:t>Bordwell</a:t>
            </a:r>
            <a:r>
              <a:rPr lang="tr-TR" sz="2400" dirty="0"/>
              <a:t> &amp; </a:t>
            </a:r>
            <a:r>
              <a:rPr lang="tr-TR" sz="2400" dirty="0" err="1"/>
              <a:t>Thompson</a:t>
            </a:r>
            <a:r>
              <a:rPr lang="tr-TR" sz="2400" dirty="0"/>
              <a:t>, Film Sanatı 4. Bölüm, s. 131-138.</a:t>
            </a:r>
          </a:p>
        </p:txBody>
      </p:sp>
      <p:sp>
        <p:nvSpPr>
          <p:cNvPr id="4" name="Alt Bilgi Yer Tutucusu 3">
            <a:extLst>
              <a:ext uri="{FF2B5EF4-FFF2-40B4-BE49-F238E27FC236}">
                <a16:creationId xmlns:a16="http://schemas.microsoft.com/office/drawing/2014/main" id="{9B23AD23-107F-1B48-880A-5C4402C3F0D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38127413"/>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785</Words>
  <Application>Microsoft Macintosh PowerPoint</Application>
  <PresentationFormat>Geniş ekran</PresentationFormat>
  <Paragraphs>47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Işık ve Aydınlatma</vt:lpstr>
      <vt:lpstr>Işık ve Gölgeleme</vt:lpstr>
      <vt:lpstr>Işığın Temel Özellikleri</vt:lpstr>
      <vt:lpstr>2. Işığın Yönü</vt:lpstr>
      <vt:lpstr>3. Işığın Kaynağı:</vt:lpstr>
      <vt:lpstr>4. Işığın Rengi</vt:lpstr>
      <vt:lpstr>Derste İzlenecek belgesel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Işık ve Aydınlatma</dc:title>
  <dc:creator>Microsoft Office Kullanıcısı</dc:creator>
  <cp:lastModifiedBy>Microsoft Office User</cp:lastModifiedBy>
  <cp:revision>20</cp:revision>
  <dcterms:created xsi:type="dcterms:W3CDTF">2020-01-10T12:06:50Z</dcterms:created>
  <dcterms:modified xsi:type="dcterms:W3CDTF">2020-03-23T09:55:24Z</dcterms:modified>
</cp:coreProperties>
</file>