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89" r:id="rId4"/>
    <p:sldId id="312" r:id="rId5"/>
    <p:sldId id="280" r:id="rId6"/>
    <p:sldId id="285" r:id="rId7"/>
    <p:sldId id="307" r:id="rId8"/>
    <p:sldId id="292" r:id="rId9"/>
    <p:sldId id="257" r:id="rId10"/>
    <p:sldId id="31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22" autoAdjust="0"/>
    <p:restoredTop sz="85837" autoAdjust="0"/>
  </p:normalViewPr>
  <p:slideViewPr>
    <p:cSldViewPr snapToGrid="0">
      <p:cViewPr varScale="1">
        <p:scale>
          <a:sx n="112" d="100"/>
          <a:sy n="112" d="100"/>
        </p:scale>
        <p:origin x="-312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93A0B-306D-444F-8852-2559884DCCD7}" type="datetimeFigureOut">
              <a:rPr lang="tr-TR" smtClean="0"/>
              <a:t>4.05.20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68BF8-0A8C-4E12-858D-86DCFA222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71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9482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51F354-E5D6-DE41-A484-E7CC91425659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933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872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262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503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839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>
              <a:effectLst/>
              <a:latin typeface="Times New Roman"/>
              <a:cs typeface="Times New Roman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736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803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886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748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81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72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653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36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00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3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5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21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10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85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46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wikizeroo.net/index.php?q=aHR0cHM6Ly9lbi53aWtpcGVkaWEub3JnL3dpa2kvQ29vbWFzc2llX0JyaWxsaWFudF9CbHV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</a:rPr>
              <a:t>SODYUM DODESİL SÜLFAT POLİAKRİLAMİD JEL ELEKTROFOREZİ</a:t>
            </a:r>
          </a:p>
        </p:txBody>
      </p:sp>
    </p:spTree>
    <p:extLst>
      <p:ext uri="{BB962C8B-B14F-4D97-AF65-F5344CB8AC3E}">
        <p14:creationId xmlns:p14="http://schemas.microsoft.com/office/powerpoint/2010/main" val="3150853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1530844" y="290506"/>
            <a:ext cx="8786283" cy="1281112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Century Gothic" charset="0"/>
              </a:rPr>
              <a:t>Kaynaklar</a:t>
            </a:r>
            <a:endParaRPr lang="en-US" dirty="0">
              <a:solidFill>
                <a:srgbClr val="FF0000"/>
              </a:solidFill>
              <a:latin typeface="Century Gothic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799" y="1341439"/>
            <a:ext cx="11281137" cy="4530725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Ankara </a:t>
            </a:r>
            <a:r>
              <a:rPr lang="en-US" sz="2000" dirty="0" err="1" smtClean="0"/>
              <a:t>Üniversitesi</a:t>
            </a:r>
            <a:r>
              <a:rPr lang="en-US" sz="2000" dirty="0" smtClean="0"/>
              <a:t> </a:t>
            </a:r>
            <a:r>
              <a:rPr lang="en-US" sz="2000" dirty="0" err="1" smtClean="0"/>
              <a:t>Eczacılık</a:t>
            </a:r>
            <a:r>
              <a:rPr lang="en-US" sz="2000" dirty="0" smtClean="0"/>
              <a:t> </a:t>
            </a:r>
            <a:r>
              <a:rPr lang="en-US" sz="2000" dirty="0" err="1" smtClean="0"/>
              <a:t>Fakültesi</a:t>
            </a:r>
            <a:r>
              <a:rPr lang="en-US" sz="2000" dirty="0" smtClean="0"/>
              <a:t> </a:t>
            </a:r>
            <a:r>
              <a:rPr lang="en-US" sz="2000" dirty="0" err="1" smtClean="0"/>
              <a:t>Biyokimya</a:t>
            </a:r>
            <a:r>
              <a:rPr lang="en-US" sz="2000" dirty="0" smtClean="0"/>
              <a:t> Pratik föyü-2004</a:t>
            </a:r>
          </a:p>
          <a:p>
            <a:pPr>
              <a:defRPr/>
            </a:pPr>
            <a:r>
              <a:rPr lang="en-US" sz="2000" dirty="0" smtClean="0"/>
              <a:t>Practical Biochemistry (2015). </a:t>
            </a:r>
            <a:r>
              <a:rPr lang="en-US" sz="2000" dirty="0" err="1" smtClean="0"/>
              <a:t>Aljebory</a:t>
            </a:r>
            <a:r>
              <a:rPr lang="en-US" sz="2000" dirty="0" smtClean="0"/>
              <a:t>, A., And </a:t>
            </a:r>
            <a:r>
              <a:rPr lang="en-US" sz="2000" dirty="0" err="1" smtClean="0"/>
              <a:t>Alsalman</a:t>
            </a:r>
            <a:r>
              <a:rPr lang="en-US" sz="2000" dirty="0" smtClean="0"/>
              <a:t>, A. </a:t>
            </a:r>
          </a:p>
          <a:p>
            <a:pPr>
              <a:defRPr/>
            </a:pPr>
            <a:r>
              <a:rPr lang="en-US" sz="2000" dirty="0" smtClean="0"/>
              <a:t>A Laboratory Text Book of Biochemistry, Molecular Biology and Microbiology (2014)</a:t>
            </a:r>
          </a:p>
          <a:p>
            <a:pPr>
              <a:defRPr/>
            </a:pPr>
            <a:r>
              <a:rPr lang="en-US" sz="2000" dirty="0" err="1" smtClean="0"/>
              <a:t>Lehninger</a:t>
            </a:r>
            <a:r>
              <a:rPr lang="en-US" sz="2000" dirty="0" smtClean="0"/>
              <a:t> Principles of Biochemistry- 5th Edition (2008)</a:t>
            </a:r>
          </a:p>
          <a:p>
            <a:pPr>
              <a:defRPr/>
            </a:pPr>
            <a:r>
              <a:rPr lang="en-US" sz="2000" dirty="0" smtClean="0"/>
              <a:t>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  <a:r>
              <a:rPr lang="en-US" sz="2000" dirty="0"/>
              <a:t>edition Biochemistry Jeremy M. Berg John L. </a:t>
            </a:r>
            <a:r>
              <a:rPr lang="en-US" sz="2000" dirty="0" err="1"/>
              <a:t>Tymoczko</a:t>
            </a:r>
            <a:r>
              <a:rPr lang="en-US" sz="2000" dirty="0"/>
              <a:t> </a:t>
            </a:r>
            <a:r>
              <a:rPr lang="en-US" sz="2000" dirty="0" err="1"/>
              <a:t>Lubert</a:t>
            </a:r>
            <a:r>
              <a:rPr lang="en-US" sz="2000" dirty="0"/>
              <a:t> </a:t>
            </a:r>
            <a:r>
              <a:rPr lang="en-US" sz="2000" dirty="0" err="1"/>
              <a:t>Stryer</a:t>
            </a:r>
            <a:r>
              <a:rPr lang="en-US" sz="2000" dirty="0"/>
              <a:t>, Gregory J. </a:t>
            </a:r>
            <a:r>
              <a:rPr lang="en-US" sz="2000" dirty="0" err="1"/>
              <a:t>Gatto</a:t>
            </a:r>
            <a:r>
              <a:rPr lang="en-US" sz="2000" dirty="0"/>
              <a:t>, Jr. W. H. Freeman and Company.</a:t>
            </a:r>
          </a:p>
          <a:p>
            <a:pPr>
              <a:defRPr/>
            </a:pPr>
            <a:r>
              <a:rPr lang="en-US" sz="2000" dirty="0" err="1"/>
              <a:t>Mahin</a:t>
            </a:r>
            <a:r>
              <a:rPr lang="en-US" sz="2000" dirty="0"/>
              <a:t> </a:t>
            </a:r>
            <a:r>
              <a:rPr lang="en-US" sz="2000" dirty="0" err="1"/>
              <a:t>Basha</a:t>
            </a:r>
            <a:r>
              <a:rPr lang="en-US" sz="2000" dirty="0"/>
              <a:t>, Analytical Techniques in Biochemistry , 2019, Springer Protocol </a:t>
            </a:r>
            <a:r>
              <a:rPr lang="en-US" sz="2000" dirty="0" smtClean="0"/>
              <a:t>Handbooks</a:t>
            </a:r>
          </a:p>
          <a:p>
            <a:pPr>
              <a:defRPr/>
            </a:pPr>
            <a:r>
              <a:rPr lang="en-US" sz="2000" dirty="0"/>
              <a:t>Gallagher, S. R. (2012). </a:t>
            </a:r>
            <a:r>
              <a:rPr lang="en-US" sz="2000" i="1" dirty="0"/>
              <a:t>One-Dimensional SDS Gel Electrophoresis of Proteins. Current Protocols in Molecular Biology, 97(1), 10.2A.1–10.2A.44.</a:t>
            </a:r>
            <a:r>
              <a:rPr lang="en-US" sz="2000" dirty="0"/>
              <a:t> </a:t>
            </a:r>
            <a:endParaRPr lang="en-US" sz="2000" dirty="0" smtClean="0"/>
          </a:p>
          <a:p>
            <a:pPr>
              <a:defRPr/>
            </a:pPr>
            <a:r>
              <a:rPr lang="en-US" sz="2000" dirty="0"/>
              <a:t>One-dimensional SDS-polyacrylamide gel electrophoresis (1D SDS-PAGE). </a:t>
            </a:r>
            <a:r>
              <a:rPr lang="en-US" sz="2000" dirty="0" err="1"/>
              <a:t>Brunelle</a:t>
            </a:r>
            <a:r>
              <a:rPr lang="en-US" sz="2000" dirty="0"/>
              <a:t> JL., Green R. </a:t>
            </a:r>
            <a:r>
              <a:rPr lang="pl-PL" sz="2000" dirty="0" err="1"/>
              <a:t>Methods</a:t>
            </a:r>
            <a:r>
              <a:rPr lang="pl-PL" sz="2000" dirty="0"/>
              <a:t> </a:t>
            </a:r>
            <a:r>
              <a:rPr lang="pl-PL" sz="2000" dirty="0" err="1"/>
              <a:t>Enzymol</a:t>
            </a:r>
            <a:r>
              <a:rPr lang="pl-PL" sz="2000" dirty="0"/>
              <a:t>. 2014;541:151-9. </a:t>
            </a:r>
            <a:endParaRPr lang="en-US" sz="2000" dirty="0"/>
          </a:p>
          <a:p>
            <a:pPr>
              <a:defRPr/>
            </a:pPr>
            <a:endParaRPr lang="en-US" sz="2000" i="1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  <a:p>
            <a:pPr marL="0" indent="0">
              <a:buFont typeface="Wingdings 3" charset="0"/>
              <a:buNone/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 marL="0" indent="0">
              <a:buFont typeface="Wingdings 3" charset="0"/>
              <a:buNone/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3922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66070" y="229042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ELEKTROFOREZ 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82601" y="1530780"/>
            <a:ext cx="10515600" cy="4351338"/>
          </a:xfrm>
        </p:spPr>
        <p:txBody>
          <a:bodyPr/>
          <a:lstStyle/>
          <a:p>
            <a:pPr marL="228600" lvl="2">
              <a:spcBef>
                <a:spcPts val="1000"/>
              </a:spcBef>
            </a:pPr>
            <a:r>
              <a:rPr lang="en-US" sz="2400" dirty="0" err="1"/>
              <a:t>Elektroforez</a:t>
            </a:r>
            <a:r>
              <a:rPr lang="en-US" sz="2400" dirty="0"/>
              <a:t>, </a:t>
            </a:r>
            <a:r>
              <a:rPr lang="en-US" sz="2400" dirty="0" err="1"/>
              <a:t>yüklu</a:t>
            </a:r>
            <a:r>
              <a:rPr lang="en-US" sz="2400" dirty="0"/>
              <a:t>̈ </a:t>
            </a:r>
            <a:r>
              <a:rPr lang="en-US" sz="2400" dirty="0" err="1"/>
              <a:t>moleküllerin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elektriksel</a:t>
            </a:r>
            <a:r>
              <a:rPr lang="en-US" sz="2400" dirty="0"/>
              <a:t> </a:t>
            </a:r>
            <a:r>
              <a:rPr lang="en-US" sz="2400" dirty="0" err="1"/>
              <a:t>alandaki</a:t>
            </a:r>
            <a:r>
              <a:rPr lang="en-US" sz="2400" dirty="0"/>
              <a:t> </a:t>
            </a:r>
            <a:r>
              <a:rPr lang="en-US" sz="2400" dirty="0" err="1"/>
              <a:t>hareketlerinin</a:t>
            </a:r>
            <a:r>
              <a:rPr lang="en-US" sz="2400" dirty="0"/>
              <a:t> </a:t>
            </a:r>
            <a:r>
              <a:rPr lang="en-US" sz="2400" dirty="0" err="1"/>
              <a:t>izlendiği</a:t>
            </a:r>
            <a:r>
              <a:rPr lang="en-US" sz="2400" dirty="0"/>
              <a:t> </a:t>
            </a:r>
            <a:r>
              <a:rPr lang="en-US" sz="2400" dirty="0" err="1"/>
              <a:t>tekniğe</a:t>
            </a:r>
            <a:r>
              <a:rPr lang="en-US" sz="2400" dirty="0"/>
              <a:t> </a:t>
            </a:r>
            <a:r>
              <a:rPr lang="en-US" sz="2400" dirty="0" err="1"/>
              <a:t>verilen</a:t>
            </a:r>
            <a:r>
              <a:rPr lang="en-US" sz="2400" dirty="0"/>
              <a:t> </a:t>
            </a:r>
            <a:r>
              <a:rPr lang="en-US" sz="2400" dirty="0" err="1"/>
              <a:t>isimdir</a:t>
            </a:r>
            <a:r>
              <a:rPr lang="en-US" sz="2400" dirty="0" smtClean="0"/>
              <a:t>.</a:t>
            </a:r>
            <a:endParaRPr lang="tr-TR" altLang="tr-TR" sz="2400" dirty="0" smtClean="0">
              <a:solidFill>
                <a:srgbClr val="212121"/>
              </a:solidFill>
            </a:endParaRPr>
          </a:p>
          <a:p>
            <a:pPr marL="228600" lvl="2">
              <a:spcBef>
                <a:spcPts val="1000"/>
              </a:spcBef>
            </a:pPr>
            <a:r>
              <a:rPr lang="tr-TR" altLang="tr-TR" sz="2400" dirty="0" smtClean="0">
                <a:solidFill>
                  <a:srgbClr val="212121"/>
                </a:solidFill>
              </a:rPr>
              <a:t>Yüklü </a:t>
            </a:r>
            <a:r>
              <a:rPr lang="tr-TR" altLang="tr-TR" sz="2400" dirty="0">
                <a:solidFill>
                  <a:srgbClr val="212121"/>
                </a:solidFill>
              </a:rPr>
              <a:t>parçacıklar, göç hızlarındaki farklılıklara göre birbirlerinden ayrılır. </a:t>
            </a:r>
            <a:endParaRPr lang="tr-TR" sz="2400" dirty="0"/>
          </a:p>
          <a:p>
            <a:r>
              <a:rPr lang="tr-TR" altLang="tr-TR" sz="2400" dirty="0">
                <a:solidFill>
                  <a:srgbClr val="212121"/>
                </a:solidFill>
              </a:rPr>
              <a:t>Biyokimya, adli kimya, genetik, moleküler biyoloji ve </a:t>
            </a:r>
            <a:r>
              <a:rPr lang="tr-TR" altLang="tr-TR" sz="2400" dirty="0" err="1">
                <a:solidFill>
                  <a:srgbClr val="212121"/>
                </a:solidFill>
              </a:rPr>
              <a:t>biyoteknolojide</a:t>
            </a:r>
            <a:r>
              <a:rPr lang="tr-TR" altLang="tr-TR" sz="2400" dirty="0">
                <a:solidFill>
                  <a:srgbClr val="212121"/>
                </a:solidFill>
              </a:rPr>
              <a:t> </a:t>
            </a:r>
            <a:r>
              <a:rPr lang="tr-TR" altLang="tr-TR" sz="2400" dirty="0" smtClean="0">
                <a:solidFill>
                  <a:srgbClr val="212121"/>
                </a:solidFill>
              </a:rPr>
              <a:t>kullanılır</a:t>
            </a:r>
            <a:r>
              <a:rPr lang="tr-TR" altLang="tr-TR" sz="2400" dirty="0" smtClean="0"/>
              <a:t>.</a:t>
            </a:r>
            <a:r>
              <a:rPr lang="tr-TR" altLang="tr-TR" sz="2400" dirty="0" smtClean="0">
                <a:solidFill>
                  <a:srgbClr val="212121"/>
                </a:solidFill>
              </a:rPr>
              <a:t> </a:t>
            </a:r>
            <a:endParaRPr lang="tr-TR" altLang="tr-TR" sz="2400" dirty="0">
              <a:solidFill>
                <a:srgbClr val="212121"/>
              </a:solidFill>
            </a:endParaRPr>
          </a:p>
          <a:p>
            <a:r>
              <a:rPr lang="tr-TR" sz="2400" dirty="0" smtClean="0"/>
              <a:t>Protein </a:t>
            </a:r>
            <a:r>
              <a:rPr lang="tr-TR" sz="2400" dirty="0"/>
              <a:t>molekülleri içeren çözeltiye elektrik alan </a:t>
            </a:r>
            <a:r>
              <a:rPr lang="tr-TR" sz="2400" dirty="0" smtClean="0"/>
              <a:t>uygulanır.</a:t>
            </a:r>
          </a:p>
          <a:p>
            <a:r>
              <a:rPr lang="tr-TR" sz="2400" dirty="0" smtClean="0"/>
              <a:t>Proteinlerin </a:t>
            </a:r>
            <a:r>
              <a:rPr lang="tr-TR" sz="2400" dirty="0"/>
              <a:t>hareketi, net yüklerine, boyutlarına ve şekillerine bağlı olarak değişir.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endParaRPr lang="tr-TR" sz="2400" b="1" i="1" dirty="0" smtClean="0">
              <a:solidFill>
                <a:srgbClr val="0070C0"/>
              </a:solidFill>
            </a:endParaRPr>
          </a:p>
          <a:p>
            <a:r>
              <a:rPr lang="tr-TR" sz="2400" dirty="0" smtClean="0"/>
              <a:t>Sodyum </a:t>
            </a:r>
            <a:r>
              <a:rPr lang="tr-TR" sz="2400" dirty="0" err="1"/>
              <a:t>dodesil</a:t>
            </a:r>
            <a:r>
              <a:rPr lang="tr-TR" sz="2400" dirty="0"/>
              <a:t> sülfat </a:t>
            </a:r>
            <a:r>
              <a:rPr lang="tr-TR" sz="2400" dirty="0" err="1"/>
              <a:t>poliakrilamid</a:t>
            </a:r>
            <a:r>
              <a:rPr lang="tr-TR" sz="2400" dirty="0"/>
              <a:t> jel </a:t>
            </a:r>
            <a:r>
              <a:rPr lang="tr-TR" sz="2400" dirty="0" err="1"/>
              <a:t>elektroforezi</a:t>
            </a:r>
            <a:r>
              <a:rPr lang="tr-TR" sz="2400" dirty="0"/>
              <a:t> (SDS-PAGE)</a:t>
            </a:r>
            <a:r>
              <a:rPr lang="tr-TR" sz="2400" i="1" dirty="0"/>
              <a:t> rutin protein analizlerinde çığır </a:t>
            </a:r>
            <a:r>
              <a:rPr lang="tr-TR" sz="2400" i="1" dirty="0" smtClean="0"/>
              <a:t>açmıştır.</a:t>
            </a:r>
          </a:p>
          <a:p>
            <a:r>
              <a:rPr lang="tr-TR" sz="2400" dirty="0" smtClean="0"/>
              <a:t>SDS</a:t>
            </a:r>
            <a:r>
              <a:rPr lang="tr-TR" sz="2400" dirty="0"/>
              <a:t>-PAGE </a:t>
            </a:r>
            <a:r>
              <a:rPr lang="tr-TR" sz="2400" dirty="0" err="1"/>
              <a:t>yönteminde</a:t>
            </a:r>
            <a:r>
              <a:rPr lang="tr-TR" sz="2400" dirty="0"/>
              <a:t> proteinlerin </a:t>
            </a:r>
            <a:r>
              <a:rPr lang="tr-TR" sz="2400" dirty="0" err="1"/>
              <a:t>içinde</a:t>
            </a:r>
            <a:r>
              <a:rPr lang="tr-TR" sz="2400" dirty="0"/>
              <a:t> hareket </a:t>
            </a:r>
            <a:r>
              <a:rPr lang="tr-TR" sz="2400" dirty="0" err="1"/>
              <a:t>ettiği</a:t>
            </a:r>
            <a:r>
              <a:rPr lang="tr-TR" sz="2400" dirty="0"/>
              <a:t> ortam olarak </a:t>
            </a:r>
            <a:r>
              <a:rPr lang="tr-TR" sz="2400" dirty="0" err="1"/>
              <a:t>çok</a:t>
            </a:r>
            <a:r>
              <a:rPr lang="tr-TR" sz="2400" dirty="0"/>
              <a:t> sayıda </a:t>
            </a:r>
            <a:r>
              <a:rPr lang="tr-TR" sz="2400" dirty="0" err="1"/>
              <a:t>çapraz</a:t>
            </a:r>
            <a:r>
              <a:rPr lang="tr-TR" sz="2400" dirty="0"/>
              <a:t> </a:t>
            </a:r>
            <a:r>
              <a:rPr lang="tr-TR" sz="2400" dirty="0" err="1"/>
              <a:t>bağı</a:t>
            </a:r>
            <a:r>
              <a:rPr lang="tr-TR" sz="2400" dirty="0"/>
              <a:t> bulunan </a:t>
            </a:r>
            <a:r>
              <a:rPr lang="tr-TR" sz="2400" dirty="0" err="1"/>
              <a:t>poliakrilamit</a:t>
            </a:r>
            <a:r>
              <a:rPr lang="tr-TR" sz="2400" dirty="0"/>
              <a:t> jel kullanılır. </a:t>
            </a:r>
          </a:p>
          <a:p>
            <a:endParaRPr lang="tr-TR" altLang="tr-TR" sz="1600" dirty="0" smtClean="0"/>
          </a:p>
          <a:p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36267"/>
            <a:ext cx="68930" cy="1846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.</a:t>
            </a:r>
            <a:r>
              <a:rPr kumimoji="0" lang="tr-TR" altLang="tr-T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050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600086" y="331104"/>
            <a:ext cx="10515600" cy="1325563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Sodyum </a:t>
            </a:r>
            <a:r>
              <a:rPr lang="tr-TR" dirty="0" err="1" smtClean="0">
                <a:solidFill>
                  <a:srgbClr val="FF0000"/>
                </a:solidFill>
              </a:rPr>
              <a:t>dodesil</a:t>
            </a:r>
            <a:r>
              <a:rPr lang="tr-TR" dirty="0" smtClean="0">
                <a:solidFill>
                  <a:srgbClr val="FF0000"/>
                </a:solidFill>
              </a:rPr>
              <a:t> sülfat (SDS)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8666" y="1598821"/>
            <a:ext cx="10515600" cy="435133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Güçlü </a:t>
            </a:r>
            <a:r>
              <a:rPr lang="tr-TR" sz="2400" dirty="0" err="1" smtClean="0"/>
              <a:t>anyonik</a:t>
            </a:r>
            <a:r>
              <a:rPr lang="tr-TR" sz="2400" dirty="0" smtClean="0"/>
              <a:t> bir deterjan</a:t>
            </a:r>
          </a:p>
          <a:p>
            <a:r>
              <a:rPr lang="tr-TR" sz="2400" dirty="0" smtClean="0"/>
              <a:t>Negatif yüklü</a:t>
            </a:r>
          </a:p>
          <a:p>
            <a:r>
              <a:rPr lang="tr-TR" sz="2400" dirty="0" smtClean="0"/>
              <a:t>Proteinlerin yapısının açılmasına neden olarak düz zincir haline dönüştürür.</a:t>
            </a:r>
            <a:endParaRPr lang="tr-TR" sz="2400" dirty="0"/>
          </a:p>
          <a:p>
            <a:r>
              <a:rPr lang="tr-TR" sz="2400" dirty="0" smtClean="0"/>
              <a:t>SDS ile kaplanan proteinler negatif yükle yüklenir.</a:t>
            </a:r>
          </a:p>
          <a:p>
            <a:r>
              <a:rPr lang="en-US" sz="2400" dirty="0" err="1" smtClean="0"/>
              <a:t>Poliakrilamid</a:t>
            </a:r>
            <a:r>
              <a:rPr lang="en-US" sz="2400" dirty="0" smtClean="0"/>
              <a:t> </a:t>
            </a:r>
            <a:r>
              <a:rPr lang="en-US" sz="2400" dirty="0" err="1" smtClean="0"/>
              <a:t>jel</a:t>
            </a:r>
            <a:r>
              <a:rPr lang="en-US" sz="2400" dirty="0" smtClean="0"/>
              <a:t> </a:t>
            </a:r>
            <a:r>
              <a:rPr lang="en-US" sz="2400" dirty="0" err="1" smtClean="0"/>
              <a:t>elektroforezinde</a:t>
            </a:r>
            <a:r>
              <a:rPr lang="en-US" sz="2400" dirty="0" smtClean="0"/>
              <a:t> </a:t>
            </a:r>
            <a:r>
              <a:rPr lang="en-US" sz="2400" dirty="0" err="1" smtClean="0"/>
              <a:t>ayrışma</a:t>
            </a:r>
            <a:r>
              <a:rPr lang="en-US" sz="2400" dirty="0" smtClean="0"/>
              <a:t>, SDS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homojen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şekilde</a:t>
            </a:r>
            <a:r>
              <a:rPr lang="en-US" sz="2400" dirty="0"/>
              <a:t> (-) </a:t>
            </a:r>
            <a:r>
              <a:rPr lang="en-US" sz="2400" dirty="0" err="1"/>
              <a:t>yükle</a:t>
            </a:r>
            <a:r>
              <a:rPr lang="en-US" sz="2400" dirty="0"/>
              <a:t> </a:t>
            </a:r>
            <a:r>
              <a:rPr lang="en-US" sz="2400" dirty="0" err="1" smtClean="0"/>
              <a:t>kaplanmıs</a:t>
            </a:r>
            <a:r>
              <a:rPr lang="en-US" sz="2400" dirty="0" smtClean="0"/>
              <a:t>̧ </a:t>
            </a:r>
            <a:r>
              <a:rPr lang="en-US" sz="2400" dirty="0" err="1"/>
              <a:t>moleküllerin</a:t>
            </a:r>
            <a:r>
              <a:rPr lang="en-US" sz="2400" dirty="0"/>
              <a:t> </a:t>
            </a:r>
            <a:r>
              <a:rPr lang="en-US" sz="2400" dirty="0" err="1"/>
              <a:t>kendi</a:t>
            </a:r>
            <a:r>
              <a:rPr lang="en-US" sz="2400" dirty="0"/>
              <a:t> </a:t>
            </a:r>
            <a:r>
              <a:rPr lang="en-US" sz="2400" dirty="0" err="1"/>
              <a:t>yükünden</a:t>
            </a:r>
            <a:r>
              <a:rPr lang="en-US" sz="2400" dirty="0"/>
              <a:t> </a:t>
            </a:r>
            <a:r>
              <a:rPr lang="en-US" sz="2400" dirty="0" err="1"/>
              <a:t>bağımsız</a:t>
            </a:r>
            <a:r>
              <a:rPr lang="en-US" sz="2400" dirty="0"/>
              <a:t> </a:t>
            </a:r>
            <a:r>
              <a:rPr lang="en-US" sz="2400" dirty="0" err="1"/>
              <a:t>olacağından</a:t>
            </a:r>
            <a:r>
              <a:rPr lang="en-US" sz="2400" dirty="0"/>
              <a:t>, </a:t>
            </a:r>
            <a:r>
              <a:rPr lang="en-US" sz="2400" dirty="0" err="1"/>
              <a:t>doğrudan</a:t>
            </a:r>
            <a:r>
              <a:rPr lang="en-US" sz="2400" dirty="0"/>
              <a:t> </a:t>
            </a:r>
            <a:r>
              <a:rPr lang="en-US" sz="2400" dirty="0" err="1"/>
              <a:t>doğruya</a:t>
            </a:r>
            <a:r>
              <a:rPr lang="en-US" sz="2400" dirty="0"/>
              <a:t> </a:t>
            </a:r>
            <a:r>
              <a:rPr lang="en-US" sz="2400" dirty="0" err="1"/>
              <a:t>molekül</a:t>
            </a:r>
            <a:r>
              <a:rPr lang="en-US" sz="2400" dirty="0"/>
              <a:t> </a:t>
            </a:r>
            <a:r>
              <a:rPr lang="en-US" sz="2400" dirty="0" err="1"/>
              <a:t>ağırlıklarına</a:t>
            </a:r>
            <a:r>
              <a:rPr lang="en-US" sz="2400" dirty="0"/>
              <a:t> </a:t>
            </a:r>
            <a:r>
              <a:rPr lang="en-US" sz="2400" dirty="0" err="1"/>
              <a:t>göre</a:t>
            </a:r>
            <a:r>
              <a:rPr lang="en-US" sz="2400" dirty="0"/>
              <a:t> </a:t>
            </a:r>
            <a:r>
              <a:rPr lang="en-US" sz="2400" dirty="0" err="1"/>
              <a:t>olur</a:t>
            </a:r>
            <a:r>
              <a:rPr lang="en-US" sz="2400" dirty="0"/>
              <a:t>. </a:t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Ayrıca</a:t>
            </a:r>
            <a:r>
              <a:rPr lang="en-US" sz="2400" dirty="0" smtClean="0"/>
              <a:t>, </a:t>
            </a:r>
            <a:r>
              <a:rPr lang="tr-TR" sz="2400" b="1" dirty="0"/>
              <a:t>i</a:t>
            </a:r>
            <a:r>
              <a:rPr lang="tr-TR" sz="2400" b="1" dirty="0" smtClean="0"/>
              <a:t>ndirgeyici ajanlar</a:t>
            </a:r>
            <a:r>
              <a:rPr lang="tr-TR" sz="2400" b="1" dirty="0"/>
              <a:t> </a:t>
            </a:r>
            <a:r>
              <a:rPr lang="tr-TR" sz="2400" b="1" dirty="0" smtClean="0"/>
              <a:t>(</a:t>
            </a:r>
            <a:r>
              <a:rPr lang="tr-TR" sz="2400" b="1" dirty="0" err="1"/>
              <a:t>Betamerkaptoetanol</a:t>
            </a:r>
            <a:r>
              <a:rPr lang="tr-TR" sz="2400" b="1" dirty="0"/>
              <a:t>/DTT) </a:t>
            </a:r>
            <a:r>
              <a:rPr lang="tr-TR" sz="2400" b="1" dirty="0" err="1"/>
              <a:t>disülfit</a:t>
            </a:r>
            <a:r>
              <a:rPr lang="tr-TR" sz="2400" b="1" dirty="0"/>
              <a:t> bağlarını yıkar.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94333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SDS PAGE </a:t>
            </a:r>
            <a:r>
              <a:rPr lang="tr-TR" b="1" dirty="0" smtClean="0">
                <a:solidFill>
                  <a:srgbClr val="FF0000"/>
                </a:solidFill>
              </a:rPr>
              <a:t>iki tip jel sistemi içerir.</a:t>
            </a:r>
            <a:endParaRPr lang="tr-TR" dirty="0"/>
          </a:p>
        </p:txBody>
      </p:sp>
      <p:sp>
        <p:nvSpPr>
          <p:cNvPr id="3" name="TextBox 2"/>
          <p:cNvSpPr txBox="1"/>
          <p:nvPr/>
        </p:nvSpPr>
        <p:spPr>
          <a:xfrm>
            <a:off x="725680" y="1610312"/>
            <a:ext cx="1102127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tr-TR" sz="2400" dirty="0"/>
              <a:t>Üst jel örneklerin yüklendiği kuyuları içerir. Analiz edilecek </a:t>
            </a:r>
            <a:r>
              <a:rPr lang="tr-TR" sz="2400" dirty="0" err="1"/>
              <a:t>örnek</a:t>
            </a:r>
            <a:r>
              <a:rPr lang="tr-TR" sz="2400" dirty="0"/>
              <a:t>, bir izleme </a:t>
            </a:r>
            <a:r>
              <a:rPr lang="tr-TR" sz="2400" dirty="0" smtClean="0"/>
              <a:t>boyası (</a:t>
            </a:r>
            <a:r>
              <a:rPr lang="tr-TR" sz="2400" dirty="0" err="1" smtClean="0"/>
              <a:t>bromfenol</a:t>
            </a:r>
            <a:r>
              <a:rPr lang="tr-TR" sz="2400" dirty="0" smtClean="0"/>
              <a:t> mavisi) </a:t>
            </a:r>
            <a:r>
              <a:rPr lang="tr-TR" sz="2400" dirty="0"/>
              <a:t>ile birlikte, jelin </a:t>
            </a:r>
            <a:r>
              <a:rPr lang="tr-TR" sz="2400" dirty="0" smtClean="0"/>
              <a:t>üst kısmına (kuyularına) </a:t>
            </a:r>
            <a:r>
              <a:rPr lang="tr-TR" sz="2400" dirty="0"/>
              <a:t>uygulanır ve sistemden elektrik akımı </a:t>
            </a:r>
            <a:r>
              <a:rPr lang="tr-TR" sz="2400" dirty="0" err="1"/>
              <a:t>geçirilir</a:t>
            </a:r>
            <a:r>
              <a:rPr lang="tr-TR" sz="2400" dirty="0"/>
              <a:t>. </a:t>
            </a:r>
          </a:p>
          <a:p>
            <a:endParaRPr lang="tr-TR" sz="2400" dirty="0"/>
          </a:p>
          <a:p>
            <a:pPr marL="285750" indent="-285750">
              <a:buFont typeface="Arial"/>
              <a:buChar char="•"/>
              <a:defRPr/>
            </a:pPr>
            <a:r>
              <a:rPr lang="tr-TR" sz="2400" dirty="0"/>
              <a:t>Alt ayırma jeli ise proteinleri molekül ağırlıklarına göre ayırır.</a:t>
            </a:r>
          </a:p>
          <a:p>
            <a:pPr>
              <a:defRPr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13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70C0"/>
                </a:solidFill>
              </a:rPr>
              <a:t>Akrilamid</a:t>
            </a:r>
            <a:r>
              <a:rPr lang="tr-TR" dirty="0">
                <a:solidFill>
                  <a:srgbClr val="0070C0"/>
                </a:solidFill>
              </a:rPr>
              <a:t> jellerin hazırlanması</a:t>
            </a:r>
            <a:br>
              <a:rPr lang="tr-TR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0005" y="1451397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sz="31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 smtClean="0"/>
              <a:t> </a:t>
            </a:r>
            <a:r>
              <a:rPr lang="tr-TR" sz="3100" dirty="0"/>
              <a:t>Jel oluşumu, </a:t>
            </a:r>
            <a:r>
              <a:rPr lang="tr-TR" sz="3100" dirty="0" err="1"/>
              <a:t>akrilamid</a:t>
            </a:r>
            <a:r>
              <a:rPr lang="tr-TR" sz="3100" dirty="0"/>
              <a:t> ve </a:t>
            </a:r>
            <a:r>
              <a:rPr lang="tr-TR" sz="3100" dirty="0" err="1"/>
              <a:t>akrilamid</a:t>
            </a:r>
            <a:r>
              <a:rPr lang="tr-TR" sz="3100" dirty="0"/>
              <a:t> türevi N-N-metilen </a:t>
            </a:r>
            <a:r>
              <a:rPr lang="tr-TR" sz="3100" dirty="0" err="1"/>
              <a:t>bisakrilamidin</a:t>
            </a:r>
            <a:r>
              <a:rPr lang="tr-TR" sz="3100" dirty="0"/>
              <a:t> </a:t>
            </a:r>
            <a:r>
              <a:rPr lang="tr-TR" sz="3100" dirty="0" err="1"/>
              <a:t>polimerizasyonu</a:t>
            </a:r>
            <a:r>
              <a:rPr lang="tr-TR" sz="3100" dirty="0"/>
              <a:t> sonucu oluşur ve örnekler bu jelde yürütülür. 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sz="31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 err="1" smtClean="0"/>
              <a:t>Polimerizasyon</a:t>
            </a:r>
            <a:r>
              <a:rPr lang="tr-TR" sz="3100" dirty="0" smtClean="0"/>
              <a:t> için, </a:t>
            </a:r>
            <a:r>
              <a:rPr lang="tr-TR" sz="3100" dirty="0" err="1" smtClean="0"/>
              <a:t>akrilamid</a:t>
            </a:r>
            <a:r>
              <a:rPr lang="tr-TR" sz="3100" dirty="0" smtClean="0"/>
              <a:t> molekülleri yan yana bağlanarak düz zincir oluştururlar.</a:t>
            </a:r>
            <a:r>
              <a:rPr lang="en-US" sz="3100" dirty="0" smtClean="0"/>
              <a:t> </a:t>
            </a:r>
            <a:endParaRPr lang="tr-TR" sz="3100" dirty="0" smtClean="0"/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endParaRPr lang="tr-TR" sz="31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 smtClean="0"/>
              <a:t> </a:t>
            </a:r>
            <a:r>
              <a:rPr lang="tr-TR" sz="3100" dirty="0" err="1" smtClean="0"/>
              <a:t>Bisakrilamid</a:t>
            </a:r>
            <a:r>
              <a:rPr lang="tr-TR" sz="3100" dirty="0" smtClean="0"/>
              <a:t> molekülleri, iki </a:t>
            </a:r>
            <a:r>
              <a:rPr lang="tr-TR" sz="3100" dirty="0" err="1" smtClean="0"/>
              <a:t>akrilamid</a:t>
            </a:r>
            <a:r>
              <a:rPr lang="tr-TR" sz="3100" dirty="0" smtClean="0"/>
              <a:t> molekülü arasında çapraz bağlantılar oluştururlar.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31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 smtClean="0"/>
              <a:t> Böylece, </a:t>
            </a:r>
            <a:r>
              <a:rPr lang="tr-TR" sz="3100" dirty="0" err="1" smtClean="0"/>
              <a:t>ağsı</a:t>
            </a:r>
            <a:r>
              <a:rPr lang="tr-TR" sz="3100" dirty="0" smtClean="0"/>
              <a:t> bir yapı meydana gelir.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31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 err="1"/>
              <a:t>Por</a:t>
            </a:r>
            <a:r>
              <a:rPr lang="tr-TR" sz="3100" dirty="0"/>
              <a:t> büyüklüğü, </a:t>
            </a:r>
            <a:r>
              <a:rPr lang="tr-TR" sz="3100" dirty="0" err="1"/>
              <a:t>akrilamid</a:t>
            </a:r>
            <a:r>
              <a:rPr lang="tr-TR" sz="3100" dirty="0"/>
              <a:t> </a:t>
            </a:r>
            <a:r>
              <a:rPr lang="tr-TR" sz="3100" dirty="0" err="1" smtClean="0"/>
              <a:t>konsantrasyonununa</a:t>
            </a:r>
            <a:r>
              <a:rPr lang="tr-TR" sz="3100" dirty="0" smtClean="0"/>
              <a:t> bağlıdır.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31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 smtClean="0"/>
              <a:t>A</a:t>
            </a:r>
            <a:r>
              <a:rPr lang="en-US" sz="3100" dirty="0" err="1" smtClean="0"/>
              <a:t>mmonium</a:t>
            </a:r>
            <a:r>
              <a:rPr lang="en-US" sz="3100" dirty="0" smtClean="0"/>
              <a:t> </a:t>
            </a:r>
            <a:r>
              <a:rPr lang="en-US" sz="3100" dirty="0" err="1"/>
              <a:t>persulfat</a:t>
            </a:r>
            <a:r>
              <a:rPr lang="en-US" sz="3100" dirty="0"/>
              <a:t> (APS) </a:t>
            </a:r>
            <a:r>
              <a:rPr lang="tr-TR" sz="3100" dirty="0">
                <a:solidFill>
                  <a:srgbClr val="FF0000"/>
                </a:solidFill>
              </a:rPr>
              <a:t>(Reaksiyon başlatıcısı, </a:t>
            </a:r>
            <a:r>
              <a:rPr lang="tr-TR" sz="3100" dirty="0" err="1">
                <a:solidFill>
                  <a:srgbClr val="FF0000"/>
                </a:solidFill>
              </a:rPr>
              <a:t>polimerizasyon</a:t>
            </a:r>
            <a:r>
              <a:rPr lang="tr-TR" sz="3100" dirty="0">
                <a:solidFill>
                  <a:srgbClr val="FF0000"/>
                </a:solidFill>
              </a:rPr>
              <a:t> için serbest radikal oluşumunu başlatır.</a:t>
            </a:r>
            <a:r>
              <a:rPr lang="tr-TR" sz="3100" dirty="0" smtClean="0">
                <a:solidFill>
                  <a:srgbClr val="FF0000"/>
                </a:solidFill>
              </a:rPr>
              <a:t>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3100" dirty="0">
              <a:solidFill>
                <a:srgbClr val="FF0000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3100" dirty="0" smtClean="0"/>
              <a:t>N</a:t>
            </a:r>
            <a:r>
              <a:rPr lang="en-US" sz="3100" dirty="0"/>
              <a:t>, N, N’, N’ -</a:t>
            </a:r>
            <a:r>
              <a:rPr lang="en-US" sz="3100" dirty="0" err="1"/>
              <a:t>tetramethyl-ethylenediamin</a:t>
            </a:r>
            <a:r>
              <a:rPr lang="en-US" sz="3100" dirty="0"/>
              <a:t> (TEMED</a:t>
            </a:r>
            <a:r>
              <a:rPr lang="tr-TR" sz="3100" dirty="0"/>
              <a:t>)</a:t>
            </a:r>
            <a:r>
              <a:rPr lang="tr-TR" sz="3100" dirty="0">
                <a:solidFill>
                  <a:srgbClr val="0070C0"/>
                </a:solidFill>
              </a:rPr>
              <a:t>(Katalizör)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29573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>
                <a:solidFill>
                  <a:srgbClr val="0070C0"/>
                </a:solidFill>
              </a:rPr>
              <a:t>Bisakrilamid</a:t>
            </a:r>
            <a:r>
              <a:rPr lang="tr-TR" sz="3200" dirty="0" smtClean="0">
                <a:solidFill>
                  <a:srgbClr val="0070C0"/>
                </a:solidFill>
              </a:rPr>
              <a:t>/</a:t>
            </a:r>
            <a:r>
              <a:rPr lang="tr-TR" sz="3200" dirty="0" err="1" smtClean="0">
                <a:solidFill>
                  <a:srgbClr val="0070C0"/>
                </a:solidFill>
              </a:rPr>
              <a:t>Akrilamid</a:t>
            </a:r>
            <a:r>
              <a:rPr lang="tr-TR" sz="3200" dirty="0" smtClean="0">
                <a:solidFill>
                  <a:srgbClr val="0070C0"/>
                </a:solidFill>
              </a:rPr>
              <a:t> Oranı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8003" y="1485180"/>
            <a:ext cx="10515600" cy="4351338"/>
          </a:xfrm>
        </p:spPr>
        <p:txBody>
          <a:bodyPr/>
          <a:lstStyle/>
          <a:p>
            <a:r>
              <a:rPr lang="tr-TR" dirty="0" err="1" smtClean="0"/>
              <a:t>Bisakrilamid</a:t>
            </a:r>
            <a:r>
              <a:rPr lang="tr-TR" dirty="0" smtClean="0"/>
              <a:t>/</a:t>
            </a:r>
            <a:r>
              <a:rPr lang="tr-TR" dirty="0" err="1" smtClean="0"/>
              <a:t>Akrilamid</a:t>
            </a:r>
            <a:r>
              <a:rPr lang="tr-TR" dirty="0" smtClean="0"/>
              <a:t> oranı, farklı proteinler için farklılık gösterir.</a:t>
            </a:r>
            <a:endParaRPr lang="tr-TR" dirty="0"/>
          </a:p>
          <a:p>
            <a:r>
              <a:rPr lang="tr-TR" dirty="0" smtClean="0"/>
              <a:t>Küçük yüzdeli  jeller, yüksek molekül ağırlıklı proteinlerin ayrımına kullanılır.</a:t>
            </a:r>
          </a:p>
          <a:p>
            <a:r>
              <a:rPr lang="tr-TR" dirty="0" smtClean="0"/>
              <a:t>Yüksek yüzdeli jeller, düşük molekül ağırlıklı proteinlerin ayırımında kullanılır.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0796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SDS-PAGE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jele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örnek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yüklenmesi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88747" y="1734903"/>
            <a:ext cx="11022142" cy="4351338"/>
          </a:xfrm>
        </p:spPr>
        <p:txBody>
          <a:bodyPr>
            <a:normAutofit lnSpcReduction="10000"/>
          </a:bodyPr>
          <a:lstStyle/>
          <a:p>
            <a:r>
              <a:rPr lang="tr-TR" dirty="0"/>
              <a:t>Negatif yüklü proteinler, jelin </a:t>
            </a:r>
            <a:r>
              <a:rPr lang="tr-TR" dirty="0" err="1"/>
              <a:t>kuyucuklarına</a:t>
            </a:r>
            <a:r>
              <a:rPr lang="tr-TR" dirty="0"/>
              <a:t> yüklenir</a:t>
            </a:r>
            <a:r>
              <a:rPr lang="tr-TR" dirty="0" smtClean="0"/>
              <a:t>.</a:t>
            </a:r>
          </a:p>
          <a:p>
            <a:r>
              <a:rPr lang="en-US" dirty="0" err="1" smtClean="0">
                <a:cs typeface="Times New Roman"/>
              </a:rPr>
              <a:t>Polimerizasyon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sırasında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jelin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üst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kısmına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yerleştirilen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bir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tarak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jelde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küçük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kuyucukların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oluşumunu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sağlar</a:t>
            </a:r>
            <a:r>
              <a:rPr lang="en-US" dirty="0">
                <a:cs typeface="Times New Roman"/>
              </a:rPr>
              <a:t>. </a:t>
            </a:r>
          </a:p>
          <a:p>
            <a:r>
              <a:rPr lang="en-US" dirty="0" err="1" smtClean="0">
                <a:cs typeface="Times New Roman"/>
              </a:rPr>
              <a:t>Polimerizasyondan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sonra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tarak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çıkarılır</a:t>
            </a:r>
            <a:r>
              <a:rPr lang="en-US" dirty="0">
                <a:cs typeface="Times New Roman"/>
              </a:rPr>
              <a:t>. </a:t>
            </a:r>
          </a:p>
          <a:p>
            <a:pPr>
              <a:defRPr/>
            </a:pPr>
            <a:r>
              <a:rPr lang="en-US" dirty="0" err="1" smtClean="0">
                <a:cs typeface="Times New Roman"/>
              </a:rPr>
              <a:t>Jeller</a:t>
            </a:r>
            <a:r>
              <a:rPr lang="en-US" dirty="0">
                <a:cs typeface="Times New Roman"/>
              </a:rPr>
              <a:t>, </a:t>
            </a:r>
            <a:r>
              <a:rPr lang="en-US" dirty="0" err="1">
                <a:cs typeface="Times New Roman"/>
              </a:rPr>
              <a:t>içerisinde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uygun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bir</a:t>
            </a:r>
            <a:r>
              <a:rPr lang="en-US" dirty="0">
                <a:cs typeface="Times New Roman"/>
              </a:rPr>
              <a:t> tampon </a:t>
            </a:r>
            <a:r>
              <a:rPr lang="en-US" dirty="0" err="1">
                <a:cs typeface="Times New Roman"/>
              </a:rPr>
              <a:t>bulunan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bir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elektroforez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aygıtına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yerleştirilerek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işlem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gerçekleştirilir</a:t>
            </a:r>
            <a:r>
              <a:rPr lang="en-US" dirty="0">
                <a:cs typeface="Times New Roman"/>
              </a:rPr>
              <a:t>. </a:t>
            </a:r>
          </a:p>
          <a:p>
            <a:r>
              <a:rPr lang="en-US" dirty="0" err="1" smtClean="0">
                <a:cs typeface="Times New Roman"/>
              </a:rPr>
              <a:t>Kuyucuklara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örnekler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konulur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ve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akım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geçirilir</a:t>
            </a:r>
            <a:r>
              <a:rPr lang="en-US" dirty="0">
                <a:cs typeface="Times New Roman"/>
              </a:rPr>
              <a:t>. </a:t>
            </a:r>
            <a:endParaRPr lang="en-US" dirty="0" smtClean="0"/>
          </a:p>
          <a:p>
            <a:r>
              <a:rPr lang="en-US" dirty="0" err="1" smtClean="0"/>
              <a:t>Elektroforez</a:t>
            </a:r>
            <a:r>
              <a:rPr lang="en-US" dirty="0" smtClean="0"/>
              <a:t> </a:t>
            </a:r>
            <a:r>
              <a:rPr lang="en-US" dirty="0" err="1"/>
              <a:t>tamponu</a:t>
            </a:r>
            <a:r>
              <a:rPr lang="en-US" dirty="0"/>
              <a:t>, </a:t>
            </a:r>
            <a:r>
              <a:rPr lang="tr-TR" b="1" dirty="0"/>
              <a:t>ortamdaki elektrik akımını oluşturur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b="1" dirty="0" err="1"/>
              <a:t>elektroforez</a:t>
            </a:r>
            <a:r>
              <a:rPr lang="tr-TR" b="1" dirty="0"/>
              <a:t> sırasında uygun </a:t>
            </a:r>
            <a:r>
              <a:rPr lang="tr-TR" b="1" dirty="0" err="1"/>
              <a:t>pH</a:t>
            </a:r>
            <a:r>
              <a:rPr lang="tr-TR" b="1" dirty="0"/>
              <a:t> değerini </a:t>
            </a:r>
            <a:r>
              <a:rPr lang="tr-TR" b="1" dirty="0" smtClean="0"/>
              <a:t>ayarlar.</a:t>
            </a:r>
            <a:endParaRPr lang="en-US" dirty="0" smtClean="0"/>
          </a:p>
          <a:p>
            <a:r>
              <a:rPr lang="en-US" dirty="0" err="1" smtClean="0"/>
              <a:t>Elektroforezde</a:t>
            </a:r>
            <a:r>
              <a:rPr lang="en-US" dirty="0" smtClean="0"/>
              <a:t>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katottan</a:t>
            </a:r>
            <a:r>
              <a:rPr lang="en-US" dirty="0"/>
              <a:t> </a:t>
            </a:r>
            <a:r>
              <a:rPr lang="en-US" dirty="0" err="1"/>
              <a:t>anoda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olmalıdır</a:t>
            </a:r>
            <a:r>
              <a:rPr lang="en-US" dirty="0"/>
              <a:t>.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2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6536" y="0"/>
            <a:ext cx="10515600" cy="1325563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Örneklerin hazırlanması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1394" y="1122531"/>
            <a:ext cx="11323405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r-TR" sz="6700" b="1" i="1" dirty="0" smtClean="0">
                <a:solidFill>
                  <a:srgbClr val="0070C0"/>
                </a:solidFill>
              </a:rPr>
              <a:t>Örnek tamponu:</a:t>
            </a:r>
            <a:endParaRPr lang="tr-TR" sz="6700" b="1" i="1" dirty="0">
              <a:solidFill>
                <a:srgbClr val="0070C0"/>
              </a:solidFill>
            </a:endParaRPr>
          </a:p>
          <a:p>
            <a:r>
              <a:rPr lang="tr-TR" sz="6700" dirty="0" smtClean="0"/>
              <a:t>SDS-PAGE analizi için </a:t>
            </a:r>
            <a:r>
              <a:rPr lang="tr-TR" sz="6700" dirty="0"/>
              <a:t>p</a:t>
            </a:r>
            <a:r>
              <a:rPr lang="tr-TR" sz="6700" dirty="0" smtClean="0"/>
              <a:t>rotein örneklerinin hazırlanması ve jellere yüklenmesi için kullanılır.</a:t>
            </a:r>
          </a:p>
          <a:p>
            <a:endParaRPr lang="tr-TR" sz="6700" dirty="0" smtClean="0"/>
          </a:p>
          <a:p>
            <a:pPr marL="0" indent="0">
              <a:buNone/>
            </a:pPr>
            <a:r>
              <a:rPr lang="tr-TR" sz="6700" b="1" dirty="0" smtClean="0">
                <a:solidFill>
                  <a:srgbClr val="FF0000"/>
                </a:solidFill>
              </a:rPr>
              <a:t>Örnek tamponunun </a:t>
            </a:r>
            <a:r>
              <a:rPr lang="tr-TR" sz="6700" b="1" dirty="0">
                <a:solidFill>
                  <a:srgbClr val="FF0000"/>
                </a:solidFill>
              </a:rPr>
              <a:t>i</a:t>
            </a:r>
            <a:r>
              <a:rPr lang="tr-TR" sz="6700" b="1" dirty="0" smtClean="0">
                <a:solidFill>
                  <a:srgbClr val="FF0000"/>
                </a:solidFill>
              </a:rPr>
              <a:t>çeriği</a:t>
            </a:r>
          </a:p>
          <a:p>
            <a:r>
              <a:rPr lang="en-US" sz="6700" b="1" i="1" dirty="0" smtClean="0">
                <a:solidFill>
                  <a:srgbClr val="0070C0"/>
                </a:solidFill>
              </a:rPr>
              <a:t>SDS</a:t>
            </a:r>
            <a:r>
              <a:rPr lang="tr-TR" sz="6700" b="1" i="1" dirty="0" smtClean="0">
                <a:solidFill>
                  <a:srgbClr val="0070C0"/>
                </a:solidFill>
              </a:rPr>
              <a:t>:</a:t>
            </a:r>
            <a:r>
              <a:rPr lang="en-US" sz="6700" b="1" i="1" dirty="0" smtClean="0">
                <a:solidFill>
                  <a:srgbClr val="0070C0"/>
                </a:solidFill>
              </a:rPr>
              <a:t> </a:t>
            </a:r>
            <a:r>
              <a:rPr lang="tr-TR" sz="6700" b="1" i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tr-TR" sz="6700" dirty="0" smtClean="0"/>
              <a:t>Proteinlerin </a:t>
            </a:r>
            <a:r>
              <a:rPr lang="tr-TR" sz="6700" dirty="0" err="1" smtClean="0"/>
              <a:t>denatürasyonunu</a:t>
            </a:r>
            <a:r>
              <a:rPr lang="tr-TR" sz="6700" dirty="0" smtClean="0"/>
              <a:t> ve negatif yüklenmesini sağlar.</a:t>
            </a:r>
          </a:p>
          <a:p>
            <a:pPr marL="0" indent="0">
              <a:buNone/>
            </a:pPr>
            <a:endParaRPr lang="tr-TR" sz="6700" dirty="0" smtClean="0"/>
          </a:p>
          <a:p>
            <a:r>
              <a:rPr lang="en-US" sz="6700" b="1" i="1" dirty="0" smtClean="0">
                <a:solidFill>
                  <a:srgbClr val="0070C0"/>
                </a:solidFill>
              </a:rPr>
              <a:t>β</a:t>
            </a:r>
            <a:r>
              <a:rPr lang="en-US" sz="6700" b="1" i="1" dirty="0">
                <a:solidFill>
                  <a:srgbClr val="0070C0"/>
                </a:solidFill>
              </a:rPr>
              <a:t>-</a:t>
            </a:r>
            <a:r>
              <a:rPr lang="en-US" sz="6700" b="1" i="1" dirty="0" err="1" smtClean="0">
                <a:solidFill>
                  <a:srgbClr val="0070C0"/>
                </a:solidFill>
              </a:rPr>
              <a:t>merkaptoetanol</a:t>
            </a:r>
            <a:r>
              <a:rPr lang="tr-TR" sz="6700" b="1" i="1" dirty="0" smtClean="0">
                <a:solidFill>
                  <a:srgbClr val="0070C0"/>
                </a:solidFill>
              </a:rPr>
              <a:t>/</a:t>
            </a:r>
            <a:r>
              <a:rPr lang="tr-TR" sz="6700" b="1" i="1" dirty="0" err="1" smtClean="0">
                <a:solidFill>
                  <a:srgbClr val="0070C0"/>
                </a:solidFill>
              </a:rPr>
              <a:t>Ditiyotreitol</a:t>
            </a:r>
            <a:r>
              <a:rPr lang="tr-TR" sz="6700" b="1" i="1" dirty="0" smtClean="0">
                <a:solidFill>
                  <a:srgbClr val="0070C0"/>
                </a:solidFill>
              </a:rPr>
              <a:t> (DTT): </a:t>
            </a:r>
          </a:p>
          <a:p>
            <a:r>
              <a:rPr lang="en-US" sz="6700" dirty="0" err="1" smtClean="0"/>
              <a:t>Proteindeki</a:t>
            </a:r>
            <a:r>
              <a:rPr lang="en-US" sz="6700" dirty="0" smtClean="0"/>
              <a:t> </a:t>
            </a:r>
            <a:r>
              <a:rPr lang="en-US" sz="6700" dirty="0" err="1" smtClean="0"/>
              <a:t>disülfit</a:t>
            </a:r>
            <a:r>
              <a:rPr lang="en-US" sz="6700" dirty="0" smtClean="0"/>
              <a:t> </a:t>
            </a:r>
            <a:r>
              <a:rPr lang="en-US" sz="6700" dirty="0" err="1" smtClean="0"/>
              <a:t>bağlarını</a:t>
            </a:r>
            <a:r>
              <a:rPr lang="en-US" sz="6700" dirty="0" smtClean="0"/>
              <a:t> </a:t>
            </a:r>
            <a:r>
              <a:rPr lang="en-US" sz="6700" dirty="0" err="1" smtClean="0"/>
              <a:t>kırar</a:t>
            </a:r>
            <a:r>
              <a:rPr lang="en-US" sz="6700" dirty="0" smtClean="0"/>
              <a:t>.</a:t>
            </a:r>
          </a:p>
          <a:p>
            <a:pPr marL="0" indent="0">
              <a:buNone/>
            </a:pPr>
            <a:endParaRPr lang="en-US" sz="6700" dirty="0"/>
          </a:p>
          <a:p>
            <a:r>
              <a:rPr lang="en-US" sz="6700" b="1" i="1" dirty="0" err="1" smtClean="0">
                <a:solidFill>
                  <a:srgbClr val="0070C0"/>
                </a:solidFill>
              </a:rPr>
              <a:t>Gliserol</a:t>
            </a:r>
            <a:r>
              <a:rPr lang="tr-TR" sz="6700" b="1" i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tr-TR" sz="6700" dirty="0" smtClean="0">
                <a:solidFill>
                  <a:srgbClr val="000000"/>
                </a:solidFill>
              </a:rPr>
              <a:t>Protein örneklerinin yoğunluğunu arttırarak kuyulara yüklenmesini kolaylaştırır.</a:t>
            </a:r>
          </a:p>
          <a:p>
            <a:pPr marL="0" indent="0">
              <a:buNone/>
            </a:pPr>
            <a:endParaRPr lang="tr-TR" sz="6700" dirty="0">
              <a:solidFill>
                <a:srgbClr val="000000"/>
              </a:solidFill>
            </a:endParaRPr>
          </a:p>
          <a:p>
            <a:r>
              <a:rPr lang="en-US" sz="6700" b="1" i="1" dirty="0" err="1" smtClean="0">
                <a:solidFill>
                  <a:srgbClr val="0070C0"/>
                </a:solidFill>
              </a:rPr>
              <a:t>Brom</a:t>
            </a:r>
            <a:r>
              <a:rPr lang="tr-TR" sz="6700" b="1" i="1" dirty="0" smtClean="0">
                <a:solidFill>
                  <a:srgbClr val="0070C0"/>
                </a:solidFill>
              </a:rPr>
              <a:t>fenol mavisi </a:t>
            </a:r>
          </a:p>
          <a:p>
            <a:r>
              <a:rPr lang="en-US" sz="6700" dirty="0" err="1" smtClean="0"/>
              <a:t>Jel</a:t>
            </a:r>
            <a:r>
              <a:rPr lang="en-US" sz="6700" dirty="0" smtClean="0"/>
              <a:t> </a:t>
            </a:r>
            <a:r>
              <a:rPr lang="en-US" sz="6700" dirty="0" err="1"/>
              <a:t>üzerindeki</a:t>
            </a:r>
            <a:r>
              <a:rPr lang="en-US" sz="6700" dirty="0"/>
              <a:t> protein </a:t>
            </a:r>
            <a:r>
              <a:rPr lang="en-US" sz="6700" dirty="0" err="1" smtClean="0"/>
              <a:t>numunesini</a:t>
            </a:r>
            <a:r>
              <a:rPr lang="en-US" sz="6700" dirty="0" smtClean="0"/>
              <a:t> </a:t>
            </a:r>
            <a:r>
              <a:rPr lang="en-US" sz="6700" dirty="0" err="1" smtClean="0"/>
              <a:t>takip</a:t>
            </a:r>
            <a:r>
              <a:rPr lang="en-US" sz="6700" dirty="0" smtClean="0"/>
              <a:t> </a:t>
            </a:r>
            <a:r>
              <a:rPr lang="en-US" sz="6700" dirty="0" err="1"/>
              <a:t>etmek</a:t>
            </a:r>
            <a:r>
              <a:rPr lang="en-US" sz="6700" dirty="0"/>
              <a:t> </a:t>
            </a:r>
            <a:r>
              <a:rPr lang="en-US" sz="6700" dirty="0" err="1"/>
              <a:t>için</a:t>
            </a:r>
            <a:r>
              <a:rPr lang="en-US" sz="6700" dirty="0"/>
              <a:t> </a:t>
            </a:r>
            <a:r>
              <a:rPr lang="en-US" sz="6700" dirty="0" err="1"/>
              <a:t>kullanılır</a:t>
            </a:r>
            <a:r>
              <a:rPr lang="en-US" sz="6700" dirty="0"/>
              <a:t> (</a:t>
            </a:r>
            <a:r>
              <a:rPr lang="en-US" sz="6700" dirty="0" err="1"/>
              <a:t>Takip</a:t>
            </a:r>
            <a:r>
              <a:rPr lang="en-US" sz="6700" dirty="0"/>
              <a:t> </a:t>
            </a:r>
            <a:r>
              <a:rPr lang="en-US" sz="6700" dirty="0" err="1"/>
              <a:t>boyası</a:t>
            </a:r>
            <a:r>
              <a:rPr lang="en-US" sz="6700" dirty="0" smtClean="0"/>
              <a:t>). </a:t>
            </a:r>
            <a:r>
              <a:rPr lang="tr-TR" sz="6700" dirty="0" err="1"/>
              <a:t>Bromfenol</a:t>
            </a:r>
            <a:r>
              <a:rPr lang="tr-TR" sz="6700" dirty="0"/>
              <a:t> mavisi negatif yüklüdür.</a:t>
            </a:r>
          </a:p>
          <a:p>
            <a:endParaRPr lang="en-US" sz="1400" dirty="0"/>
          </a:p>
          <a:p>
            <a:pPr lvl="1"/>
            <a:endParaRPr lang="tr-TR" dirty="0" smtClean="0"/>
          </a:p>
          <a:p>
            <a:pPr lvl="1"/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700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  <a:hlinkClick r:id="rId3" tooltip="Coomassie Brilliant Blue"/>
              </a:rPr>
              <a:t>Coomassie </a:t>
            </a:r>
            <a:r>
              <a:rPr lang="en-US" u="sng" dirty="0" err="1" smtClean="0">
                <a:solidFill>
                  <a:schemeClr val="accent1">
                    <a:lumMod val="75000"/>
                  </a:schemeClr>
                </a:solidFill>
              </a:rPr>
              <a:t>Mavisi</a:t>
            </a:r>
            <a:endParaRPr lang="tr-TR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733202" y="1729100"/>
            <a:ext cx="1071894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-     </a:t>
            </a:r>
            <a:r>
              <a:rPr lang="tr-TR" sz="2400" dirty="0" err="1" smtClean="0"/>
              <a:t>Anyonik</a:t>
            </a:r>
            <a:r>
              <a:rPr lang="tr-TR" sz="2400" dirty="0" smtClean="0"/>
              <a:t> boya</a:t>
            </a:r>
          </a:p>
          <a:p>
            <a:pPr marL="342900" indent="-342900">
              <a:buFontTx/>
              <a:buChar char="-"/>
            </a:pPr>
            <a:r>
              <a:rPr lang="tr-TR" sz="2400" dirty="0" smtClean="0"/>
              <a:t>Proteinlere </a:t>
            </a:r>
            <a:r>
              <a:rPr lang="tr-TR" sz="2400" dirty="0" err="1" smtClean="0"/>
              <a:t>nonspesifik</a:t>
            </a:r>
            <a:r>
              <a:rPr lang="tr-TR" sz="2400" dirty="0" smtClean="0"/>
              <a:t> olarak bağlanır.</a:t>
            </a:r>
          </a:p>
          <a:p>
            <a:pPr marL="342900" indent="-342900">
              <a:buFontTx/>
              <a:buChar char="-"/>
            </a:pPr>
            <a:r>
              <a:rPr lang="en-US" sz="2400" dirty="0" err="1" smtClean="0"/>
              <a:t>Jel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üzerindeki</a:t>
            </a:r>
            <a:r>
              <a:rPr lang="en-US" sz="2400" dirty="0" smtClean="0"/>
              <a:t> </a:t>
            </a:r>
            <a:r>
              <a:rPr lang="en-US" sz="2400" dirty="0" err="1" smtClean="0"/>
              <a:t>proteinler</a:t>
            </a:r>
            <a:r>
              <a:rPr lang="en-US" sz="2400" dirty="0" smtClean="0"/>
              <a:t> </a:t>
            </a:r>
            <a:r>
              <a:rPr lang="en-US" sz="2400" dirty="0" err="1" smtClean="0"/>
              <a:t>comassie</a:t>
            </a:r>
            <a:r>
              <a:rPr lang="en-US" sz="2400" dirty="0" smtClean="0"/>
              <a:t> </a:t>
            </a:r>
            <a:r>
              <a:rPr lang="en-US" sz="2400" dirty="0" err="1" smtClean="0"/>
              <a:t>mavisi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bant</a:t>
            </a:r>
            <a:r>
              <a:rPr lang="en-US" sz="2400" dirty="0" smtClean="0"/>
              <a:t> </a:t>
            </a:r>
            <a:r>
              <a:rPr lang="en-US" sz="2400" dirty="0" err="1" smtClean="0"/>
              <a:t>şeklinde</a:t>
            </a:r>
            <a:r>
              <a:rPr lang="en-US" sz="2400" dirty="0" smtClean="0"/>
              <a:t> </a:t>
            </a:r>
            <a:r>
              <a:rPr lang="en-US" sz="2400" dirty="0" err="1" smtClean="0"/>
              <a:t>tayin</a:t>
            </a:r>
            <a:r>
              <a:rPr lang="en-US" sz="2400" dirty="0" smtClean="0"/>
              <a:t> </a:t>
            </a:r>
            <a:r>
              <a:rPr lang="en-US" sz="2400" dirty="0" err="1" smtClean="0"/>
              <a:t>edilebilirler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marL="342900" indent="-342900">
              <a:buFontTx/>
              <a:buChar char="-"/>
            </a:pPr>
            <a:endParaRPr lang="tr-TR" sz="2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6932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9973</TotalTime>
  <Words>577</Words>
  <Application>Microsoft Macintosh PowerPoint</Application>
  <PresentationFormat>Custom</PresentationFormat>
  <Paragraphs>95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Teması</vt:lpstr>
      <vt:lpstr>SODYUM DODESİL SÜLFAT POLİAKRİLAMİD JEL ELEKTROFOREZİ</vt:lpstr>
      <vt:lpstr>ELEKTROFOREZ </vt:lpstr>
      <vt:lpstr>Sodyum dodesil sülfat (SDS)</vt:lpstr>
      <vt:lpstr>SDS PAGE iki tip jel sistemi içerir.</vt:lpstr>
      <vt:lpstr>Akrilamid jellerin hazırlanması </vt:lpstr>
      <vt:lpstr>Bisakrilamid/Akrilamid Oranı</vt:lpstr>
      <vt:lpstr>SDS-PAGE jele örnek yüklenmesi</vt:lpstr>
      <vt:lpstr>Örneklerin hazırlanması</vt:lpstr>
      <vt:lpstr>Coomassie Mavisi</vt:lpstr>
      <vt:lpstr>Kaynaklar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aslikoc79@gmail.com</dc:creator>
  <cp:lastModifiedBy>ecem kaya</cp:lastModifiedBy>
  <cp:revision>172</cp:revision>
  <cp:lastPrinted>2020-05-04T18:46:06Z</cp:lastPrinted>
  <dcterms:created xsi:type="dcterms:W3CDTF">2019-03-29T11:33:44Z</dcterms:created>
  <dcterms:modified xsi:type="dcterms:W3CDTF">2020-05-04T19:28:25Z</dcterms:modified>
</cp:coreProperties>
</file>