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8" r:id="rId4"/>
    <p:sldId id="305" r:id="rId5"/>
    <p:sldId id="308" r:id="rId6"/>
    <p:sldId id="312" r:id="rId7"/>
    <p:sldId id="313" r:id="rId8"/>
    <p:sldId id="315" r:id="rId9"/>
    <p:sldId id="32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9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16.03.2021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571472" y="214290"/>
            <a:ext cx="7924800" cy="13716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7030A0"/>
                </a:solidFill>
              </a:rPr>
              <a:t>CİNSEL GELİŞİM VE EĞİTİM 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10" name="9 Metin Yer Tutucusu"/>
          <p:cNvSpPr>
            <a:spLocks noGrp="1"/>
          </p:cNvSpPr>
          <p:nvPr>
            <p:ph type="body" idx="1"/>
          </p:nvPr>
        </p:nvSpPr>
        <p:spPr>
          <a:xfrm>
            <a:off x="642910" y="5373198"/>
            <a:ext cx="7924800" cy="148480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Prof. Dr. Aysel Köksal </a:t>
            </a:r>
            <a:r>
              <a:rPr lang="tr-TR" dirty="0" err="1" smtClean="0"/>
              <a:t>Akyol</a:t>
            </a:r>
            <a:r>
              <a:rPr lang="tr-TR" dirty="0" smtClean="0"/>
              <a:t> </a:t>
            </a:r>
          </a:p>
          <a:p>
            <a:pPr algn="ctr"/>
            <a:r>
              <a:rPr lang="tr-TR" sz="1800" dirty="0" smtClean="0"/>
              <a:t>Ankara Üniversitesi</a:t>
            </a:r>
          </a:p>
          <a:p>
            <a:pPr algn="ctr"/>
            <a:r>
              <a:rPr lang="tr-TR" sz="1800" dirty="0" smtClean="0"/>
              <a:t>Sağlık Bilimleri Fakültesi</a:t>
            </a:r>
          </a:p>
          <a:p>
            <a:pPr algn="ctr"/>
            <a:r>
              <a:rPr lang="tr-TR" sz="1800" dirty="0" smtClean="0"/>
              <a:t>Çocuk Gelişimi Bölümü</a:t>
            </a:r>
            <a:endParaRPr lang="tr-TR" sz="1800" dirty="0"/>
          </a:p>
        </p:txBody>
      </p:sp>
      <p:pic>
        <p:nvPicPr>
          <p:cNvPr id="9" name="Picture 5" descr="LEYLEK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765032"/>
            <a:ext cx="2307248" cy="3429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271682" y="1700808"/>
            <a:ext cx="4543428" cy="4095760"/>
          </a:xfrm>
        </p:spPr>
        <p:txBody>
          <a:bodyPr/>
          <a:lstStyle/>
          <a:p>
            <a:pPr lvl="0"/>
            <a:r>
              <a:rPr lang="tr-TR" dirty="0" smtClean="0"/>
              <a:t>Oral dönem (0-1 yaş)</a:t>
            </a:r>
          </a:p>
          <a:p>
            <a:pPr lvl="0"/>
            <a:r>
              <a:rPr lang="tr-TR" dirty="0" smtClean="0"/>
              <a:t>Anal dönem (1-3 yaş)</a:t>
            </a:r>
          </a:p>
          <a:p>
            <a:pPr lvl="0"/>
            <a:r>
              <a:rPr lang="tr-TR" dirty="0" err="1" smtClean="0"/>
              <a:t>Fallik</a:t>
            </a:r>
            <a:r>
              <a:rPr lang="tr-TR" dirty="0" smtClean="0"/>
              <a:t> dönem (3-6 yaş)</a:t>
            </a:r>
          </a:p>
          <a:p>
            <a:pPr lvl="0"/>
            <a:r>
              <a:rPr lang="tr-TR" dirty="0" smtClean="0"/>
              <a:t>Gizil dönem (6-12 yaş)</a:t>
            </a:r>
          </a:p>
          <a:p>
            <a:pPr lvl="0"/>
            <a:r>
              <a:rPr lang="tr-TR" dirty="0" err="1" smtClean="0"/>
              <a:t>Genital</a:t>
            </a:r>
            <a:r>
              <a:rPr lang="tr-TR" dirty="0" smtClean="0"/>
              <a:t> dönem (12-18 yaş)</a:t>
            </a:r>
            <a:endParaRPr lang="tr-TR" dirty="0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7030A0"/>
                </a:solidFill>
              </a:rPr>
              <a:t>CİNSEL GELİŞİM </a:t>
            </a:r>
            <a:br>
              <a:rPr lang="tr-TR" dirty="0" smtClean="0">
                <a:solidFill>
                  <a:srgbClr val="7030A0"/>
                </a:solidFill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tr-TR" sz="3600" dirty="0" smtClean="0">
                <a:solidFill>
                  <a:srgbClr val="7030A0"/>
                </a:solidFill>
                <a:cs typeface="Times New Roman" pitchFamily="18" charset="0"/>
              </a:rPr>
              <a:t>CİNSEL EĞİTİM</a:t>
            </a:r>
            <a:endParaRPr lang="tr-TR" sz="3600" dirty="0">
              <a:solidFill>
                <a:srgbClr val="7030A0"/>
              </a:solidFill>
            </a:endParaRP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91513" cy="4270387"/>
          </a:xfrm>
        </p:spPr>
        <p:txBody>
          <a:bodyPr>
            <a:normAutofit/>
          </a:bodyPr>
          <a:lstStyle/>
          <a:p>
            <a:pPr algn="just">
              <a:buNone/>
              <a:defRPr/>
            </a:pPr>
            <a:r>
              <a:rPr lang="tr-TR" sz="2800" dirty="0" smtClean="0">
                <a:solidFill>
                  <a:srgbClr val="7030A0"/>
                </a:solidFill>
                <a:latin typeface="+mj-lt"/>
                <a:cs typeface="Times New Roman" pitchFamily="18" charset="0"/>
              </a:rPr>
              <a:t>   Cinsel eğitim;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tr-TR" sz="2800" dirty="0" smtClean="0">
                <a:latin typeface="+mj-lt"/>
                <a:cs typeface="Times New Roman" pitchFamily="18" charset="0"/>
              </a:rPr>
              <a:t>Bireyin fiziksel, duygusal ve cinsel gelişimini anlaması,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tr-TR" sz="2800" dirty="0" smtClean="0">
                <a:latin typeface="+mj-lt"/>
                <a:cs typeface="Times New Roman" pitchFamily="18" charset="0"/>
              </a:rPr>
              <a:t>Olumlu bir kişilik geliştirmesi,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tr-TR" sz="2800" dirty="0" smtClean="0">
                <a:latin typeface="+mj-lt"/>
                <a:cs typeface="Times New Roman" pitchFamily="18" charset="0"/>
              </a:rPr>
              <a:t>Cinselliğe, başkalarının haklarına, görüş ve davranışlarına saygılı bir bakış açısı edinmesi,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tr-TR" sz="2800" dirty="0" smtClean="0">
                <a:latin typeface="+mj-lt"/>
                <a:cs typeface="Times New Roman" pitchFamily="18" charset="0"/>
              </a:rPr>
              <a:t>Olumlu davranış biçimleri, değer yargıları geliştirmesi </a:t>
            </a:r>
            <a:r>
              <a:rPr lang="tr-TR" sz="2800" dirty="0" smtClean="0">
                <a:solidFill>
                  <a:srgbClr val="6600FF"/>
                </a:solidFill>
                <a:latin typeface="+mj-lt"/>
                <a:cs typeface="Times New Roman" pitchFamily="18" charset="0"/>
              </a:rPr>
              <a:t>eğitimi</a:t>
            </a:r>
            <a:r>
              <a:rPr lang="tr-TR" sz="2800" dirty="0" smtClean="0">
                <a:solidFill>
                  <a:srgbClr val="6600FF"/>
                </a:solidFill>
                <a:latin typeface="+mj-lt"/>
              </a:rPr>
              <a:t>dir.</a:t>
            </a:r>
            <a:endParaRPr lang="tr-TR" sz="2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564904"/>
            <a:ext cx="8229600" cy="769288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400" b="1" dirty="0" smtClean="0">
                <a:solidFill>
                  <a:srgbClr val="7030A0"/>
                </a:solidFill>
                <a:effectLst/>
                <a:cs typeface="Times New Roman" pitchFamily="18" charset="0"/>
              </a:rPr>
              <a:t>CİNSEL EĞİTİMDE DİKKAT EDİLMESİ GEREKEN İLKELER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tr-TR" sz="2800" dirty="0" smtClean="0">
                <a:cs typeface="Times New Roman" pitchFamily="18" charset="0"/>
              </a:rPr>
              <a:t>Eğer çocuk, ebeveyninin gülerek başka birisine</a:t>
            </a:r>
            <a:r>
              <a:rPr lang="tr-TR" sz="2800" dirty="0" smtClean="0"/>
              <a:t>;</a:t>
            </a:r>
            <a:r>
              <a:rPr lang="tr-TR" sz="2800" dirty="0" smtClean="0">
                <a:cs typeface="Times New Roman" pitchFamily="18" charset="0"/>
              </a:rPr>
              <a:t> </a:t>
            </a: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>
                <a:cs typeface="Times New Roman" pitchFamily="18" charset="0"/>
              </a:rPr>
              <a:t>“Geçenlerde ne sordu</a:t>
            </a:r>
            <a:r>
              <a:rPr lang="tr-TR" sz="2800" dirty="0" smtClean="0"/>
              <a:t> </a:t>
            </a:r>
            <a:r>
              <a:rPr lang="tr-TR" sz="2800" dirty="0" smtClean="0">
                <a:cs typeface="Times New Roman" pitchFamily="18" charset="0"/>
              </a:rPr>
              <a:t>biliyor</a:t>
            </a:r>
            <a:r>
              <a:rPr lang="tr-TR" sz="2800" dirty="0" smtClean="0"/>
              <a:t> </a:t>
            </a:r>
            <a:r>
              <a:rPr lang="tr-TR" sz="2800" dirty="0" smtClean="0">
                <a:cs typeface="Times New Roman" pitchFamily="18" charset="0"/>
              </a:rPr>
              <a:t>musun</a:t>
            </a:r>
            <a:r>
              <a:rPr lang="tr-TR" sz="2800" dirty="0" smtClean="0"/>
              <a:t>?</a:t>
            </a:r>
            <a:r>
              <a:rPr lang="tr-TR" sz="2800" dirty="0" smtClean="0">
                <a:cs typeface="Times New Roman" pitchFamily="18" charset="0"/>
              </a:rPr>
              <a:t>”</a:t>
            </a:r>
            <a:r>
              <a:rPr lang="tr-TR" sz="2800" dirty="0" smtClean="0"/>
              <a:t> </a:t>
            </a:r>
            <a:br>
              <a:rPr lang="tr-TR" sz="2800" dirty="0" smtClean="0"/>
            </a:br>
            <a:r>
              <a:rPr lang="tr-TR" sz="2800" dirty="0" smtClean="0">
                <a:cs typeface="Times New Roman" pitchFamily="18" charset="0"/>
              </a:rPr>
              <a:t>dediğini duyarsa incinir ve tekrar güven duyması zaman alabilir.</a:t>
            </a:r>
          </a:p>
          <a:p>
            <a:pPr algn="just">
              <a:buNone/>
            </a:pPr>
            <a:endParaRPr lang="tr-TR" sz="2800" dirty="0" smtClean="0"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tr-TR" sz="2800" dirty="0" smtClean="0">
                <a:cs typeface="Times New Roman" pitchFamily="18" charset="0"/>
              </a:rPr>
              <a:t>Doğal olunmalıdır;</a:t>
            </a:r>
          </a:p>
          <a:p>
            <a:pPr algn="just">
              <a:buFontTx/>
              <a:buNone/>
              <a:defRPr/>
            </a:pPr>
            <a:r>
              <a:rPr lang="tr-TR" sz="2800" dirty="0" smtClean="0">
                <a:cs typeface="Times New Roman" pitchFamily="18" charset="0"/>
              </a:rPr>
              <a:t>   “</a:t>
            </a:r>
            <a:r>
              <a:rPr lang="tr-TR" sz="2800" dirty="0" smtClean="0"/>
              <a:t>N</a:t>
            </a:r>
            <a:r>
              <a:rPr lang="tr-TR" sz="2800" dirty="0" smtClean="0">
                <a:cs typeface="Times New Roman" pitchFamily="18" charset="0"/>
              </a:rPr>
              <a:t>eden yağmur yağdığını</a:t>
            </a:r>
            <a:r>
              <a:rPr lang="tr-TR" sz="2800" dirty="0" smtClean="0"/>
              <a:t>” </a:t>
            </a:r>
            <a:r>
              <a:rPr lang="tr-TR" sz="2800" dirty="0" smtClean="0">
                <a:cs typeface="Times New Roman" pitchFamily="18" charset="0"/>
              </a:rPr>
              <a:t>sorduklarında </a:t>
            </a:r>
            <a:r>
              <a:rPr lang="tr-TR" sz="2800" dirty="0" smtClean="0"/>
              <a:t>çocuklara </a:t>
            </a:r>
            <a:r>
              <a:rPr lang="tr-TR" sz="2800" dirty="0" smtClean="0">
                <a:cs typeface="Times New Roman" pitchFamily="18" charset="0"/>
              </a:rPr>
              <a:t>telaşlanmadan </a:t>
            </a:r>
            <a:r>
              <a:rPr lang="tr-TR" sz="2800" dirty="0" smtClean="0"/>
              <a:t>cevap</a:t>
            </a:r>
            <a:r>
              <a:rPr lang="tr-TR" sz="2800" dirty="0" smtClean="0">
                <a:cs typeface="Times New Roman" pitchFamily="18" charset="0"/>
              </a:rPr>
              <a:t> veril</a:t>
            </a:r>
            <a:r>
              <a:rPr lang="tr-TR" sz="2800" dirty="0" smtClean="0"/>
              <a:t>ebil</a:t>
            </a:r>
            <a:r>
              <a:rPr lang="tr-TR" sz="2800" dirty="0" smtClean="0">
                <a:cs typeface="Times New Roman" pitchFamily="18" charset="0"/>
              </a:rPr>
              <a:t>iyorsa, </a:t>
            </a:r>
            <a:r>
              <a:rPr lang="tr-TR" sz="2800" dirty="0" smtClean="0">
                <a:solidFill>
                  <a:srgbClr val="C00000"/>
                </a:solidFill>
                <a:cs typeface="Times New Roman" pitchFamily="18" charset="0"/>
              </a:rPr>
              <a:t>dünyaya nasıl geldiğini</a:t>
            </a:r>
            <a:r>
              <a:rPr lang="tr-TR" sz="2800" dirty="0" smtClean="0"/>
              <a:t> </a:t>
            </a:r>
            <a:r>
              <a:rPr lang="tr-TR" sz="2800" dirty="0" smtClean="0">
                <a:cs typeface="Times New Roman" pitchFamily="18" charset="0"/>
              </a:rPr>
              <a:t>sorduklarında da doğal olunması önemlidir.”</a:t>
            </a:r>
            <a:endParaRPr lang="tr-TR" sz="2800" dirty="0" smtClean="0"/>
          </a:p>
          <a:p>
            <a:pPr algn="just"/>
            <a:endParaRPr lang="tr-TR" sz="28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571480"/>
            <a:ext cx="8229600" cy="719134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400" b="1" dirty="0" smtClean="0">
                <a:solidFill>
                  <a:srgbClr val="7030A0"/>
                </a:solidFill>
                <a:effectLst/>
                <a:cs typeface="Times New Roman" pitchFamily="18" charset="0"/>
              </a:rPr>
              <a:t>CİNSEL EĞİTİMDE DİKKAT EDİLMESİ GEREKEN İLKELER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428596" y="1773238"/>
            <a:ext cx="8464579" cy="4824412"/>
          </a:xfrm>
        </p:spPr>
        <p:txBody>
          <a:bodyPr/>
          <a:lstStyle/>
          <a:p>
            <a:pPr algn="just">
              <a:buFont typeface="Wingdings" pitchFamily="2" charset="2"/>
              <a:buChar char="ü"/>
              <a:defRPr/>
            </a:pPr>
            <a:r>
              <a:rPr lang="tr-TR" sz="2800" dirty="0" smtClean="0">
                <a:latin typeface="+mj-lt"/>
                <a:cs typeface="Times New Roman" pitchFamily="18" charset="0"/>
              </a:rPr>
              <a:t>Yüreklendirici olunmalıdır.</a:t>
            </a:r>
          </a:p>
          <a:p>
            <a:pPr algn="just">
              <a:buFontTx/>
              <a:buNone/>
              <a:defRPr/>
            </a:pPr>
            <a:r>
              <a:rPr lang="tr-TR" sz="2800" dirty="0" smtClean="0">
                <a:latin typeface="+mj-lt"/>
                <a:cs typeface="Times New Roman" pitchFamily="18" charset="0"/>
              </a:rPr>
              <a:t>   “Önemli bir soru, bunu bana sorduğuna sevindim” denilebilir.</a:t>
            </a:r>
          </a:p>
          <a:p>
            <a:pPr algn="just">
              <a:buFontTx/>
              <a:buNone/>
              <a:defRPr/>
            </a:pPr>
            <a:endParaRPr lang="tr-TR" sz="2800" dirty="0" smtClean="0">
              <a:latin typeface="+mj-lt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tr-TR" sz="2800" dirty="0" smtClean="0">
                <a:latin typeface="+mj-lt"/>
                <a:cs typeface="Times New Roman" pitchFamily="18" charset="0"/>
              </a:rPr>
              <a:t>Çocuk aşağılanılmamalıdır.</a:t>
            </a:r>
          </a:p>
          <a:p>
            <a:pPr algn="just">
              <a:buFontTx/>
              <a:buNone/>
              <a:defRPr/>
            </a:pPr>
            <a:r>
              <a:rPr lang="tr-TR" sz="2800" dirty="0" smtClean="0">
                <a:latin typeface="+mj-lt"/>
                <a:cs typeface="Times New Roman" pitchFamily="18" charset="0"/>
              </a:rPr>
              <a:t>   “Bunu bilmiyor musun? Nasıl olur? Nereden buluyorsun bu soruları bir türlü anlamam?” </a:t>
            </a:r>
            <a:r>
              <a:rPr lang="tr-TR" sz="2800" dirty="0" smtClean="0">
                <a:latin typeface="+mj-lt"/>
              </a:rPr>
              <a:t/>
            </a:r>
            <a:br>
              <a:rPr lang="tr-TR" sz="2800" dirty="0" smtClean="0">
                <a:latin typeface="+mj-lt"/>
              </a:rPr>
            </a:br>
            <a:r>
              <a:rPr lang="tr-TR" sz="2800" dirty="0" smtClean="0">
                <a:latin typeface="+mj-lt"/>
              </a:rPr>
              <a:t>türünden</a:t>
            </a:r>
            <a:r>
              <a:rPr lang="tr-TR" sz="2800" dirty="0" smtClean="0">
                <a:latin typeface="+mj-lt"/>
                <a:cs typeface="Times New Roman" pitchFamily="18" charset="0"/>
              </a:rPr>
              <a:t> ifadeler çocuğu incitir.</a:t>
            </a:r>
            <a:endParaRPr lang="tr-TR" sz="2800" dirty="0">
              <a:latin typeface="+mj-lt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571480"/>
            <a:ext cx="8229600" cy="719134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400" b="1" dirty="0" smtClean="0">
                <a:solidFill>
                  <a:srgbClr val="7030A0"/>
                </a:solidFill>
                <a:effectLst/>
                <a:cs typeface="Times New Roman" pitchFamily="18" charset="0"/>
              </a:rPr>
              <a:t>CİNSEL EĞİTİMDE DİKKAT EDİLMESİ GEREKEN İLKELER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198949"/>
          </a:xfrm>
        </p:spPr>
        <p:txBody>
          <a:bodyPr/>
          <a:lstStyle/>
          <a:p>
            <a:pPr algn="just">
              <a:buFont typeface="Wingdings" pitchFamily="2" charset="2"/>
              <a:buChar char="ü"/>
              <a:defRPr/>
            </a:pPr>
            <a:r>
              <a:rPr lang="tr-TR" sz="2800" dirty="0" smtClean="0">
                <a:latin typeface="+mj-lt"/>
                <a:cs typeface="Times New Roman" pitchFamily="18" charset="0"/>
              </a:rPr>
              <a:t>Çocuğun kullandığı dil istenmeyen şekilde ise ona kızılmamalıdır. Çocuk işittiği ama </a:t>
            </a:r>
            <a:r>
              <a:rPr lang="tr-TR" sz="2800" dirty="0" smtClean="0">
                <a:latin typeface="+mj-lt"/>
              </a:rPr>
              <a:t>anlamını</a:t>
            </a:r>
            <a:r>
              <a:rPr lang="tr-TR" sz="2800" dirty="0" smtClean="0">
                <a:latin typeface="+mj-lt"/>
                <a:cs typeface="Times New Roman" pitchFamily="18" charset="0"/>
              </a:rPr>
              <a:t> bilmediği sözcükler kullanabilir. </a:t>
            </a:r>
          </a:p>
          <a:p>
            <a:pPr algn="just">
              <a:buNone/>
              <a:defRPr/>
            </a:pPr>
            <a:endParaRPr lang="tr-TR" sz="2800" dirty="0" smtClean="0">
              <a:latin typeface="+mj-lt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tr-TR" sz="2800" dirty="0" smtClean="0">
                <a:latin typeface="+mj-lt"/>
                <a:cs typeface="Times New Roman" pitchFamily="18" charset="0"/>
              </a:rPr>
              <a:t>Çocukla konuşan birey, ses tonunu iyi ayarlamalıdır. Doğal </a:t>
            </a:r>
            <a:r>
              <a:rPr lang="tr-TR" sz="2800" dirty="0" smtClean="0">
                <a:latin typeface="+mj-lt"/>
              </a:rPr>
              <a:t>ve</a:t>
            </a:r>
            <a:r>
              <a:rPr lang="tr-TR" sz="2800" dirty="0" smtClean="0">
                <a:latin typeface="+mj-lt"/>
                <a:cs typeface="Times New Roman" pitchFamily="18" charset="0"/>
              </a:rPr>
              <a:t> her zamanki konuşma hızı ile konuşmalıdır.</a:t>
            </a:r>
            <a:endParaRPr lang="tr-TR" sz="2800" dirty="0">
              <a:latin typeface="+mj-lt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571480"/>
            <a:ext cx="8229600" cy="719134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400" b="1" dirty="0" smtClean="0">
                <a:solidFill>
                  <a:srgbClr val="7030A0"/>
                </a:solidFill>
                <a:effectLst/>
                <a:cs typeface="Times New Roman" pitchFamily="18" charset="0"/>
              </a:rPr>
              <a:t>CİNSEL EĞİTİMDE DİKKAT EDİLMESİ GEREKEN İLKELER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3984635"/>
          </a:xfrm>
        </p:spPr>
        <p:txBody>
          <a:bodyPr/>
          <a:lstStyle/>
          <a:p>
            <a:pPr algn="just">
              <a:buFont typeface="Wingdings" pitchFamily="2" charset="2"/>
              <a:buChar char="ü"/>
              <a:defRPr/>
            </a:pPr>
            <a:r>
              <a:rPr lang="tr-TR" sz="2400" dirty="0" smtClean="0">
                <a:cs typeface="Times New Roman" pitchFamily="18" charset="0"/>
              </a:rPr>
              <a:t>Anne-babalar ve çocuklarla çalışan uzmanların yalnızca kendi tecrübeleri ile yetinmeyip kendilerini geliştirmeleri gerekmektedir.</a:t>
            </a:r>
          </a:p>
          <a:p>
            <a:pPr algn="just">
              <a:buNone/>
              <a:defRPr/>
            </a:pPr>
            <a:endParaRPr lang="tr-TR" sz="2400" dirty="0" smtClean="0"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tr-TR" sz="2400" dirty="0" smtClean="0">
                <a:cs typeface="Times New Roman" pitchFamily="18" charset="0"/>
              </a:rPr>
              <a:t>Anne-babalar ve çocuklarla çalışan uzmanların konuya yönelik seminerlere katılarak, kitap okuyarak ya da başka güvenilir kaynaklara ulaşarak kendilerini geliştirme çabası içinde olmaları oldukça önemlidir. </a:t>
            </a:r>
            <a:endParaRPr lang="tr-TR" sz="24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  <a:defRPr/>
            </a:pPr>
            <a:endParaRPr lang="tr-TR" sz="2400" dirty="0">
              <a:latin typeface="+mj-lt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571480"/>
            <a:ext cx="8229600" cy="719134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sz="2400" b="1" dirty="0" smtClean="0">
                <a:solidFill>
                  <a:srgbClr val="7030A0"/>
                </a:solidFill>
                <a:effectLst/>
                <a:cs typeface="Times New Roman" pitchFamily="18" charset="0"/>
              </a:rPr>
              <a:t>CİNSEL EĞİTİMDE DİKKAT EDİLMESİ GEREKEN İLKELER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7030A0"/>
                </a:solidFill>
              </a:rPr>
              <a:t>SÖZ SİZDE </a:t>
            </a:r>
            <a:r>
              <a:rPr lang="tr-TR" dirty="0" smtClean="0">
                <a:solidFill>
                  <a:srgbClr val="7030A0"/>
                </a:solidFill>
                <a:sym typeface="Wingdings" pitchFamily="2" charset="2"/>
              </a:rPr>
              <a:t> 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endParaRPr lang="tr-TR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520</TotalTime>
  <Words>296</Words>
  <Application>Microsoft Office PowerPoint</Application>
  <PresentationFormat>Ekran Gösterisi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Constantia</vt:lpstr>
      <vt:lpstr>Times New Roman</vt:lpstr>
      <vt:lpstr>Wingdings</vt:lpstr>
      <vt:lpstr>Wingdings 2</vt:lpstr>
      <vt:lpstr>Kağıt</vt:lpstr>
      <vt:lpstr>CİNSEL GELİŞİM VE EĞİTİM </vt:lpstr>
      <vt:lpstr>CİNSEL GELİŞİM  </vt:lpstr>
      <vt:lpstr>CİNSEL EĞİTİM</vt:lpstr>
      <vt:lpstr>CİNSEL EĞİTİMDE DİKKAT EDİLMESİ GEREKEN İLKELER</vt:lpstr>
      <vt:lpstr>CİNSEL EĞİTİMDE DİKKAT EDİLMESİ GEREKEN İLKELER</vt:lpstr>
      <vt:lpstr>CİNSEL EĞİTİMDE DİKKAT EDİLMESİ GEREKEN İLKELER</vt:lpstr>
      <vt:lpstr>CİNSEL EĞİTİMDE DİKKAT EDİLMESİ GEREKEN İLKELER</vt:lpstr>
      <vt:lpstr>CİNSEL EĞİTİMDE DİKKAT EDİLMESİ GEREKEN İLKELER</vt:lpstr>
      <vt:lpstr>SÖZ SİZDE 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Aysel</dc:creator>
  <cp:lastModifiedBy>user</cp:lastModifiedBy>
  <cp:revision>46</cp:revision>
  <dcterms:created xsi:type="dcterms:W3CDTF">2015-10-23T09:49:45Z</dcterms:created>
  <dcterms:modified xsi:type="dcterms:W3CDTF">2021-03-15T22:11:53Z</dcterms:modified>
</cp:coreProperties>
</file>