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35"/>
  </p:notesMasterIdLst>
  <p:handoutMasterIdLst>
    <p:handoutMasterId r:id="rId36"/>
  </p:handoutMasterIdLst>
  <p:sldIdLst>
    <p:sldId id="280" r:id="rId3"/>
    <p:sldId id="308" r:id="rId4"/>
    <p:sldId id="309" r:id="rId5"/>
    <p:sldId id="310" r:id="rId6"/>
    <p:sldId id="311" r:id="rId7"/>
    <p:sldId id="315" r:id="rId8"/>
    <p:sldId id="318" r:id="rId9"/>
    <p:sldId id="319" r:id="rId10"/>
    <p:sldId id="324" r:id="rId11"/>
    <p:sldId id="316" r:id="rId12"/>
    <p:sldId id="327" r:id="rId13"/>
    <p:sldId id="332" r:id="rId14"/>
    <p:sldId id="333" r:id="rId15"/>
    <p:sldId id="334" r:id="rId16"/>
    <p:sldId id="335" r:id="rId17"/>
    <p:sldId id="336" r:id="rId18"/>
    <p:sldId id="337" r:id="rId19"/>
    <p:sldId id="328" r:id="rId20"/>
    <p:sldId id="340" r:id="rId21"/>
    <p:sldId id="341" r:id="rId22"/>
    <p:sldId id="321" r:id="rId23"/>
    <p:sldId id="320" r:id="rId24"/>
    <p:sldId id="322" r:id="rId25"/>
    <p:sldId id="307" r:id="rId26"/>
    <p:sldId id="343" r:id="rId27"/>
    <p:sldId id="344" r:id="rId28"/>
    <p:sldId id="345" r:id="rId29"/>
    <p:sldId id="347" r:id="rId30"/>
    <p:sldId id="348" r:id="rId31"/>
    <p:sldId id="349" r:id="rId32"/>
    <p:sldId id="351" r:id="rId33"/>
    <p:sldId id="362" r:id="rId34"/>
  </p:sldIdLst>
  <p:sldSz cx="12192000" cy="6858000"/>
  <p:notesSz cx="7100888" cy="10231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6D82"/>
    <a:srgbClr val="1A7995"/>
    <a:srgbClr val="F5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0" d="100"/>
          <a:sy n="80" d="100"/>
        </p:scale>
        <p:origin x="244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51" cy="513349"/>
          </a:xfrm>
          <a:prstGeom prst="rect">
            <a:avLst/>
          </a:prstGeom>
        </p:spPr>
        <p:txBody>
          <a:bodyPr vert="horz" lIns="96622" tIns="48312" rIns="96622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194" y="1"/>
            <a:ext cx="3077051" cy="513349"/>
          </a:xfrm>
          <a:prstGeom prst="rect">
            <a:avLst/>
          </a:prstGeom>
        </p:spPr>
        <p:txBody>
          <a:bodyPr vert="horz" lIns="96622" tIns="48312" rIns="96622" bIns="48312" rtlCol="0"/>
          <a:lstStyle>
            <a:lvl1pPr algn="r">
              <a:defRPr sz="1300"/>
            </a:lvl1pPr>
          </a:lstStyle>
          <a:p>
            <a:fld id="{E5CB2E47-6F41-409B-AD22-834AE1EFF186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8092"/>
            <a:ext cx="3077051" cy="513348"/>
          </a:xfrm>
          <a:prstGeom prst="rect">
            <a:avLst/>
          </a:prstGeom>
        </p:spPr>
        <p:txBody>
          <a:bodyPr vert="horz" lIns="96622" tIns="48312" rIns="96622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194" y="9718092"/>
            <a:ext cx="3077051" cy="513348"/>
          </a:xfrm>
          <a:prstGeom prst="rect">
            <a:avLst/>
          </a:prstGeom>
        </p:spPr>
        <p:txBody>
          <a:bodyPr vert="horz" lIns="96622" tIns="48312" rIns="96622" bIns="48312" rtlCol="0" anchor="b"/>
          <a:lstStyle>
            <a:lvl1pPr algn="r">
              <a:defRPr sz="1300"/>
            </a:lvl1pPr>
          </a:lstStyle>
          <a:p>
            <a:fld id="{0180BE5A-9D85-4716-9443-9D9E66AC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7826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051" cy="513349"/>
          </a:xfrm>
          <a:prstGeom prst="rect">
            <a:avLst/>
          </a:prstGeom>
        </p:spPr>
        <p:txBody>
          <a:bodyPr vert="horz" lIns="96622" tIns="48312" rIns="96622" bIns="4831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194" y="1"/>
            <a:ext cx="3077051" cy="513349"/>
          </a:xfrm>
          <a:prstGeom prst="rect">
            <a:avLst/>
          </a:prstGeom>
        </p:spPr>
        <p:txBody>
          <a:bodyPr vert="horz" lIns="96622" tIns="48312" rIns="96622" bIns="48312" rtlCol="0"/>
          <a:lstStyle>
            <a:lvl1pPr algn="r">
              <a:defRPr sz="1300"/>
            </a:lvl1pPr>
          </a:lstStyle>
          <a:p>
            <a:fld id="{FAD6744A-403D-42A1-BFE7-61DA46EE7C6C}" type="datetimeFigureOut">
              <a:rPr lang="en-US" smtClean="0"/>
              <a:t>09-Apr-17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5688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2" tIns="48312" rIns="96622" bIns="483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089" y="4923881"/>
            <a:ext cx="5680710" cy="4028629"/>
          </a:xfrm>
          <a:prstGeom prst="rect">
            <a:avLst/>
          </a:prstGeom>
        </p:spPr>
        <p:txBody>
          <a:bodyPr vert="horz" lIns="96622" tIns="48312" rIns="96622" bIns="48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8092"/>
            <a:ext cx="3077051" cy="513348"/>
          </a:xfrm>
          <a:prstGeom prst="rect">
            <a:avLst/>
          </a:prstGeom>
        </p:spPr>
        <p:txBody>
          <a:bodyPr vert="horz" lIns="96622" tIns="48312" rIns="96622" bIns="4831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194" y="9718092"/>
            <a:ext cx="3077051" cy="513348"/>
          </a:xfrm>
          <a:prstGeom prst="rect">
            <a:avLst/>
          </a:prstGeom>
        </p:spPr>
        <p:txBody>
          <a:bodyPr vert="horz" lIns="96622" tIns="48312" rIns="96622" bIns="48312" rtlCol="0" anchor="b"/>
          <a:lstStyle>
            <a:lvl1pPr algn="r">
              <a:defRPr sz="1300"/>
            </a:lvl1pPr>
          </a:lstStyle>
          <a:p>
            <a:fld id="{F1E05635-4EFD-4447-A451-86C57984F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02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9DCBC0-65A7-4125-9996-6B334940335B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134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F6747F-6008-4A8F-BEA0-4C3AD91A054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9407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2F6AE-2819-496A-9AC8-3C469F61841E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436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868CB2-B36D-42BF-B692-5BBCE5D27506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873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909" y="1449304"/>
            <a:ext cx="12028716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>
          <a:xfrm>
            <a:off x="83909" y="1396720"/>
            <a:ext cx="12028716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83909" y="2976649"/>
            <a:ext cx="12028716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0069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20773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92358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Doç. Dr. yasemin G. İŞGÖR /Ankara Üniversitesi/ link: http://80.251.40.59/ankara.edu.tr/isgor/index.html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4C73FFC-816F-4E39-B79F-C36D478ED3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619239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Doç. Dr. yasemin G. İŞGÖR /Ankara Üniversitesi/ link: http://80.251.40.59/ankara.edu.tr/isgor/index.html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3ACC6F38-79CB-4014-8D8C-82994A9DA2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9249381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C2BC86DC-D7F1-410F-AFC1-3DA92B0C41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58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31643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10" name="Rounded Rectangle 9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>
          <a:xfrm flipV="1">
            <a:off x="92550" y="2376830"/>
            <a:ext cx="120180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>
          <a:xfrm>
            <a:off x="92195" y="2341476"/>
            <a:ext cx="12018375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>
          <a:xfrm>
            <a:off x="91075" y="2468880"/>
            <a:ext cx="12019495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290822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6584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91127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161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7115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9" name="Rounded Rectangle 8"/>
          <p:cNvSpPr/>
          <p:nvPr userDrawn="1"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0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5662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5072" y="6208776"/>
            <a:ext cx="609600" cy="457200"/>
          </a:xfrm>
        </p:spPr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91076" y="4683555"/>
            <a:ext cx="1200912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1345" y="4650475"/>
            <a:ext cx="12008852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Rectangle 12"/>
          <p:cNvSpPr/>
          <p:nvPr/>
        </p:nvSpPr>
        <p:spPr>
          <a:xfrm>
            <a:off x="91348" y="4773225"/>
            <a:ext cx="12008849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4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219199" y="6210300"/>
            <a:ext cx="8766629" cy="419100"/>
          </a:xfrm>
        </p:spPr>
        <p:txBody>
          <a:bodyPr/>
          <a:lstStyle/>
          <a:p>
            <a:r>
              <a:rPr lang="en-US" dirty="0" err="1" smtClean="0"/>
              <a:t>Doç</a:t>
            </a:r>
            <a:r>
              <a:rPr lang="en-US" dirty="0" smtClean="0"/>
              <a:t>. Dr. yasemin G. İŞGÖR /Ankara </a:t>
            </a:r>
            <a:r>
              <a:rPr lang="en-US" dirty="0" err="1" smtClean="0"/>
              <a:t>Üniversitesi</a:t>
            </a:r>
            <a:r>
              <a:rPr lang="en-US" dirty="0" smtClean="0"/>
              <a:t>/ link: http://80.251.40.59/ankara.edu.tr/isgor/index.html</a:t>
            </a:r>
          </a:p>
        </p:txBody>
      </p:sp>
    </p:spTree>
    <p:extLst>
      <p:ext uri="{BB962C8B-B14F-4D97-AF65-F5344CB8AC3E}">
        <p14:creationId xmlns:p14="http://schemas.microsoft.com/office/powerpoint/2010/main" val="372657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 useBgFill="1">
        <p:nvSpPr>
          <p:cNvPr id="8" name="Rounded Rectangle 7"/>
          <p:cNvSpPr/>
          <p:nvPr/>
        </p:nvSpPr>
        <p:spPr>
          <a:xfrm>
            <a:off x="85344" y="69755"/>
            <a:ext cx="12017829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Doç. Dr. yasemin G. İŞGÖR /Ankara Üniversitesi/ link: http://80.251.40.59/ankara.edu.tr/isgor/index.html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5072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03632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3097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  <p:sldLayoutId id="2147483698" r:id="rId13"/>
    <p:sldLayoutId id="214748369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5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emf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Bölüm 1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57943" y="1520445"/>
            <a:ext cx="10972800" cy="1470025"/>
          </a:xfrm>
        </p:spPr>
        <p:txBody>
          <a:bodyPr/>
          <a:lstStyle/>
          <a:p>
            <a:r>
              <a:rPr lang="tr-TR" dirty="0" smtClean="0"/>
              <a:t>ECH 112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14087" y="5274617"/>
            <a:ext cx="4160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Doç. Dr. Yasemin G. İŞGÖR</a:t>
            </a:r>
          </a:p>
        </p:txBody>
      </p:sp>
    </p:spTree>
    <p:extLst>
      <p:ext uri="{BB962C8B-B14F-4D97-AF65-F5344CB8AC3E}">
        <p14:creationId xmlns:p14="http://schemas.microsoft.com/office/powerpoint/2010/main" val="156607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70647" y="401077"/>
            <a:ext cx="1139650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Negatif yüklü elektronun bağa katılan iki atom tarafından eşit kuvvette çekildiği </a:t>
            </a:r>
            <a:r>
              <a:rPr lang="tr-TR" altLang="en-US" sz="2800" dirty="0" err="1">
                <a:latin typeface="+mn-lt"/>
                <a:cs typeface="Times New Roman" panose="02020603050405020304" pitchFamily="18" charset="0"/>
              </a:rPr>
              <a:t>kovalent</a:t>
            </a: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 bağa </a:t>
            </a:r>
            <a:r>
              <a:rPr lang="tr-TR" altLang="en-US" sz="2800" b="1" i="1" dirty="0" err="1">
                <a:latin typeface="+mn-lt"/>
                <a:cs typeface="Times New Roman" panose="02020603050405020304" pitchFamily="18" charset="0"/>
              </a:rPr>
              <a:t>nonpolar</a:t>
            </a:r>
            <a:r>
              <a:rPr lang="tr-TR" altLang="en-US" sz="2800" b="1" i="1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en-US" sz="2800" b="1" i="1" dirty="0" err="1">
                <a:latin typeface="+mn-lt"/>
                <a:cs typeface="Times New Roman" panose="02020603050405020304" pitchFamily="18" charset="0"/>
              </a:rPr>
              <a:t>kovalent</a:t>
            </a:r>
            <a:r>
              <a:rPr lang="tr-TR" altLang="en-US" sz="2800" b="1" i="1" dirty="0">
                <a:latin typeface="+mn-lt"/>
                <a:cs typeface="Times New Roman" panose="02020603050405020304" pitchFamily="18" charset="0"/>
              </a:rPr>
              <a:t> bağ</a:t>
            </a: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tr-TR" altLang="en-US" sz="2800" dirty="0" smtClean="0">
                <a:latin typeface="+mn-lt"/>
                <a:cs typeface="Times New Roman" panose="02020603050405020304" pitchFamily="18" charset="0"/>
              </a:rPr>
              <a:t>denir</a:t>
            </a:r>
            <a:endParaRPr lang="tr-TR" altLang="en-US" sz="2800" dirty="0">
              <a:latin typeface="+mn-lt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92049" y="3569927"/>
            <a:ext cx="114751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sz="2800" dirty="0" smtClean="0">
                <a:latin typeface="+mn-lt"/>
                <a:cs typeface="Times New Roman" panose="02020603050405020304" pitchFamily="18" charset="0"/>
              </a:rPr>
              <a:t>Negatif </a:t>
            </a: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yüklü elektronun bağa katılan iki atomdan birine daha yakın bulunduğu </a:t>
            </a:r>
            <a:r>
              <a:rPr lang="tr-TR" altLang="en-US" sz="2800" dirty="0" err="1">
                <a:latin typeface="+mn-lt"/>
                <a:cs typeface="Times New Roman" panose="02020603050405020304" pitchFamily="18" charset="0"/>
              </a:rPr>
              <a:t>kovalent</a:t>
            </a: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 bağa </a:t>
            </a:r>
            <a:r>
              <a:rPr lang="tr-TR" altLang="en-US" sz="2800" b="1" i="1" dirty="0">
                <a:latin typeface="+mn-lt"/>
                <a:cs typeface="Times New Roman" panose="02020603050405020304" pitchFamily="18" charset="0"/>
              </a:rPr>
              <a:t>polar </a:t>
            </a:r>
            <a:r>
              <a:rPr lang="tr-TR" altLang="en-US" sz="2800" b="1" i="1" dirty="0" err="1">
                <a:latin typeface="+mn-lt"/>
                <a:cs typeface="Times New Roman" panose="02020603050405020304" pitchFamily="18" charset="0"/>
              </a:rPr>
              <a:t>kovalent</a:t>
            </a:r>
            <a:r>
              <a:rPr lang="tr-TR" altLang="en-US" sz="2800" b="1" i="1" dirty="0">
                <a:latin typeface="+mn-lt"/>
                <a:cs typeface="Times New Roman" panose="02020603050405020304" pitchFamily="18" charset="0"/>
              </a:rPr>
              <a:t> bağ</a:t>
            </a:r>
            <a:r>
              <a:rPr lang="tr-TR" altLang="en-US" sz="2800" dirty="0">
                <a:latin typeface="+mn-lt"/>
                <a:cs typeface="Times New Roman" panose="02020603050405020304" pitchFamily="18" charset="0"/>
              </a:rPr>
              <a:t> denir</a:t>
            </a:r>
            <a:r>
              <a:rPr lang="tr-TR" altLang="en-US" sz="2800" dirty="0">
                <a:latin typeface="+mn-lt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21728"/>
          <a:stretch/>
        </p:blipFill>
        <p:spPr>
          <a:xfrm>
            <a:off x="1431206" y="1614256"/>
            <a:ext cx="5927444" cy="16702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933" y="5327299"/>
            <a:ext cx="4901609" cy="11766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229" y="4809481"/>
            <a:ext cx="3871296" cy="1566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r="50980"/>
          <a:stretch/>
        </p:blipFill>
        <p:spPr>
          <a:xfrm>
            <a:off x="8693639" y="1774056"/>
            <a:ext cx="2680190" cy="13506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50653"/>
          <a:stretch/>
        </p:blipFill>
        <p:spPr>
          <a:xfrm>
            <a:off x="8949133" y="4809481"/>
            <a:ext cx="3074545" cy="1539083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656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17341" y="971843"/>
            <a:ext cx="11413587" cy="3886200"/>
          </a:xfrm>
        </p:spPr>
        <p:txBody>
          <a:bodyPr/>
          <a:lstStyle/>
          <a:p>
            <a:r>
              <a:rPr lang="tr-TR" altLang="en-US" sz="2400" dirty="0">
                <a:latin typeface="Times New Roman" panose="02020603050405020304" pitchFamily="18" charset="0"/>
              </a:rPr>
              <a:t>Ortaklaşa kullanılan her iki elektronun aynı atom tarafından sağlandığı </a:t>
            </a:r>
            <a:r>
              <a:rPr lang="tr-TR" altLang="en-US" sz="2400" dirty="0" err="1">
                <a:latin typeface="Times New Roman" panose="02020603050405020304" pitchFamily="18" charset="0"/>
              </a:rPr>
              <a:t>kovalent</a:t>
            </a:r>
            <a:r>
              <a:rPr lang="tr-TR" altLang="en-US" sz="2400" dirty="0">
                <a:latin typeface="Times New Roman" panose="02020603050405020304" pitchFamily="18" charset="0"/>
              </a:rPr>
              <a:t> bağlardır.</a:t>
            </a:r>
          </a:p>
          <a:p>
            <a:endParaRPr lang="en-US" dirty="0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17342" y="293106"/>
            <a:ext cx="10363200" cy="767959"/>
          </a:xfrm>
        </p:spPr>
        <p:txBody>
          <a:bodyPr/>
          <a:lstStyle/>
          <a:p>
            <a:pPr eaLnBrk="1" hangingPunct="1"/>
            <a:r>
              <a:rPr lang="tr-TR" altLang="en-US" sz="3600" dirty="0" err="1"/>
              <a:t>Ko</a:t>
            </a:r>
            <a:r>
              <a:rPr lang="tr-TR" altLang="en-US" sz="3600" dirty="0"/>
              <a:t>-ordinat (</a:t>
            </a:r>
            <a:r>
              <a:rPr lang="tr-TR" altLang="en-US" sz="3600" dirty="0" err="1"/>
              <a:t>dative</a:t>
            </a:r>
            <a:r>
              <a:rPr lang="tr-TR" altLang="en-US" sz="3600" dirty="0"/>
              <a:t> </a:t>
            </a:r>
            <a:r>
              <a:rPr lang="tr-TR" altLang="en-US" sz="3600" dirty="0" err="1"/>
              <a:t>kovalent</a:t>
            </a:r>
            <a:r>
              <a:rPr lang="tr-TR" altLang="en-US" sz="3600" dirty="0"/>
              <a:t>) bağlar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36" y="1998784"/>
            <a:ext cx="8821677" cy="3926164"/>
          </a:xfrm>
          <a:prstGeom prst="rect">
            <a:avLst/>
          </a:prstGeom>
        </p:spPr>
      </p:pic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99872" y="290513"/>
            <a:ext cx="8229600" cy="762000"/>
          </a:xfrm>
        </p:spPr>
        <p:txBody>
          <a:bodyPr/>
          <a:lstStyle/>
          <a:p>
            <a:pPr eaLnBrk="1" hangingPunct="1"/>
            <a:r>
              <a:rPr lang="tr-TR" altLang="en-US" sz="3600" dirty="0"/>
              <a:t>Metalik bağlar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563604" y="1358153"/>
            <a:ext cx="11272393" cy="3687578"/>
            <a:chOff x="563604" y="1358153"/>
            <a:chExt cx="11272393" cy="3687578"/>
          </a:xfrm>
        </p:grpSpPr>
        <p:pic>
          <p:nvPicPr>
            <p:cNvPr id="4198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604" y="1358153"/>
              <a:ext cx="4948826" cy="2070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" name="Group 4"/>
            <p:cNvGrpSpPr/>
            <p:nvPr/>
          </p:nvGrpSpPr>
          <p:grpSpPr>
            <a:xfrm>
              <a:off x="6569232" y="2393577"/>
              <a:ext cx="5266765" cy="2652154"/>
              <a:chOff x="6279776" y="2167497"/>
              <a:chExt cx="5266765" cy="2652154"/>
            </a:xfrm>
          </p:grpSpPr>
          <p:pic>
            <p:nvPicPr>
              <p:cNvPr id="4198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6279776" y="2419425"/>
                <a:ext cx="5266765" cy="2400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Rectangle 3"/>
              <p:cNvSpPr/>
              <p:nvPr/>
            </p:nvSpPr>
            <p:spPr>
              <a:xfrm>
                <a:off x="6279776" y="2167497"/>
                <a:ext cx="2138082" cy="5513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6630661" y="2393577"/>
              <a:ext cx="2564933" cy="369332"/>
            </a:xfrm>
            <a:prstGeom prst="rect">
              <a:avLst/>
            </a:prstGeom>
            <a:noFill/>
            <a:ln>
              <a:solidFill>
                <a:schemeClr val="bg2"/>
              </a:solidFill>
            </a:ln>
          </p:spPr>
          <p:txBody>
            <a:bodyPr wrap="none" rtlCol="0" anchor="ctr" anchorCtr="1">
              <a:spAutoFit/>
            </a:bodyPr>
            <a:lstStyle/>
            <a:p>
              <a:r>
                <a:rPr lang="tr-TR" b="1" dirty="0" err="1" smtClean="0">
                  <a:latin typeface="+mj-lt"/>
                </a:rPr>
                <a:t>Delokalize</a:t>
              </a:r>
              <a:r>
                <a:rPr lang="tr-TR" b="1" dirty="0" smtClean="0">
                  <a:latin typeface="+mj-lt"/>
                </a:rPr>
                <a:t> elektronlar</a:t>
              </a:r>
              <a:endParaRPr lang="en-US" b="1" dirty="0">
                <a:latin typeface="+mj-lt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5543144" y="2578243"/>
              <a:ext cx="886685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round/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1466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629900" cy="624886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3600" b="1" dirty="0" smtClean="0"/>
              <a:t>Intermoleküler </a:t>
            </a:r>
            <a:r>
              <a:rPr lang="en-US" altLang="en-US" sz="3600" b="1" dirty="0" err="1" smtClean="0"/>
              <a:t>Kuvvetler</a:t>
            </a:r>
            <a:r>
              <a:rPr lang="en-US" altLang="en-US" sz="3600" b="1" dirty="0" smtClean="0"/>
              <a:t> (</a:t>
            </a:r>
            <a:r>
              <a:rPr lang="en-US" altLang="en-US" sz="3600" b="1" dirty="0" err="1" smtClean="0"/>
              <a:t>moleküller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arası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kuvvetler</a:t>
            </a:r>
            <a:r>
              <a:rPr lang="en-US" altLang="en-US" sz="3600" b="1" dirty="0" smtClean="0"/>
              <a:t>)</a:t>
            </a:r>
            <a:endParaRPr lang="en-US" altLang="en-US" sz="3600" b="1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22661" y="1569742"/>
            <a:ext cx="6221639" cy="3016771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 err="1" smtClean="0"/>
              <a:t>Güçlü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kovalent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bağ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içeren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iki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molekül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arasında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oluşan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etkileşim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zayıftır</a:t>
            </a:r>
            <a:r>
              <a:rPr lang="en-US" altLang="en-US" sz="2000" dirty="0" smtClean="0"/>
              <a:t>. </a:t>
            </a:r>
            <a:r>
              <a:rPr lang="en-US" altLang="en-US" sz="2000" dirty="0" err="1" smtClean="0"/>
              <a:t>Çünkü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molekülü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oluşturan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atomlar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arasındaki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kovalent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bağ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çok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güçlüdür</a:t>
            </a:r>
            <a:r>
              <a:rPr lang="en-US" altLang="en-US" sz="2000" dirty="0" smtClean="0"/>
              <a:t>. Buna ragmen </a:t>
            </a:r>
            <a:r>
              <a:rPr lang="en-US" altLang="en-US" sz="2000" dirty="0" err="1" smtClean="0"/>
              <a:t>bu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zayıf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etkileşim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kaynama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erime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noktası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buhar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basıncı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vizkozite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gibi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fiziksel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özellikleri</a:t>
            </a:r>
            <a:r>
              <a:rPr lang="en-US" altLang="en-US" sz="2000" dirty="0" smtClean="0"/>
              <a:t> control </a:t>
            </a:r>
            <a:r>
              <a:rPr lang="en-US" altLang="en-US" sz="2000" dirty="0" err="1" smtClean="0"/>
              <a:t>edebilecek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güçtedir</a:t>
            </a:r>
            <a:r>
              <a:rPr lang="en-US" altLang="en-US" sz="2000" dirty="0" smtClean="0"/>
              <a:t>. </a:t>
            </a:r>
            <a:endParaRPr lang="tr-TR" altLang="en-US" sz="2000" dirty="0" smtClean="0"/>
          </a:p>
          <a:p>
            <a:pPr algn="just"/>
            <a:r>
              <a:rPr lang="en-US" altLang="en-US" sz="2000" dirty="0" smtClean="0"/>
              <a:t>Bu </a:t>
            </a:r>
            <a:r>
              <a:rPr lang="en-US" altLang="en-US" sz="2000" dirty="0" err="1" smtClean="0"/>
              <a:t>moleküller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arası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kuvvetler</a:t>
            </a:r>
            <a:r>
              <a:rPr lang="en-US" altLang="en-US" sz="2000" dirty="0" smtClean="0"/>
              <a:t> </a:t>
            </a:r>
            <a:r>
              <a:rPr lang="en-US" altLang="en-US" sz="2000" dirty="0" smtClean="0">
                <a:solidFill>
                  <a:srgbClr val="001996"/>
                </a:solidFill>
              </a:rPr>
              <a:t>van der Waals </a:t>
            </a:r>
            <a:r>
              <a:rPr lang="en-US" altLang="en-US" sz="2000" dirty="0" err="1" smtClean="0">
                <a:solidFill>
                  <a:srgbClr val="001996"/>
                </a:solidFill>
              </a:rPr>
              <a:t>kuvvetleri</a:t>
            </a:r>
            <a:r>
              <a:rPr lang="en-US" altLang="en-US" sz="2000" dirty="0" smtClean="0">
                <a:solidFill>
                  <a:srgbClr val="001996"/>
                </a:solidFill>
              </a:rPr>
              <a:t> </a:t>
            </a:r>
            <a:r>
              <a:rPr lang="en-US" altLang="en-US" sz="2000" dirty="0" err="1" smtClean="0"/>
              <a:t>olarak</a:t>
            </a:r>
            <a:r>
              <a:rPr lang="en-US" altLang="en-US" sz="2000" dirty="0" smtClean="0"/>
              <a:t> </a:t>
            </a:r>
            <a:r>
              <a:rPr lang="en-US" altLang="en-US" sz="2000" dirty="0" err="1" smtClean="0"/>
              <a:t>bilinir</a:t>
            </a:r>
            <a:r>
              <a:rPr lang="en-US" altLang="en-US" sz="2000" dirty="0" smtClean="0"/>
              <a:t>.</a:t>
            </a:r>
          </a:p>
          <a:p>
            <a:pPr algn="just"/>
            <a:endParaRPr lang="en-US" alt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248400"/>
            <a:ext cx="8340725" cy="457200"/>
          </a:xfrm>
        </p:spPr>
        <p:txBody>
          <a:bodyPr/>
          <a:lstStyle/>
          <a:p>
            <a:r>
              <a:rPr lang="en-US" altLang="en-US" dirty="0" err="1" smtClean="0"/>
              <a:t>Doç</a:t>
            </a:r>
            <a:r>
              <a:rPr lang="en-US" altLang="en-US" dirty="0" smtClean="0"/>
              <a:t>. Dr. yasemin G. İŞGÖR /Ankara </a:t>
            </a:r>
            <a:r>
              <a:rPr lang="en-US" altLang="en-US" dirty="0" err="1" smtClean="0"/>
              <a:t>Üniversitesi</a:t>
            </a:r>
            <a:r>
              <a:rPr lang="en-US" altLang="en-US" dirty="0" smtClean="0"/>
              <a:t>/ link: http://80.251.40.59/ankara.edu.tr/isgor/index.html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95275" y="6248400"/>
            <a:ext cx="522514" cy="457200"/>
          </a:xfrm>
        </p:spPr>
        <p:txBody>
          <a:bodyPr/>
          <a:lstStyle/>
          <a:p>
            <a:fld id="{24C73FFC-816F-4E39-B79F-C36D478ED361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" y="1174273"/>
            <a:ext cx="4669941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58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en-US" sz="3200" b="1" dirty="0"/>
              <a:t>van der Waals </a:t>
            </a:r>
            <a:r>
              <a:rPr lang="en-US" altLang="en-US" sz="3200" b="1" dirty="0" err="1" smtClean="0"/>
              <a:t>Kuvvetleri</a:t>
            </a:r>
            <a:r>
              <a:rPr lang="en-US" altLang="en-US" sz="3200" b="1" dirty="0" smtClean="0"/>
              <a:t>: </a:t>
            </a:r>
            <a:r>
              <a:rPr lang="en-US" altLang="en-US" sz="3200" b="1" dirty="0" err="1" smtClean="0"/>
              <a:t>kovalent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olmayan</a:t>
            </a:r>
            <a:r>
              <a:rPr lang="en-US" altLang="en-US" sz="3200" b="1" dirty="0" smtClean="0"/>
              <a:t> </a:t>
            </a:r>
            <a:r>
              <a:rPr lang="en-US" altLang="en-US" sz="3200" b="1" dirty="0" err="1" smtClean="0"/>
              <a:t>etkileşimler</a:t>
            </a:r>
            <a:endParaRPr lang="en-US" altLang="en-US" sz="32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62250" y="1901825"/>
            <a:ext cx="5943600" cy="2136775"/>
          </a:xfrm>
        </p:spPr>
        <p:txBody>
          <a:bodyPr/>
          <a:lstStyle/>
          <a:p>
            <a:r>
              <a:rPr lang="en-US" altLang="en-US" dirty="0"/>
              <a:t>Dipole-dipole </a:t>
            </a:r>
            <a:r>
              <a:rPr lang="en-US" altLang="en-US" dirty="0" err="1" smtClean="0"/>
              <a:t>etkileşimleri</a:t>
            </a:r>
            <a:endParaRPr lang="en-US" altLang="en-US" dirty="0"/>
          </a:p>
          <a:p>
            <a:r>
              <a:rPr lang="en-US" altLang="en-US" dirty="0" err="1" smtClean="0"/>
              <a:t>Hidrojen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Bağı</a:t>
            </a:r>
            <a:endParaRPr lang="en-US" altLang="en-US" dirty="0"/>
          </a:p>
          <a:p>
            <a:r>
              <a:rPr lang="en-US" altLang="en-US" dirty="0"/>
              <a:t>London </a:t>
            </a:r>
            <a:r>
              <a:rPr lang="en-US" altLang="en-US" dirty="0" err="1" smtClean="0"/>
              <a:t>dağılım</a:t>
            </a:r>
            <a:r>
              <a:rPr lang="en-US" altLang="en-US" dirty="0" smtClean="0"/>
              <a:t> </a:t>
            </a:r>
            <a:r>
              <a:rPr lang="en-US" altLang="en-US" dirty="0" err="1" smtClean="0"/>
              <a:t>kuvvetleri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8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080221" y="1363436"/>
            <a:ext cx="603155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en-US" sz="2800" dirty="0">
                <a:latin typeface="Times New Roman" panose="02020603050405020304" pitchFamily="18" charset="0"/>
              </a:rPr>
              <a:t>Elektriksel çekim kuvvetlerinin etkisi ile birbirlerine yaklaşan iki atom arasında,   atomlar birbirlerine göre en kararlı oldukları uzaklıkta oluşur</a:t>
            </a:r>
          </a:p>
        </p:txBody>
      </p:sp>
      <p:sp>
        <p:nvSpPr>
          <p:cNvPr id="41988" name="Rectangle 2"/>
          <p:cNvSpPr>
            <a:spLocks noChangeArrowheads="1"/>
          </p:cNvSpPr>
          <p:nvPr/>
        </p:nvSpPr>
        <p:spPr bwMode="auto">
          <a:xfrm>
            <a:off x="22098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en-US" sz="3600" dirty="0">
                <a:solidFill>
                  <a:schemeClr val="tx2"/>
                </a:solidFill>
              </a:rPr>
              <a:t>Van der Waals kuvvetleri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15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412343" y="3396343"/>
            <a:ext cx="3599543" cy="233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33171" y="5733143"/>
            <a:ext cx="192565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tr-TR" dirty="0" err="1" smtClean="0"/>
              <a:t>Copyright</a:t>
            </a:r>
            <a:r>
              <a:rPr lang="tr-TR" dirty="0" smtClean="0"/>
              <a:t> </a:t>
            </a:r>
            <a:r>
              <a:rPr lang="tr-TR" dirty="0" err="1" smtClean="0"/>
              <a:t>material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Dipole-Dipole </a:t>
            </a:r>
            <a:r>
              <a:rPr lang="en-US" altLang="en-US" dirty="0" err="1" smtClean="0"/>
              <a:t>Etk</a:t>
            </a:r>
            <a:r>
              <a:rPr lang="tr-TR" altLang="en-US" dirty="0" smtClean="0"/>
              <a:t>i</a:t>
            </a:r>
            <a:r>
              <a:rPr lang="en-US" altLang="en-US" dirty="0" err="1" smtClean="0"/>
              <a:t>leşimleri</a:t>
            </a:r>
            <a:endParaRPr lang="en-US" alt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428343" y="1681184"/>
            <a:ext cx="6429827" cy="3558473"/>
          </a:xfrm>
        </p:spPr>
        <p:txBody>
          <a:bodyPr>
            <a:normAutofit/>
          </a:bodyPr>
          <a:lstStyle/>
          <a:p>
            <a:pPr algn="just"/>
            <a:r>
              <a:rPr lang="tr-TR" altLang="en-US" sz="2000" dirty="0" smtClean="0"/>
              <a:t>Bu kuvvetler moleküller birbirine çok yakınken ortaya çıkar.</a:t>
            </a:r>
          </a:p>
          <a:p>
            <a:pPr algn="just"/>
            <a:r>
              <a:rPr lang="tr-TR" altLang="en-US" sz="2000" dirty="0" smtClean="0"/>
              <a:t>Polar bir molekülde oluşan pozitif bölge yakındaki molekülün elektronlarını çekeceğinden bu molekülünde pozitif/negatif kutuplaşmasına neden olur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122220" y="6241143"/>
            <a:ext cx="7851588" cy="457200"/>
          </a:xfrm>
        </p:spPr>
        <p:txBody>
          <a:bodyPr/>
          <a:lstStyle/>
          <a:p>
            <a:r>
              <a:rPr lang="en-US" altLang="en-US" dirty="0" err="1" smtClean="0"/>
              <a:t>Doç</a:t>
            </a:r>
            <a:r>
              <a:rPr lang="en-US" altLang="en-US" dirty="0" smtClean="0"/>
              <a:t>. Dr. yasemin G. İŞGÖR /Ankara </a:t>
            </a:r>
            <a:r>
              <a:rPr lang="en-US" altLang="en-US" dirty="0" err="1" smtClean="0"/>
              <a:t>Üniversitesi</a:t>
            </a:r>
            <a:r>
              <a:rPr lang="en-US" altLang="en-US" dirty="0" smtClean="0"/>
              <a:t>/ link: http://80.251.40.59/ankara.edu.tr/isgor/index.html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812" y="6241143"/>
            <a:ext cx="739588" cy="457200"/>
          </a:xfrm>
        </p:spPr>
        <p:txBody>
          <a:bodyPr/>
          <a:lstStyle/>
          <a:p>
            <a:fld id="{3ACC6F38-79CB-4014-8D8C-82994A9DA2AF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7" y="1681184"/>
            <a:ext cx="5303980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602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5486400" y="34290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122738" y="1676401"/>
            <a:ext cx="533400" cy="473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3929063" y="2424113"/>
            <a:ext cx="381000" cy="1524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Oval 10"/>
          <p:cNvSpPr>
            <a:spLocks noChangeArrowheads="1"/>
          </p:cNvSpPr>
          <p:nvPr/>
        </p:nvSpPr>
        <p:spPr bwMode="auto">
          <a:xfrm>
            <a:off x="3929063" y="3028950"/>
            <a:ext cx="381000" cy="762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10363200" cy="32226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London </a:t>
            </a:r>
            <a:r>
              <a:rPr lang="tr-TR" altLang="en-US" sz="3200" dirty="0" smtClean="0"/>
              <a:t>Dağılım Kuvvetleri</a:t>
            </a:r>
            <a:endParaRPr lang="en-US" altLang="en-US" sz="3200" dirty="0"/>
          </a:p>
        </p:txBody>
      </p:sp>
      <p:sp>
        <p:nvSpPr>
          <p:cNvPr id="31762" name="Rectangle 18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688182"/>
            <a:ext cx="6229350" cy="5560218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tr-TR" altLang="en-US" dirty="0" smtClean="0"/>
              <a:t>Polar olmayan moleküller arasında anlık olarak elektronlar bir yere yığılırlar. Burada oluşan kısmi negatif </a:t>
            </a:r>
            <a:r>
              <a:rPr lang="tr-TR" altLang="en-US" dirty="0" err="1" smtClean="0"/>
              <a:t>yükyakınındaki</a:t>
            </a:r>
            <a:r>
              <a:rPr lang="tr-TR" altLang="en-US" dirty="0" smtClean="0"/>
              <a:t> diğer molekülün elektronlarını iterek etkileştiği yerde pozitif bölge oluşmasını sağlar. </a:t>
            </a:r>
          </a:p>
          <a:p>
            <a:pPr algn="just">
              <a:lnSpc>
                <a:spcPct val="100000"/>
              </a:lnSpc>
            </a:pPr>
            <a:r>
              <a:rPr lang="tr-TR" altLang="en-US" dirty="0" smtClean="0"/>
              <a:t>Anlık olarak bu etkileşim diğer çevredeki moleküllerinde kutuplaşmasına ve birbirleriyle etkileşmesine neden olur. Buna </a:t>
            </a:r>
            <a:r>
              <a:rPr lang="tr-TR" altLang="en-US" dirty="0" err="1" smtClean="0"/>
              <a:t>London</a:t>
            </a:r>
            <a:r>
              <a:rPr lang="tr-TR" altLang="en-US" dirty="0" smtClean="0"/>
              <a:t>  dağılım kuvvetleri denir</a:t>
            </a:r>
            <a:endParaRPr lang="en-US" altLang="en-US" dirty="0"/>
          </a:p>
        </p:txBody>
      </p:sp>
      <p:pic>
        <p:nvPicPr>
          <p:cNvPr id="31763" name="Picture 19" descr="helium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7326" y="929096"/>
            <a:ext cx="5222910" cy="1495018"/>
          </a:xfr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325" y="2713832"/>
            <a:ext cx="5222911" cy="14835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27040" y="6226629"/>
            <a:ext cx="7749075" cy="457200"/>
          </a:xfrm>
        </p:spPr>
        <p:txBody>
          <a:bodyPr/>
          <a:lstStyle/>
          <a:p>
            <a:r>
              <a:rPr lang="en-US" altLang="en-US" dirty="0" err="1" smtClean="0"/>
              <a:t>Doç</a:t>
            </a:r>
            <a:r>
              <a:rPr lang="en-US" altLang="en-US" dirty="0" smtClean="0"/>
              <a:t>. Dr. yasemin G. İŞGÖR /Ankara </a:t>
            </a:r>
            <a:r>
              <a:rPr lang="en-US" altLang="en-US" dirty="0" err="1" smtClean="0"/>
              <a:t>Üniversitesi</a:t>
            </a:r>
            <a:r>
              <a:rPr lang="en-US" altLang="en-US" dirty="0" smtClean="0"/>
              <a:t>/ link: http://80.251.40.59/ankara.edu.tr/isgor/index.html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96720" y="6232995"/>
            <a:ext cx="890685" cy="457200"/>
          </a:xfrm>
        </p:spPr>
        <p:txBody>
          <a:bodyPr/>
          <a:lstStyle/>
          <a:p>
            <a:fld id="{24C73FFC-816F-4E39-B79F-C36D478ED361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06754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18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17483" y="968188"/>
            <a:ext cx="8725801" cy="2223597"/>
          </a:xfrm>
        </p:spPr>
        <p:txBody>
          <a:bodyPr>
            <a:normAutofit fontScale="92500" lnSpcReduction="10000"/>
          </a:bodyPr>
          <a:lstStyle/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en-US" sz="2400" dirty="0">
                <a:latin typeface="Times New Roman" panose="02020603050405020304" pitchFamily="18" charset="0"/>
              </a:rPr>
              <a:t>B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hidrojen (H) atomunun oksijen (O) ve azot (N) gibi bir elektronegatif atoma kovalan bağlanması sırasında, elektronlar oksijen ve azot atomuna hidrojenden daha yakın bulunurlar. 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Böylece elektropozitif hale gelen hidrojenin başka bir elektronegatif atom tarafından çekilmesi sonucu meydana gelen çok güçlü elektrostatik etkileşime H Bağı denir.</a:t>
            </a:r>
            <a:endParaRPr lang="tr-TR" altLang="en-US" sz="2400" dirty="0">
              <a:latin typeface="Times New Roman" panose="02020603050405020304" pitchFamily="18" charset="0"/>
            </a:endParaRPr>
          </a:p>
          <a:p>
            <a:endParaRPr lang="en-US" sz="2400" dirty="0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5072" y="274638"/>
            <a:ext cx="4215563" cy="693550"/>
          </a:xfrm>
        </p:spPr>
        <p:txBody>
          <a:bodyPr>
            <a:normAutofit/>
          </a:bodyPr>
          <a:lstStyle/>
          <a:p>
            <a:pPr eaLnBrk="1" hangingPunct="1"/>
            <a:r>
              <a:rPr lang="tr-TR" altLang="en-US" sz="2800" b="1" dirty="0">
                <a:cs typeface="Times New Roman" panose="02020603050405020304" pitchFamily="18" charset="0"/>
              </a:rPr>
              <a:t>Hidrojen bağları</a:t>
            </a:r>
            <a:r>
              <a:rPr lang="tr-TR" altLang="en-US" sz="2800" b="1" dirty="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3891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9"/>
          <a:stretch>
            <a:fillRect/>
          </a:stretch>
        </p:blipFill>
        <p:spPr bwMode="auto">
          <a:xfrm>
            <a:off x="4656094" y="3449058"/>
            <a:ext cx="2903795" cy="250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891" y="3128023"/>
            <a:ext cx="3621798" cy="28250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5176" y="868284"/>
            <a:ext cx="2129164" cy="412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957763" y="275272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994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87" r="14057"/>
          <a:stretch/>
        </p:blipFill>
        <p:spPr bwMode="auto">
          <a:xfrm>
            <a:off x="325701" y="1625600"/>
            <a:ext cx="8441686" cy="4281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19</a:t>
            </a:fld>
            <a:endParaRPr lang="en-US"/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5071" y="381000"/>
            <a:ext cx="1153247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Hidrojen bağları, aynı cins moleküller arasında, farklı cins moleküller arasında, bir molekül içinde oluşabilir</a:t>
            </a:r>
            <a:endParaRPr lang="tr-TR" altLang="en-US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5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1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tr-TR" sz="3200" dirty="0"/>
              <a:t>Bölüm 1: Organik Kimyaya Giriş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396"/>
            <a:ext cx="10515600" cy="5402490"/>
          </a:xfrm>
        </p:spPr>
        <p:txBody>
          <a:bodyPr/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/>
              <a:t>Organik Kimya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Kimyasal Bağlar ve </a:t>
            </a:r>
            <a:r>
              <a:rPr lang="tr-TR" dirty="0" err="1" smtClean="0"/>
              <a:t>Polarlık</a:t>
            </a:r>
            <a:r>
              <a:rPr lang="tr-TR" dirty="0" smtClean="0"/>
              <a:t>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Karbon atomu ve </a:t>
            </a:r>
            <a:r>
              <a:rPr lang="tr-TR" dirty="0" err="1" smtClean="0"/>
              <a:t>izomerlik</a:t>
            </a:r>
            <a:endParaRPr lang="tr-TR" dirty="0" smtClean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Fonksiyonel Gruplar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Alkanlar ve adlandırmaları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err="1" smtClean="0"/>
              <a:t>Alkenler</a:t>
            </a:r>
            <a:r>
              <a:rPr lang="tr-TR" dirty="0" smtClean="0"/>
              <a:t> ve adlandırmaları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tr-TR" dirty="0" smtClean="0"/>
              <a:t>Alkinler ve adlandırmaları</a:t>
            </a:r>
          </a:p>
          <a:p>
            <a:pPr marL="0" indent="0">
              <a:lnSpc>
                <a:spcPct val="150000"/>
              </a:lnSpc>
              <a:buNone/>
            </a:pPr>
            <a:endParaRPr lang="tr-T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6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3201148" y="302314"/>
            <a:ext cx="8420100" cy="578751"/>
          </a:xfrm>
        </p:spPr>
        <p:txBody>
          <a:bodyPr>
            <a:normAutofit fontScale="90000"/>
          </a:bodyPr>
          <a:lstStyle/>
          <a:p>
            <a:r>
              <a:rPr lang="tr-TR" sz="3600" dirty="0" smtClean="0">
                <a:latin typeface="Comic Sans MS" pitchFamily="66" charset="0"/>
              </a:rPr>
              <a:t>Biyolojik Hidrojen Bağları</a:t>
            </a:r>
            <a:endParaRPr lang="en-US" sz="3600" dirty="0">
              <a:latin typeface="Comic Sans MS" pitchFamily="66" charset="0"/>
            </a:endParaRPr>
          </a:p>
        </p:txBody>
      </p:sp>
      <p:sp>
        <p:nvSpPr>
          <p:cNvPr id="3077" name="Text Box 11"/>
          <p:cNvSpPr txBox="1">
            <a:spLocks noChangeArrowheads="1"/>
          </p:cNvSpPr>
          <p:nvPr/>
        </p:nvSpPr>
        <p:spPr bwMode="auto">
          <a:xfrm>
            <a:off x="3578225" y="1190626"/>
            <a:ext cx="45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d+</a:t>
            </a:r>
          </a:p>
        </p:txBody>
      </p:sp>
      <p:sp>
        <p:nvSpPr>
          <p:cNvPr id="3078" name="Text Box 12"/>
          <p:cNvSpPr txBox="1">
            <a:spLocks noChangeArrowheads="1"/>
          </p:cNvSpPr>
          <p:nvPr/>
        </p:nvSpPr>
        <p:spPr bwMode="auto">
          <a:xfrm>
            <a:off x="3573066" y="2114551"/>
            <a:ext cx="45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d+</a:t>
            </a:r>
          </a:p>
        </p:txBody>
      </p:sp>
      <p:sp>
        <p:nvSpPr>
          <p:cNvPr id="3079" name="Text Box 16"/>
          <p:cNvSpPr txBox="1">
            <a:spLocks noChangeArrowheads="1"/>
          </p:cNvSpPr>
          <p:nvPr/>
        </p:nvSpPr>
        <p:spPr bwMode="auto">
          <a:xfrm>
            <a:off x="4334934" y="1203326"/>
            <a:ext cx="45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d-</a:t>
            </a:r>
          </a:p>
        </p:txBody>
      </p:sp>
      <p:sp>
        <p:nvSpPr>
          <p:cNvPr id="3080" name="Text Box 17"/>
          <p:cNvSpPr txBox="1">
            <a:spLocks noChangeArrowheads="1"/>
          </p:cNvSpPr>
          <p:nvPr/>
        </p:nvSpPr>
        <p:spPr bwMode="auto">
          <a:xfrm>
            <a:off x="4345252" y="2127251"/>
            <a:ext cx="4523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Symbol" pitchFamily="18" charset="2"/>
              </a:rPr>
              <a:t>d-</a:t>
            </a:r>
          </a:p>
        </p:txBody>
      </p:sp>
      <p:sp>
        <p:nvSpPr>
          <p:cNvPr id="3081" name="Text Box 21"/>
          <p:cNvSpPr txBox="1">
            <a:spLocks noChangeArrowheads="1"/>
          </p:cNvSpPr>
          <p:nvPr/>
        </p:nvSpPr>
        <p:spPr bwMode="auto">
          <a:xfrm>
            <a:off x="5765800" y="1600201"/>
            <a:ext cx="38972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Comic Sans MS" pitchFamily="66" charset="0"/>
              </a:rPr>
              <a:t>H-B</a:t>
            </a:r>
            <a:r>
              <a:rPr lang="tr-TR" sz="2400" dirty="0" smtClean="0">
                <a:latin typeface="Comic Sans MS" pitchFamily="66" charset="0"/>
              </a:rPr>
              <a:t>ağ mesafesi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= ~0.2 nm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959101" y="1243015"/>
          <a:ext cx="2321719" cy="157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CS ChemDraw Drawing" r:id="rId3" imgW="2143440" imgH="1577160" progId="">
                  <p:embed/>
                </p:oleObj>
              </mc:Choice>
              <mc:Fallback>
                <p:oleObj name="CS ChemDraw Drawing" r:id="rId3" imgW="2143440" imgH="15771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9101" y="1243015"/>
                        <a:ext cx="2321719" cy="157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Text Box 24"/>
          <p:cNvSpPr txBox="1">
            <a:spLocks noChangeArrowheads="1"/>
          </p:cNvSpPr>
          <p:nvPr/>
        </p:nvSpPr>
        <p:spPr bwMode="auto">
          <a:xfrm>
            <a:off x="499872" y="3443585"/>
            <a:ext cx="98603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DNA </a:t>
            </a:r>
            <a:r>
              <a:rPr lang="tr-TR" sz="2400" dirty="0" smtClean="0">
                <a:latin typeface="Comic Sans MS" pitchFamily="66" charset="0"/>
              </a:rPr>
              <a:t>zincirlerini </a:t>
            </a:r>
            <a:r>
              <a:rPr lang="tr-TR" sz="2400" dirty="0" err="1" smtClean="0">
                <a:latin typeface="Comic Sans MS" pitchFamily="66" charset="0"/>
              </a:rPr>
              <a:t>Birarada</a:t>
            </a:r>
            <a:r>
              <a:rPr lang="tr-TR" sz="2400" dirty="0" smtClean="0">
                <a:latin typeface="Comic Sans MS" pitchFamily="66" charset="0"/>
              </a:rPr>
              <a:t> tutan </a:t>
            </a:r>
            <a:r>
              <a:rPr lang="tr-TR" sz="2400" dirty="0" err="1" smtClean="0">
                <a:latin typeface="Comic Sans MS" pitchFamily="66" charset="0"/>
              </a:rPr>
              <a:t>Nükleotitler</a:t>
            </a:r>
            <a:r>
              <a:rPr lang="tr-TR" sz="2400" dirty="0" smtClean="0">
                <a:latin typeface="Comic Sans MS" pitchFamily="66" charset="0"/>
              </a:rPr>
              <a:t> arasındaki </a:t>
            </a:r>
            <a:r>
              <a:rPr lang="en-US" sz="2400" dirty="0" smtClean="0">
                <a:latin typeface="Comic Sans MS" pitchFamily="66" charset="0"/>
              </a:rPr>
              <a:t>H-</a:t>
            </a:r>
            <a:r>
              <a:rPr lang="tr-TR" sz="2400" dirty="0" smtClean="0">
                <a:latin typeface="Comic Sans MS" pitchFamily="66" charset="0"/>
              </a:rPr>
              <a:t>Bağlardır</a:t>
            </a:r>
            <a:endParaRPr lang="en-US" sz="2400" dirty="0">
              <a:latin typeface="Comic Sans MS" pitchFamily="66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4114800" y="4267200"/>
          <a:ext cx="1568450" cy="142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CS ChemDraw Drawing" r:id="rId5" imgW="721080" imgH="711000" progId="">
                  <p:embed/>
                </p:oleObj>
              </mc:Choice>
              <mc:Fallback>
                <p:oleObj name="CS ChemDraw Drawing" r:id="rId5" imgW="721080" imgH="711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267200"/>
                        <a:ext cx="1568450" cy="142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1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725" y="315271"/>
            <a:ext cx="5379278" cy="23360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3285" r="11880"/>
          <a:stretch/>
        </p:blipFill>
        <p:spPr>
          <a:xfrm>
            <a:off x="251234" y="174887"/>
            <a:ext cx="3238604" cy="24588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8822" y="271190"/>
            <a:ext cx="5315068" cy="502531"/>
          </a:xfrm>
        </p:spPr>
        <p:txBody>
          <a:bodyPr>
            <a:noAutofit/>
          </a:bodyPr>
          <a:lstStyle/>
          <a:p>
            <a:r>
              <a:rPr lang="en-US" sz="3000" b="1" dirty="0" err="1" smtClean="0">
                <a:solidFill>
                  <a:schemeClr val="tx1"/>
                </a:solidFill>
              </a:rPr>
              <a:t>Hibritleşme</a:t>
            </a:r>
            <a:r>
              <a:rPr lang="en-US" sz="3000" b="1" dirty="0" smtClean="0">
                <a:solidFill>
                  <a:schemeClr val="tx1"/>
                </a:solidFill>
              </a:rPr>
              <a:t> (</a:t>
            </a:r>
            <a:r>
              <a:rPr lang="en-US" sz="3000" b="1" dirty="0" err="1" smtClean="0">
                <a:solidFill>
                  <a:schemeClr val="tx1"/>
                </a:solidFill>
              </a:rPr>
              <a:t>Hibridizasyon</a:t>
            </a:r>
            <a:r>
              <a:rPr lang="en-US" sz="3000" b="1" dirty="0" smtClean="0">
                <a:solidFill>
                  <a:schemeClr val="tx1"/>
                </a:solidFill>
              </a:rPr>
              <a:t>)</a:t>
            </a:r>
            <a:endParaRPr lang="en-US" sz="3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71373"/>
          <a:stretch/>
        </p:blipFill>
        <p:spPr>
          <a:xfrm>
            <a:off x="5316246" y="3538938"/>
            <a:ext cx="2484988" cy="19432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4831" y="5817024"/>
            <a:ext cx="2009775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14102" y="3093890"/>
            <a:ext cx="3564760" cy="2639173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1234" y="3358530"/>
            <a:ext cx="4211327" cy="23040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t="28089" r="73245"/>
          <a:stretch/>
        </p:blipFill>
        <p:spPr>
          <a:xfrm>
            <a:off x="5573147" y="5520045"/>
            <a:ext cx="1730369" cy="1041128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2064815" y="2468231"/>
            <a:ext cx="1536515" cy="86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570003" y="1987827"/>
            <a:ext cx="1536515" cy="86854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16356" y="2735253"/>
            <a:ext cx="0" cy="6232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60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336345" y="813688"/>
            <a:ext cx="8310114" cy="1163030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29" y="307416"/>
            <a:ext cx="5723053" cy="63406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7899" r="34139"/>
          <a:stretch/>
        </p:blipFill>
        <p:spPr>
          <a:xfrm>
            <a:off x="5378157" y="2310255"/>
            <a:ext cx="1505243" cy="23349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9414" t="1205" r="62624" b="-1205"/>
          <a:stretch/>
        </p:blipFill>
        <p:spPr>
          <a:xfrm>
            <a:off x="5378157" y="333037"/>
            <a:ext cx="1505243" cy="233497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/>
          <a:srcRect l="68474" t="-602" r="3564" b="602"/>
          <a:stretch/>
        </p:blipFill>
        <p:spPr>
          <a:xfrm>
            <a:off x="5378157" y="4308374"/>
            <a:ext cx="1505243" cy="233497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48" y="167893"/>
            <a:ext cx="8967993" cy="497476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5072" y="927847"/>
            <a:ext cx="5693664" cy="2164978"/>
          </a:xfr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</a:pPr>
            <a:r>
              <a:rPr lang="tr-TR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İzomerlik</a:t>
            </a:r>
            <a:r>
              <a:rPr lang="tr-T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kapalı formülü aynı, açık formülleri farklı olan bileşiklerle ilgili bir t</a:t>
            </a:r>
            <a:r>
              <a:rPr lang="tr-T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anımlamadır</a:t>
            </a:r>
            <a:r>
              <a:rPr lang="tr-TR" altLang="en-US" sz="2400" dirty="0" smtClean="0">
                <a:latin typeface="Times New Roman" panose="02020603050405020304" pitchFamily="18" charset="0"/>
              </a:rPr>
              <a:t> .</a:t>
            </a:r>
          </a:p>
          <a:p>
            <a:pPr algn="just">
              <a:spcBef>
                <a:spcPct val="50000"/>
              </a:spcBef>
            </a:pPr>
            <a:r>
              <a:rPr lang="tr-TR" altLang="en-US" sz="2400" dirty="0" smtClean="0">
                <a:latin typeface="Times New Roman" panose="02020603050405020304" pitchFamily="18" charset="0"/>
              </a:rPr>
              <a:t>Aynı </a:t>
            </a:r>
            <a:r>
              <a:rPr lang="tr-TR" altLang="en-US" sz="2400" dirty="0">
                <a:latin typeface="Times New Roman" panose="02020603050405020304" pitchFamily="18" charset="0"/>
              </a:rPr>
              <a:t>molekül formülüne sahip farklı bileşikler </a:t>
            </a:r>
            <a:r>
              <a:rPr lang="tr-TR" altLang="en-US" sz="2400" b="1" dirty="0">
                <a:latin typeface="Times New Roman" panose="02020603050405020304" pitchFamily="18" charset="0"/>
              </a:rPr>
              <a:t>izomer </a:t>
            </a:r>
            <a:r>
              <a:rPr lang="tr-TR" altLang="en-US" sz="2400" b="1" dirty="0" smtClean="0">
                <a:latin typeface="Times New Roman" panose="02020603050405020304" pitchFamily="18" charset="0"/>
              </a:rPr>
              <a:t>bileşikler</a:t>
            </a:r>
            <a:r>
              <a:rPr lang="tr-TR" altLang="en-US" sz="2400" dirty="0" smtClean="0">
                <a:latin typeface="Times New Roman" panose="02020603050405020304" pitchFamily="18" charset="0"/>
              </a:rPr>
              <a:t>dir.</a:t>
            </a:r>
            <a:endParaRPr lang="tr-TR" altLang="en-US" sz="2400" dirty="0">
              <a:latin typeface="Times New Roman" panose="02020603050405020304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5072" y="274638"/>
            <a:ext cx="11387328" cy="653209"/>
          </a:xfrm>
        </p:spPr>
        <p:txBody>
          <a:bodyPr bIns="91440" anchor="b" anchorCtr="0">
            <a:noAutofit/>
          </a:bodyPr>
          <a:lstStyle/>
          <a:p>
            <a:r>
              <a:rPr lang="tr-TR" sz="3200" dirty="0" smtClean="0"/>
              <a:t>3. </a:t>
            </a:r>
            <a:r>
              <a:rPr lang="tr-TR" sz="3200" dirty="0" err="1" smtClean="0"/>
              <a:t>izomerlik</a:t>
            </a:r>
            <a:endParaRPr lang="en-US" sz="32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26" y="274638"/>
            <a:ext cx="5807660" cy="3308520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429767" y="3201492"/>
            <a:ext cx="11455819" cy="26087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endParaRPr lang="tr-TR" altLang="en-US" sz="2400" dirty="0" smtClean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tr-TR" altLang="en-US" sz="2400" dirty="0" smtClean="0">
                <a:latin typeface="Times New Roman" panose="02020603050405020304" pitchFamily="18" charset="0"/>
              </a:rPr>
              <a:t>Çeşitli </a:t>
            </a:r>
            <a:r>
              <a:rPr lang="tr-TR" altLang="en-US" sz="2400" dirty="0" err="1" smtClean="0">
                <a:latin typeface="Times New Roman" panose="02020603050405020304" pitchFamily="18" charset="0"/>
              </a:rPr>
              <a:t>izomerlik</a:t>
            </a:r>
            <a:r>
              <a:rPr lang="tr-TR" altLang="en-US" sz="2400" dirty="0" smtClean="0">
                <a:latin typeface="Times New Roman" panose="02020603050405020304" pitchFamily="18" charset="0"/>
              </a:rPr>
              <a:t> şekilleri tanımlanmıştır</a:t>
            </a:r>
          </a:p>
          <a:p>
            <a:pPr lvl="1" algn="just"/>
            <a:r>
              <a:rPr lang="en-US" sz="2200" dirty="0" err="1" smtClean="0">
                <a:latin typeface="Times New Roman" panose="02020603050405020304" pitchFamily="18" charset="0"/>
              </a:rPr>
              <a:t>Izomer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maddeler</a:t>
            </a:r>
            <a:r>
              <a:rPr lang="en-US" sz="2200" dirty="0" smtClean="0">
                <a:latin typeface="Times New Roman" panose="02020603050405020304" pitchFamily="18" charset="0"/>
              </a:rPr>
              <a:t>, </a:t>
            </a:r>
            <a:r>
              <a:rPr lang="en-US" sz="2200" dirty="0" err="1" smtClean="0">
                <a:latin typeface="Times New Roman" panose="02020603050405020304" pitchFamily="18" charset="0"/>
              </a:rPr>
              <a:t>stereoizomerler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ve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yapi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izomerleri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olarak</a:t>
            </a:r>
            <a:r>
              <a:rPr lang="en-US" sz="2200" dirty="0" smtClean="0">
                <a:latin typeface="Times New Roman" panose="02020603050405020304" pitchFamily="18" charset="0"/>
              </a:rPr>
              <a:t>  </a:t>
            </a:r>
            <a:r>
              <a:rPr lang="en-US" sz="2200" dirty="0" err="1" smtClean="0">
                <a:latin typeface="Times New Roman" panose="02020603050405020304" pitchFamily="18" charset="0"/>
              </a:rPr>
              <a:t>iki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grupta</a:t>
            </a:r>
            <a:r>
              <a:rPr lang="en-US" sz="2200" dirty="0" smtClean="0">
                <a:latin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</a:rPr>
              <a:t>incelenirler</a:t>
            </a:r>
            <a:r>
              <a:rPr lang="en-US" sz="2200" dirty="0" smtClean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</a:rPr>
              <a:t>Stereoizomer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maddelerin</a:t>
            </a:r>
            <a:r>
              <a:rPr lang="en-US" sz="2400" dirty="0" smtClean="0">
                <a:latin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</a:rPr>
              <a:t>üç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boyutlu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yapıları</a:t>
            </a:r>
            <a:r>
              <a:rPr lang="en-US" sz="2400" dirty="0" smtClean="0">
                <a:latin typeface="Times New Roman" panose="02020603050405020304" pitchFamily="18" charset="0"/>
              </a:rPr>
              <a:t>  </a:t>
            </a:r>
            <a:r>
              <a:rPr lang="en-US" sz="2400" dirty="0" err="1" smtClean="0">
                <a:latin typeface="Times New Roman" panose="02020603050405020304" pitchFamily="18" charset="0"/>
              </a:rPr>
              <a:t>birbirinden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farklıdır</a:t>
            </a:r>
            <a:r>
              <a:rPr lang="en-US" sz="2400" dirty="0" smtClean="0">
                <a:latin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</a:rPr>
              <a:t>Yapı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izomerlerinde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ise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bağ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dizilimleri</a:t>
            </a:r>
            <a:r>
              <a:rPr lang="en-US" sz="2400" dirty="0" smtClean="0">
                <a:latin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</a:rPr>
              <a:t>farklıdır</a:t>
            </a:r>
            <a:r>
              <a:rPr lang="en-US" sz="2400" dirty="0" smtClean="0">
                <a:latin typeface="Times New Roman" panose="02020603050405020304" pitchFamily="18" charset="0"/>
              </a:rPr>
              <a:t>. 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139" y="2014809"/>
            <a:ext cx="8745358" cy="238851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666359"/>
          </a:xfrm>
        </p:spPr>
        <p:txBody>
          <a:bodyPr>
            <a:normAutofit fontScale="90000"/>
          </a:bodyPr>
          <a:lstStyle/>
          <a:p>
            <a:r>
              <a:rPr lang="tr-TR" altLang="en-US" dirty="0">
                <a:latin typeface="Times New Roman" panose="02020603050405020304" pitchFamily="18" charset="0"/>
              </a:rPr>
              <a:t>Yapısal </a:t>
            </a:r>
            <a:r>
              <a:rPr lang="tr-TR" altLang="en-US" dirty="0" smtClean="0">
                <a:latin typeface="Times New Roman" panose="02020603050405020304" pitchFamily="18" charset="0"/>
              </a:rPr>
              <a:t>izomerler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88532" y="923068"/>
            <a:ext cx="10814573" cy="4572000"/>
          </a:xfrm>
        </p:spPr>
        <p:txBody>
          <a:bodyPr>
            <a:normAutofit/>
          </a:bodyPr>
          <a:lstStyle/>
          <a:p>
            <a:r>
              <a:rPr lang="tr-TR" altLang="en-US" sz="2800" dirty="0">
                <a:latin typeface="Times New Roman" panose="02020603050405020304" pitchFamily="18" charset="0"/>
              </a:rPr>
              <a:t>Moleküldeki atomların dizilişi veya yeri farklı olan izomerlerdir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761720" y="3837191"/>
            <a:ext cx="10988787" cy="2469776"/>
          </a:xfrm>
        </p:spPr>
        <p:txBody>
          <a:bodyPr>
            <a:normAutofit/>
          </a:bodyPr>
          <a:lstStyle/>
          <a:p>
            <a:pPr algn="just"/>
            <a:endParaRPr lang="en-US" dirty="0"/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4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2"/>
          <p:cNvSpPr txBox="1">
            <a:spLocks noChangeArrowheads="1"/>
          </p:cNvSpPr>
          <p:nvPr/>
        </p:nvSpPr>
        <p:spPr bwMode="auto">
          <a:xfrm>
            <a:off x="564775" y="190283"/>
            <a:ext cx="4419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3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+mj-cs"/>
              </a:rPr>
              <a:t>Stereoizomerler</a:t>
            </a:r>
            <a:endParaRPr lang="tr-TR" altLang="en-US" sz="3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64776" y="836614"/>
            <a:ext cx="110669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800" dirty="0">
                <a:latin typeface="Times New Roman" panose="02020603050405020304" pitchFamily="18" charset="0"/>
              </a:rPr>
              <a:t>Moleküldeki atomların uzayda düzenlenişleri farklı olan izomerlerdir</a:t>
            </a:r>
          </a:p>
        </p:txBody>
      </p:sp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40404"/>
              </a:clrFrom>
              <a:clrTo>
                <a:srgbClr val="0404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06" y="2837161"/>
            <a:ext cx="3953156" cy="273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64775" y="1359834"/>
            <a:ext cx="102735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sz="2800" dirty="0">
                <a:latin typeface="Times New Roman" panose="02020603050405020304" pitchFamily="18" charset="0"/>
              </a:rPr>
              <a:t>Sadece atomlarının uzaydaki yönelmeleriyle farklılık gösteren bileşiklere </a:t>
            </a:r>
            <a:r>
              <a:rPr lang="tr-TR" altLang="en-US" sz="2800" b="1" dirty="0" err="1">
                <a:latin typeface="Times New Roman" panose="02020603050405020304" pitchFamily="18" charset="0"/>
              </a:rPr>
              <a:t>stereoizomerler</a:t>
            </a:r>
            <a:r>
              <a:rPr lang="tr-TR" altLang="en-US" sz="2800" dirty="0">
                <a:latin typeface="Times New Roman" panose="02020603050405020304" pitchFamily="18" charset="0"/>
              </a:rPr>
              <a:t> denir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242047" y="242889"/>
            <a:ext cx="1151068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800" b="1" i="1" dirty="0">
                <a:solidFill>
                  <a:srgbClr val="0070C0"/>
                </a:solidFill>
                <a:latin typeface="Times New Roman" panose="02020603050405020304" pitchFamily="18" charset="0"/>
              </a:rPr>
              <a:t>Geometrik izomerler </a:t>
            </a:r>
            <a:r>
              <a:rPr lang="tr-TR" altLang="en-US" sz="2800" i="1" dirty="0">
                <a:latin typeface="Times New Roman" panose="02020603050405020304" pitchFamily="18" charset="0"/>
              </a:rPr>
              <a:t>(</a:t>
            </a:r>
            <a:r>
              <a:rPr lang="tr-TR" altLang="en-US" sz="2800" i="1" dirty="0" err="1">
                <a:latin typeface="Times New Roman" panose="02020603050405020304" pitchFamily="18" charset="0"/>
              </a:rPr>
              <a:t>cis</a:t>
            </a:r>
            <a:r>
              <a:rPr lang="tr-TR" altLang="en-US" sz="2800" i="1" dirty="0">
                <a:latin typeface="Times New Roman" panose="02020603050405020304" pitchFamily="18" charset="0"/>
              </a:rPr>
              <a:t>-trans izomerler,</a:t>
            </a:r>
            <a:r>
              <a:rPr lang="tr-TR" altLang="en-US" sz="2800" dirty="0">
                <a:latin typeface="Times New Roman" panose="02020603050405020304" pitchFamily="18" charset="0"/>
              </a:rPr>
              <a:t> </a:t>
            </a:r>
            <a:r>
              <a:rPr lang="tr-TR" altLang="en-US" sz="2800" dirty="0" err="1">
                <a:latin typeface="Times New Roman" panose="02020603050405020304" pitchFamily="18" charset="0"/>
              </a:rPr>
              <a:t>diastereoizomerler</a:t>
            </a:r>
            <a:r>
              <a:rPr lang="tr-TR" altLang="en-US" sz="2800" dirty="0">
                <a:latin typeface="Times New Roman" panose="02020603050405020304" pitchFamily="18" charset="0"/>
              </a:rPr>
              <a:t>), atomların uzaydaki yönelmeleri bir çift bağa veya bir düzleme göre farklılık gösteren bileşiklerdir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430" y="2121602"/>
            <a:ext cx="4724809" cy="379813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3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430305" y="533400"/>
            <a:ext cx="1118795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800" i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Enantiyomerler</a:t>
            </a:r>
            <a:r>
              <a:rPr lang="tr-TR" altLang="en-US" sz="2800" i="1" dirty="0">
                <a:latin typeface="Times New Roman" panose="02020603050405020304" pitchFamily="18" charset="0"/>
              </a:rPr>
              <a:t>,</a:t>
            </a:r>
            <a:r>
              <a:rPr lang="tr-TR" altLang="en-US" sz="2800" dirty="0">
                <a:latin typeface="Times New Roman" panose="02020603050405020304" pitchFamily="18" charset="0"/>
              </a:rPr>
              <a:t> dört farklı grubun bağlı olduğu karbon atomu (asimetrik karbon atomu, </a:t>
            </a:r>
            <a:r>
              <a:rPr lang="tr-TR" altLang="en-US" sz="2800" dirty="0" err="1">
                <a:latin typeface="Times New Roman" panose="02020603050405020304" pitchFamily="18" charset="0"/>
              </a:rPr>
              <a:t>şiral</a:t>
            </a:r>
            <a:r>
              <a:rPr lang="tr-TR" altLang="en-US" sz="2800" dirty="0">
                <a:latin typeface="Times New Roman" panose="02020603050405020304" pitchFamily="18" charset="0"/>
              </a:rPr>
              <a:t> </a:t>
            </a:r>
            <a:r>
              <a:rPr lang="tr-TR" altLang="en-US" sz="2800" dirty="0" smtClean="0">
                <a:latin typeface="Times New Roman" panose="02020603050405020304" pitchFamily="18" charset="0"/>
              </a:rPr>
              <a:t>/</a:t>
            </a:r>
            <a:r>
              <a:rPr lang="tr-TR" altLang="en-US" sz="2800" dirty="0" err="1" smtClean="0">
                <a:latin typeface="Times New Roman" panose="02020603050405020304" pitchFamily="18" charset="0"/>
              </a:rPr>
              <a:t>kiral</a:t>
            </a:r>
            <a:r>
              <a:rPr lang="tr-TR" altLang="en-US" sz="2800" dirty="0" smtClean="0">
                <a:latin typeface="Times New Roman" panose="02020603050405020304" pitchFamily="18" charset="0"/>
              </a:rPr>
              <a:t> merkez</a:t>
            </a:r>
            <a:r>
              <a:rPr lang="tr-TR" altLang="en-US" sz="2800" dirty="0">
                <a:latin typeface="Times New Roman" panose="02020603050405020304" pitchFamily="18" charset="0"/>
              </a:rPr>
              <a:t>) içerirler; birbirinin ayna görüntüsü biçimindedirler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9" y="2133600"/>
            <a:ext cx="32543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4065588"/>
            <a:ext cx="5976937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07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2729" y="381000"/>
            <a:ext cx="1169894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tr-TR" altLang="en-US" sz="2800" dirty="0" err="1">
                <a:latin typeface="Times New Roman" panose="02020603050405020304" pitchFamily="18" charset="0"/>
              </a:rPr>
              <a:t>Enantiyomerlerden</a:t>
            </a:r>
            <a:r>
              <a:rPr lang="tr-TR" altLang="en-US" sz="2800" dirty="0">
                <a:latin typeface="Times New Roman" panose="02020603050405020304" pitchFamily="18" charset="0"/>
              </a:rPr>
              <a:t> biri polarize ışık düzlemini sağa çevirir (+), diğeri sola çevirir (-)</a:t>
            </a: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67"/>
          <a:stretch>
            <a:fillRect/>
          </a:stretch>
        </p:blipFill>
        <p:spPr bwMode="auto">
          <a:xfrm>
            <a:off x="1668463" y="2622550"/>
            <a:ext cx="28432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652589"/>
            <a:ext cx="5761038" cy="381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0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z="3200" dirty="0"/>
              <a:t>1. Organik Kimya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85396"/>
            <a:ext cx="10515600" cy="540249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Tanım olarak canlı kimyası denir. Canlılarda en fazla tespit edilen elementler C,H, ve O olduğundan bu elementlerin ağırlıklı olarak oluşturduğu bileşikler ve özelliklerini inceleyen bilim dalı olarak ortaya çıkmıştır. 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/>
              <a:t>kimya</a:t>
            </a:r>
            <a:r>
              <a:rPr lang="en-US" dirty="0"/>
              <a:t>,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</a:t>
            </a:r>
            <a:r>
              <a:rPr lang="en-US" dirty="0" err="1"/>
              <a:t>bileşikler</a:t>
            </a:r>
            <a:r>
              <a:rPr lang="en-US" dirty="0"/>
              <a:t> </a:t>
            </a:r>
            <a:r>
              <a:rPr lang="en-US" dirty="0" err="1"/>
              <a:t>kimyasıdır</a:t>
            </a:r>
            <a:r>
              <a:rPr lang="en-US" dirty="0"/>
              <a:t>; </a:t>
            </a:r>
            <a:r>
              <a:rPr lang="en-US" dirty="0" err="1"/>
              <a:t>ancak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atomu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her </a:t>
            </a:r>
            <a:r>
              <a:rPr lang="en-US" dirty="0" err="1"/>
              <a:t>bileşik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olmak</a:t>
            </a:r>
            <a:r>
              <a:rPr lang="en-US" dirty="0"/>
              <a:t> </a:t>
            </a:r>
            <a:r>
              <a:rPr lang="en-US" dirty="0" err="1"/>
              <a:t>zorunda</a:t>
            </a:r>
            <a:r>
              <a:rPr lang="en-US" dirty="0"/>
              <a:t> </a:t>
            </a:r>
            <a:r>
              <a:rPr lang="en-US" dirty="0" err="1"/>
              <a:t>değildir</a:t>
            </a:r>
            <a:r>
              <a:rPr lang="en-US" dirty="0"/>
              <a:t>. </a:t>
            </a:r>
            <a:endParaRPr lang="tr-TR" dirty="0" smtClean="0"/>
          </a:p>
          <a:p>
            <a:pPr>
              <a:lnSpc>
                <a:spcPct val="150000"/>
              </a:lnSpc>
            </a:pPr>
            <a:r>
              <a:rPr lang="en-US" dirty="0" err="1" smtClean="0"/>
              <a:t>Örneğin</a:t>
            </a:r>
            <a:r>
              <a:rPr lang="en-US" dirty="0"/>
              <a:t>, </a:t>
            </a:r>
            <a:r>
              <a:rPr lang="en-US" dirty="0" err="1"/>
              <a:t>yapısında</a:t>
            </a:r>
            <a:r>
              <a:rPr lang="en-US" dirty="0"/>
              <a:t> </a:t>
            </a:r>
            <a:r>
              <a:rPr lang="en-US" dirty="0" err="1"/>
              <a:t>karbon</a:t>
            </a:r>
            <a:r>
              <a:rPr lang="en-US" dirty="0"/>
              <a:t> </a:t>
            </a:r>
            <a:r>
              <a:rPr lang="en-US" dirty="0" err="1"/>
              <a:t>içeren</a:t>
            </a:r>
            <a:r>
              <a:rPr lang="en-US" dirty="0"/>
              <a:t> CO, CO</a:t>
            </a:r>
            <a:r>
              <a:rPr lang="en-US" baseline="-25000" dirty="0"/>
              <a:t>2</a:t>
            </a:r>
            <a:r>
              <a:rPr lang="en-US" dirty="0"/>
              <a:t>, Na</a:t>
            </a:r>
            <a:r>
              <a:rPr lang="en-US" baseline="-25000" dirty="0"/>
              <a:t>2</a:t>
            </a:r>
            <a:r>
              <a:rPr lang="en-US" dirty="0"/>
              <a:t>CO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KCN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bileşikler</a:t>
            </a:r>
            <a:r>
              <a:rPr lang="en-US" dirty="0"/>
              <a:t>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değil</a:t>
            </a:r>
            <a:r>
              <a:rPr lang="en-US" dirty="0"/>
              <a:t> </a:t>
            </a:r>
            <a:r>
              <a:rPr lang="en-US" dirty="0" err="1"/>
              <a:t>anorganiktir</a:t>
            </a:r>
            <a:r>
              <a:rPr lang="en-US" dirty="0"/>
              <a:t>.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55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195072" y="609600"/>
            <a:ext cx="11799704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tr-TR" altLang="en-US" sz="2800" dirty="0">
                <a:latin typeface="Times New Roman" panose="02020603050405020304" pitchFamily="18" charset="0"/>
              </a:rPr>
              <a:t>İki </a:t>
            </a:r>
            <a:r>
              <a:rPr lang="tr-TR" altLang="en-US" sz="2800" dirty="0" err="1">
                <a:latin typeface="Times New Roman" panose="02020603050405020304" pitchFamily="18" charset="0"/>
              </a:rPr>
              <a:t>enantiyomeri</a:t>
            </a:r>
            <a:r>
              <a:rPr lang="tr-TR" altLang="en-US" sz="2800" dirty="0">
                <a:latin typeface="Times New Roman" panose="02020603050405020304" pitchFamily="18" charset="0"/>
              </a:rPr>
              <a:t> 50/50 oranında içeren bir karışım polarize ışık üzerine etkisizdir. Böyle karışıma </a:t>
            </a:r>
            <a:r>
              <a:rPr lang="tr-TR" altLang="en-US" sz="2800" b="1" dirty="0" err="1">
                <a:latin typeface="Times New Roman" panose="02020603050405020304" pitchFamily="18" charset="0"/>
              </a:rPr>
              <a:t>rasemik</a:t>
            </a:r>
            <a:r>
              <a:rPr lang="tr-TR" altLang="en-US" sz="2800" b="1" dirty="0">
                <a:latin typeface="Times New Roman" panose="02020603050405020304" pitchFamily="18" charset="0"/>
              </a:rPr>
              <a:t> karışım (</a:t>
            </a:r>
            <a:r>
              <a:rPr lang="tr-TR" altLang="en-US" sz="2800" b="1" dirty="0" err="1">
                <a:latin typeface="Times New Roman" panose="02020603050405020304" pitchFamily="18" charset="0"/>
              </a:rPr>
              <a:t>rasemat</a:t>
            </a:r>
            <a:r>
              <a:rPr lang="tr-TR" altLang="en-US" sz="2800" b="1" dirty="0">
                <a:latin typeface="Times New Roman" panose="02020603050405020304" pitchFamily="18" charset="0"/>
              </a:rPr>
              <a:t>)</a:t>
            </a:r>
            <a:r>
              <a:rPr lang="tr-TR" altLang="en-US" sz="2800" dirty="0">
                <a:latin typeface="Times New Roman" panose="02020603050405020304" pitchFamily="18" charset="0"/>
              </a:rPr>
              <a:t> denir</a:t>
            </a:r>
          </a:p>
        </p:txBody>
      </p:sp>
      <p:pic>
        <p:nvPicPr>
          <p:cNvPr id="5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96" y="1830761"/>
            <a:ext cx="7983509" cy="387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31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4"/>
          </p:nvPr>
        </p:nvSpPr>
        <p:spPr>
          <a:xfrm>
            <a:off x="6483814" y="1427206"/>
            <a:ext cx="3278752" cy="49329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err="1"/>
              <a:t>ortho</a:t>
            </a:r>
            <a:r>
              <a:rPr lang="en-US" sz="1800" dirty="0"/>
              <a:t> (</a:t>
            </a:r>
            <a:r>
              <a:rPr lang="en-US" sz="1800" i="1" dirty="0"/>
              <a:t>o</a:t>
            </a:r>
            <a:r>
              <a:rPr lang="en-US" sz="1800" dirty="0"/>
              <a:t>-) = </a:t>
            </a:r>
            <a:r>
              <a:rPr lang="tr-TR" sz="1800" dirty="0"/>
              <a:t>bağlı 2 grup </a:t>
            </a:r>
            <a:r>
              <a:rPr lang="tr-TR" sz="1800" dirty="0" smtClean="0"/>
              <a:t>komşudur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20913" y="832969"/>
            <a:ext cx="5459620" cy="2764315"/>
          </a:xfrm>
        </p:spPr>
        <p:txBody>
          <a:bodyPr>
            <a:normAutofit/>
          </a:bodyPr>
          <a:lstStyle/>
          <a:p>
            <a:r>
              <a:rPr lang="en-US" sz="2400" dirty="0" err="1"/>
              <a:t>Halkada</a:t>
            </a:r>
            <a:r>
              <a:rPr lang="en-US" sz="2400" dirty="0"/>
              <a:t> </a:t>
            </a:r>
            <a:r>
              <a:rPr lang="en-US" sz="2400" dirty="0" err="1"/>
              <a:t>herhangi</a:t>
            </a:r>
            <a:r>
              <a:rPr lang="en-US" sz="2400" dirty="0"/>
              <a:t> </a:t>
            </a:r>
            <a:r>
              <a:rPr lang="en-US" sz="2400" dirty="0" err="1"/>
              <a:t>bir</a:t>
            </a:r>
            <a:r>
              <a:rPr lang="en-US" sz="2400" dirty="0"/>
              <a:t> atom </a:t>
            </a:r>
            <a:r>
              <a:rPr lang="en-US" sz="2400" dirty="0" err="1"/>
              <a:t>veya</a:t>
            </a:r>
            <a:r>
              <a:rPr lang="en-US" sz="2400" dirty="0"/>
              <a:t> </a:t>
            </a:r>
            <a:r>
              <a:rPr lang="en-US" sz="2400" dirty="0" err="1"/>
              <a:t>grup</a:t>
            </a:r>
            <a:r>
              <a:rPr lang="en-US" sz="2400" dirty="0"/>
              <a:t>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olması</a:t>
            </a:r>
            <a:r>
              <a:rPr lang="en-US" sz="2400" dirty="0"/>
              <a:t> </a:t>
            </a:r>
            <a:r>
              <a:rPr lang="en-US" sz="2400" dirty="0" err="1"/>
              <a:t>durumunda</a:t>
            </a:r>
            <a:r>
              <a:rPr lang="en-US" sz="2400" dirty="0"/>
              <a:t>, </a:t>
            </a:r>
            <a:r>
              <a:rPr lang="en-US" sz="2400" dirty="0" err="1"/>
              <a:t>bağlı</a:t>
            </a:r>
            <a:r>
              <a:rPr lang="en-US" sz="2400" dirty="0"/>
              <a:t> </a:t>
            </a:r>
            <a:r>
              <a:rPr lang="en-US" sz="2400" dirty="0" err="1"/>
              <a:t>olan</a:t>
            </a:r>
            <a:r>
              <a:rPr lang="en-US" sz="2400" dirty="0"/>
              <a:t> </a:t>
            </a:r>
            <a:r>
              <a:rPr lang="en-US" sz="2400" dirty="0" err="1" smtClean="0"/>
              <a:t>gruba</a:t>
            </a:r>
            <a:r>
              <a:rPr lang="tr-TR" sz="2400" dirty="0" smtClean="0"/>
              <a:t> </a:t>
            </a:r>
            <a:r>
              <a:rPr lang="en-US" sz="2400" dirty="0" err="1" smtClean="0"/>
              <a:t>göre</a:t>
            </a:r>
            <a:r>
              <a:rPr lang="en-US" sz="2400" dirty="0" smtClean="0"/>
              <a:t> </a:t>
            </a:r>
            <a:r>
              <a:rPr lang="en-US" sz="2400" dirty="0" err="1"/>
              <a:t>halka</a:t>
            </a:r>
            <a:r>
              <a:rPr lang="en-US" sz="2400" dirty="0"/>
              <a:t> </a:t>
            </a:r>
            <a:r>
              <a:rPr lang="en-US" sz="2400" dirty="0" err="1"/>
              <a:t>üzerinde</a:t>
            </a:r>
            <a:r>
              <a:rPr lang="en-US" sz="2400" dirty="0"/>
              <a:t> 4 </a:t>
            </a:r>
            <a:r>
              <a:rPr lang="tr-TR" sz="2400" dirty="0" smtClean="0"/>
              <a:t>nokta</a:t>
            </a:r>
            <a:r>
              <a:rPr lang="en-US" sz="2400" dirty="0" smtClean="0"/>
              <a:t> </a:t>
            </a:r>
            <a:r>
              <a:rPr lang="en-US" sz="2400" dirty="0" err="1"/>
              <a:t>vardır</a:t>
            </a:r>
            <a:r>
              <a:rPr lang="en-US" sz="2400" dirty="0"/>
              <a:t>. </a:t>
            </a:r>
            <a:endParaRPr lang="tr-TR" sz="2400" dirty="0" smtClean="0"/>
          </a:p>
          <a:p>
            <a:r>
              <a:rPr lang="en-US" sz="2400" dirty="0" smtClean="0"/>
              <a:t>Bu </a:t>
            </a:r>
            <a:r>
              <a:rPr lang="tr-TR" sz="2400" dirty="0" smtClean="0"/>
              <a:t>konumlar </a:t>
            </a:r>
            <a:r>
              <a:rPr lang="en-US" sz="2400" dirty="0" err="1" smtClean="0"/>
              <a:t>orto</a:t>
            </a:r>
            <a:r>
              <a:rPr lang="en-US" sz="2400" dirty="0" smtClean="0"/>
              <a:t> </a:t>
            </a:r>
            <a:r>
              <a:rPr lang="en-US" sz="2400" dirty="0"/>
              <a:t>(o), meta (m) </a:t>
            </a:r>
            <a:r>
              <a:rPr lang="en-US" sz="2400" dirty="0" err="1"/>
              <a:t>ve</a:t>
            </a:r>
            <a:r>
              <a:rPr lang="en-US" sz="2400" dirty="0"/>
              <a:t> para (p) </a:t>
            </a:r>
            <a:r>
              <a:rPr lang="en-US" sz="2400" dirty="0" err="1" smtClean="0"/>
              <a:t>olarak</a:t>
            </a:r>
            <a:r>
              <a:rPr lang="tr-TR" sz="2400" dirty="0" smtClean="0"/>
              <a:t> </a:t>
            </a:r>
            <a:r>
              <a:rPr lang="en-US" sz="2400" dirty="0" err="1" smtClean="0"/>
              <a:t>adlandırılır</a:t>
            </a:r>
            <a:r>
              <a:rPr lang="en-US" sz="2400" dirty="0"/>
              <a:t>.</a:t>
            </a:r>
          </a:p>
          <a:p>
            <a:endParaRPr lang="en-US" sz="2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0912" y="273050"/>
            <a:ext cx="11161487" cy="44562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/>
              <a:t>Aromatik</a:t>
            </a:r>
            <a:r>
              <a:rPr lang="en-US" sz="2800" dirty="0"/>
              <a:t> </a:t>
            </a:r>
            <a:r>
              <a:rPr lang="en-US" sz="2800" dirty="0" err="1"/>
              <a:t>Bileşiklerde</a:t>
            </a:r>
            <a:r>
              <a:rPr lang="en-US" sz="2800" dirty="0"/>
              <a:t> </a:t>
            </a:r>
            <a:r>
              <a:rPr lang="en-US" sz="2800" dirty="0" err="1"/>
              <a:t>Geometrik</a:t>
            </a:r>
            <a:r>
              <a:rPr lang="en-US" sz="2800" dirty="0"/>
              <a:t> </a:t>
            </a:r>
            <a:r>
              <a:rPr lang="en-US" sz="2800" dirty="0" err="1"/>
              <a:t>İzomerlik</a:t>
            </a:r>
            <a:endParaRPr lang="en-US" sz="2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6483813" y="4755247"/>
            <a:ext cx="195238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tr-TR" sz="2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P-</a:t>
            </a:r>
            <a:r>
              <a:rPr 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</a:t>
            </a:r>
            <a:r>
              <a:rPr lang="tr-TR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</a:t>
            </a:r>
            <a:r>
              <a:rPr lang="en-US" sz="2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orobenzen</a:t>
            </a:r>
            <a:endParaRPr 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6483813" y="990619"/>
            <a:ext cx="187557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</a:t>
            </a:r>
            <a:r>
              <a:rPr lang="tr-TR" sz="2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</a:t>
            </a:r>
            <a:r>
              <a:rPr lang="en-US" sz="20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orobenzen</a:t>
            </a:r>
            <a:endParaRPr 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483813" y="2962353"/>
            <a:ext cx="194771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2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-di</a:t>
            </a:r>
            <a:r>
              <a:rPr lang="tr-TR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kl</a:t>
            </a:r>
            <a:r>
              <a:rPr lang="en-US" sz="2000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orobenzen</a:t>
            </a:r>
            <a:endParaRPr 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endParaRPr lang="en-US" sz="20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2497782"/>
              </p:ext>
            </p:extLst>
          </p:nvPr>
        </p:nvGraphicFramePr>
        <p:xfrm>
          <a:off x="10295427" y="3147019"/>
          <a:ext cx="1286972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hemSketch" r:id="rId3" imgW="972360" imgH="1106280" progId="ACD.ChemSketch.20">
                  <p:embed/>
                </p:oleObj>
              </mc:Choice>
              <mc:Fallback>
                <p:oleObj name="ChemSketch" r:id="rId3" imgW="972360" imgH="1106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5427" y="3147019"/>
                        <a:ext cx="1286972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7042577"/>
              </p:ext>
            </p:extLst>
          </p:nvPr>
        </p:nvGraphicFramePr>
        <p:xfrm>
          <a:off x="10275569" y="990619"/>
          <a:ext cx="1259611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ChemSketch" r:id="rId5" imgW="972360" imgH="1130760" progId="ACD.ChemSketch.20">
                  <p:embed/>
                </p:oleObj>
              </mc:Choice>
              <mc:Fallback>
                <p:oleObj name="ChemSketch" r:id="rId5" imgW="972360" imgH="11307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5569" y="990619"/>
                        <a:ext cx="1259611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5912480"/>
              </p:ext>
            </p:extLst>
          </p:nvPr>
        </p:nvGraphicFramePr>
        <p:xfrm>
          <a:off x="10275569" y="5029819"/>
          <a:ext cx="1306830" cy="1463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" name="ChemSketch" r:id="rId7" imgW="972360" imgH="1088280" progId="ACD.ChemSketch.20">
                  <p:embed/>
                </p:oleObj>
              </mc:Choice>
              <mc:Fallback>
                <p:oleObj name="ChemSketch" r:id="rId7" imgW="972360" imgH="1088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5569" y="5029819"/>
                        <a:ext cx="1306830" cy="14630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6369423" y="3496503"/>
            <a:ext cx="3164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meta (m-)=2 grup arasında 2C vardır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69423" y="5298370"/>
            <a:ext cx="31645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para (</a:t>
            </a:r>
            <a:r>
              <a:rPr lang="en-US" i="1" dirty="0"/>
              <a:t>p</a:t>
            </a:r>
            <a:r>
              <a:rPr lang="en-US" dirty="0"/>
              <a:t>-) = </a:t>
            </a:r>
            <a:r>
              <a:rPr lang="tr-TR" dirty="0" smtClean="0"/>
              <a:t>bağlı 2 grup arasında 2C bulunur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9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4611" y="915640"/>
            <a:ext cx="10515600" cy="348156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Organik</a:t>
            </a:r>
            <a:r>
              <a:rPr lang="en-US" sz="2400" dirty="0" smtClean="0"/>
              <a:t> </a:t>
            </a:r>
            <a:r>
              <a:rPr lang="en-US" sz="2400" dirty="0" err="1" smtClean="0"/>
              <a:t>Bileşiklerin</a:t>
            </a:r>
            <a:r>
              <a:rPr lang="en-US" sz="2400" dirty="0" smtClean="0"/>
              <a:t> </a:t>
            </a:r>
            <a:r>
              <a:rPr lang="en-US" sz="2400" dirty="0" err="1" smtClean="0"/>
              <a:t>temel</a:t>
            </a:r>
            <a:r>
              <a:rPr lang="en-US" sz="2400" dirty="0" smtClean="0"/>
              <a:t> </a:t>
            </a:r>
            <a:r>
              <a:rPr lang="en-US" sz="2400" dirty="0" err="1" smtClean="0"/>
              <a:t>yapıları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fonksiyonel</a:t>
            </a:r>
            <a:r>
              <a:rPr lang="en-US" sz="2400" dirty="0" smtClean="0"/>
              <a:t> </a:t>
            </a:r>
            <a:r>
              <a:rPr lang="en-US" sz="2400" dirty="0" err="1" smtClean="0"/>
              <a:t>gruplar</a:t>
            </a:r>
            <a:endParaRPr lang="en-US" sz="24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576782" y="1915885"/>
            <a:ext cx="11103429" cy="1386434"/>
            <a:chOff x="81482" y="778550"/>
            <a:chExt cx="11706858" cy="1814643"/>
          </a:xfrm>
        </p:grpSpPr>
        <p:grpSp>
          <p:nvGrpSpPr>
            <p:cNvPr id="42" name="Group 41"/>
            <p:cNvGrpSpPr/>
            <p:nvPr/>
          </p:nvGrpSpPr>
          <p:grpSpPr>
            <a:xfrm>
              <a:off x="81482" y="961505"/>
              <a:ext cx="993775" cy="1317236"/>
              <a:chOff x="81482" y="961505"/>
              <a:chExt cx="993775" cy="1317236"/>
            </a:xfrm>
          </p:grpSpPr>
          <p:pic>
            <p:nvPicPr>
              <p:cNvPr id="5" name="Picture 4" descr="alka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482" y="961505"/>
                <a:ext cx="993775" cy="720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 Box 5"/>
              <p:cNvSpPr txBox="1">
                <a:spLocks noChangeArrowheads="1"/>
              </p:cNvSpPr>
              <p:nvPr/>
            </p:nvSpPr>
            <p:spPr bwMode="auto">
              <a:xfrm>
                <a:off x="81482" y="1875905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en-US" sz="1400" dirty="0">
                    <a:latin typeface="Times New Roman" panose="02020603050405020304" pitchFamily="18" charset="0"/>
                  </a:rPr>
                  <a:t>alkan</a:t>
                </a:r>
              </a:p>
            </p:txBody>
          </p:sp>
        </p:grpSp>
        <p:grpSp>
          <p:nvGrpSpPr>
            <p:cNvPr id="41" name="Group 40"/>
            <p:cNvGrpSpPr/>
            <p:nvPr/>
          </p:nvGrpSpPr>
          <p:grpSpPr>
            <a:xfrm>
              <a:off x="1019746" y="977516"/>
              <a:ext cx="990600" cy="1296098"/>
              <a:chOff x="1019746" y="977516"/>
              <a:chExt cx="990600" cy="1296098"/>
            </a:xfrm>
          </p:grpSpPr>
          <p:pic>
            <p:nvPicPr>
              <p:cNvPr id="7" name="Picture 6" descr="alken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20387" y="977516"/>
                <a:ext cx="689959" cy="6120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" name="Text Box 7"/>
              <p:cNvSpPr txBox="1">
                <a:spLocks noChangeArrowheads="1"/>
              </p:cNvSpPr>
              <p:nvPr/>
            </p:nvSpPr>
            <p:spPr bwMode="auto">
              <a:xfrm>
                <a:off x="1019746" y="1870778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en-US" sz="1400" dirty="0">
                    <a:latin typeface="Times New Roman" panose="02020603050405020304" pitchFamily="18" charset="0"/>
                  </a:rPr>
                  <a:t>alken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01323" y="1200392"/>
              <a:ext cx="1233243" cy="1045407"/>
              <a:chOff x="2101323" y="1200392"/>
              <a:chExt cx="1233243" cy="1045407"/>
            </a:xfrm>
          </p:grpSpPr>
          <p:pic>
            <p:nvPicPr>
              <p:cNvPr id="9" name="Picture 8" descr="alkyn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17700" y="1200392"/>
                <a:ext cx="1116866" cy="269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 Box 9"/>
              <p:cNvSpPr txBox="1">
                <a:spLocks noChangeArrowheads="1"/>
              </p:cNvSpPr>
              <p:nvPr/>
            </p:nvSpPr>
            <p:spPr bwMode="auto">
              <a:xfrm>
                <a:off x="2101323" y="1842963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tr-TR" altLang="en-US" sz="1400" dirty="0" err="1">
                    <a:latin typeface="Times New Roman" panose="02020603050405020304" pitchFamily="18" charset="0"/>
                  </a:rPr>
                  <a:t>alkin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3079636" y="917994"/>
              <a:ext cx="1447800" cy="1675199"/>
              <a:chOff x="3079636" y="917994"/>
              <a:chExt cx="1447800" cy="1675199"/>
            </a:xfrm>
          </p:grpSpPr>
          <p:pic>
            <p:nvPicPr>
              <p:cNvPr id="11" name="Picture 10" descr="alkylhalide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87645" y="917994"/>
                <a:ext cx="731144" cy="731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 Box 11"/>
              <p:cNvSpPr txBox="1">
                <a:spLocks noChangeArrowheads="1"/>
              </p:cNvSpPr>
              <p:nvPr/>
            </p:nvSpPr>
            <p:spPr bwMode="auto">
              <a:xfrm>
                <a:off x="3079636" y="1908373"/>
                <a:ext cx="1447800" cy="68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tr-TR" altLang="en-US" sz="1400" dirty="0" err="1" smtClean="0">
                    <a:latin typeface="Times New Roman" panose="02020603050405020304" pitchFamily="18" charset="0"/>
                  </a:rPr>
                  <a:t>Alkilhalid</a:t>
                </a:r>
                <a:endParaRPr lang="en-US" altLang="en-US" sz="1400" dirty="0" smtClean="0">
                  <a:latin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en-US" altLang="en-US" sz="1400" dirty="0" smtClean="0">
                    <a:latin typeface="Times New Roman" panose="02020603050405020304" pitchFamily="18" charset="0"/>
                  </a:rPr>
                  <a:t>(</a:t>
                </a:r>
                <a:r>
                  <a:rPr lang="en-US" altLang="en-US" sz="1400" dirty="0" err="1" smtClean="0">
                    <a:latin typeface="Times New Roman" panose="02020603050405020304" pitchFamily="18" charset="0"/>
                  </a:rPr>
                  <a:t>Haloalkan</a:t>
                </a:r>
                <a:r>
                  <a:rPr lang="en-US" altLang="en-US" sz="1400" dirty="0" smtClean="0">
                    <a:latin typeface="Times New Roman" panose="02020603050405020304" pitchFamily="18" charset="0"/>
                  </a:rPr>
                  <a:t>)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4346534" y="859615"/>
              <a:ext cx="1082202" cy="1375710"/>
              <a:chOff x="4346534" y="859615"/>
              <a:chExt cx="1082202" cy="1375710"/>
            </a:xfrm>
          </p:grpSpPr>
          <p:pic>
            <p:nvPicPr>
              <p:cNvPr id="13" name="Picture 12" descr="alcoho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6534" y="859615"/>
                <a:ext cx="956972" cy="814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Text Box 13"/>
              <p:cNvSpPr txBox="1">
                <a:spLocks noChangeArrowheads="1"/>
              </p:cNvSpPr>
              <p:nvPr/>
            </p:nvSpPr>
            <p:spPr bwMode="auto">
              <a:xfrm>
                <a:off x="4438136" y="1832489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latin typeface="Times New Roman" panose="02020603050405020304" pitchFamily="18" charset="0"/>
                  </a:rPr>
                  <a:t>A</a:t>
                </a:r>
                <a:r>
                  <a:rPr lang="tr-TR" altLang="en-US" sz="1400" dirty="0" err="1" smtClean="0">
                    <a:latin typeface="Times New Roman" panose="02020603050405020304" pitchFamily="18" charset="0"/>
                  </a:rPr>
                  <a:t>lkol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536102" y="880178"/>
              <a:ext cx="1143000" cy="1365620"/>
              <a:chOff x="7536102" y="880178"/>
              <a:chExt cx="1143000" cy="1365620"/>
            </a:xfrm>
          </p:grpSpPr>
          <p:pic>
            <p:nvPicPr>
              <p:cNvPr id="15" name="Picture 14" descr="aldehyde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9269" y="880178"/>
                <a:ext cx="708305" cy="6827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Text Box 15"/>
              <p:cNvSpPr txBox="1">
                <a:spLocks noChangeArrowheads="1"/>
              </p:cNvSpPr>
              <p:nvPr/>
            </p:nvSpPr>
            <p:spPr bwMode="auto">
              <a:xfrm>
                <a:off x="7536102" y="1842962"/>
                <a:ext cx="11430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latin typeface="Times New Roman" panose="02020603050405020304" pitchFamily="18" charset="0"/>
                  </a:rPr>
                  <a:t>A</a:t>
                </a:r>
                <a:r>
                  <a:rPr lang="tr-TR" altLang="en-US" sz="1400" dirty="0" err="1" smtClean="0">
                    <a:latin typeface="Times New Roman" panose="02020603050405020304" pitchFamily="18" charset="0"/>
                  </a:rPr>
                  <a:t>ldehit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6644538" y="822056"/>
              <a:ext cx="990600" cy="1405652"/>
              <a:chOff x="6644538" y="822056"/>
              <a:chExt cx="990600" cy="1405652"/>
            </a:xfrm>
          </p:grpSpPr>
          <p:pic>
            <p:nvPicPr>
              <p:cNvPr id="19" name="Picture 18" descr="amine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3423" y="822056"/>
                <a:ext cx="940247" cy="80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6644538" y="1824872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latin typeface="Times New Roman" panose="02020603050405020304" pitchFamily="18" charset="0"/>
                  </a:rPr>
                  <a:t>A</a:t>
                </a:r>
                <a:r>
                  <a:rPr lang="tr-TR" altLang="en-US" sz="1400" dirty="0" err="1" smtClean="0">
                    <a:latin typeface="Times New Roman" panose="02020603050405020304" pitchFamily="18" charset="0"/>
                  </a:rPr>
                  <a:t>min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8751904" y="778550"/>
              <a:ext cx="3036436" cy="1615647"/>
              <a:chOff x="8751904" y="778550"/>
              <a:chExt cx="3036436" cy="1615647"/>
            </a:xfrm>
          </p:grpSpPr>
          <p:pic>
            <p:nvPicPr>
              <p:cNvPr id="17" name="Picture 16" descr="ketone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0237" y="835881"/>
                <a:ext cx="718506" cy="6701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7"/>
              <p:cNvSpPr txBox="1">
                <a:spLocks noChangeArrowheads="1"/>
              </p:cNvSpPr>
              <p:nvPr/>
            </p:nvSpPr>
            <p:spPr bwMode="auto">
              <a:xfrm>
                <a:off x="8751904" y="1824874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latin typeface="Times New Roman" panose="02020603050405020304" pitchFamily="18" charset="0"/>
                  </a:rPr>
                  <a:t>K</a:t>
                </a:r>
                <a:r>
                  <a:rPr lang="tr-TR" altLang="en-US" sz="1400" dirty="0" err="1" smtClean="0">
                    <a:latin typeface="Times New Roman" panose="02020603050405020304" pitchFamily="18" charset="0"/>
                  </a:rPr>
                  <a:t>eton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  <p:pic>
            <p:nvPicPr>
              <p:cNvPr id="21" name="Picture 20" descr="carboxylicacid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42504" y="778550"/>
                <a:ext cx="922877" cy="6614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 Box 21"/>
              <p:cNvSpPr txBox="1">
                <a:spLocks noChangeArrowheads="1"/>
              </p:cNvSpPr>
              <p:nvPr/>
            </p:nvSpPr>
            <p:spPr bwMode="auto">
              <a:xfrm>
                <a:off x="9388217" y="1709377"/>
                <a:ext cx="1676400" cy="6848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tr-TR" altLang="en-US" sz="1400" dirty="0" smtClean="0">
                    <a:latin typeface="Times New Roman" panose="02020603050405020304" pitchFamily="18" charset="0"/>
                  </a:rPr>
                  <a:t>Karboksilik</a:t>
                </a:r>
                <a:endParaRPr lang="en-US" altLang="en-US" sz="1400" dirty="0" smtClean="0">
                  <a:latin typeface="Times New Roman" panose="02020603050405020304" pitchFamily="18" charset="0"/>
                </a:endParaRPr>
              </a:p>
              <a:p>
                <a:pPr algn="ctr" eaLnBrk="1" hangingPunct="1"/>
                <a:r>
                  <a:rPr lang="tr-TR" altLang="en-US" sz="1400" dirty="0" smtClean="0">
                    <a:latin typeface="Times New Roman" panose="02020603050405020304" pitchFamily="18" charset="0"/>
                  </a:rPr>
                  <a:t> </a:t>
                </a:r>
                <a:r>
                  <a:rPr lang="tr-TR" altLang="en-US" sz="1400" dirty="0">
                    <a:latin typeface="Times New Roman" panose="02020603050405020304" pitchFamily="18" charset="0"/>
                  </a:rPr>
                  <a:t>asit</a:t>
                </a:r>
              </a:p>
            </p:txBody>
          </p:sp>
          <p:pic>
            <p:nvPicPr>
              <p:cNvPr id="23" name="Picture 22" descr="amide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977950" y="872394"/>
                <a:ext cx="810390" cy="7890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Text Box 23"/>
              <p:cNvSpPr txBox="1">
                <a:spLocks noChangeArrowheads="1"/>
              </p:cNvSpPr>
              <p:nvPr/>
            </p:nvSpPr>
            <p:spPr bwMode="auto">
              <a:xfrm>
                <a:off x="10797740" y="1824871"/>
                <a:ext cx="990600" cy="4028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en-US" sz="1400" dirty="0" smtClean="0">
                    <a:latin typeface="Times New Roman" panose="02020603050405020304" pitchFamily="18" charset="0"/>
                  </a:rPr>
                  <a:t>A</a:t>
                </a:r>
                <a:r>
                  <a:rPr lang="tr-TR" altLang="en-US" sz="1400" dirty="0" err="1" smtClean="0">
                    <a:latin typeface="Times New Roman" panose="02020603050405020304" pitchFamily="18" charset="0"/>
                  </a:rPr>
                  <a:t>mid</a:t>
                </a:r>
                <a:endParaRPr lang="tr-TR" altLang="en-US" sz="1400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5465940" y="956262"/>
              <a:ext cx="1103803" cy="1271445"/>
              <a:chOff x="5465940" y="956262"/>
              <a:chExt cx="1103803" cy="1271445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5667914" y="1824871"/>
                <a:ext cx="509063" cy="4028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Eter</a:t>
                </a:r>
                <a:endParaRPr lang="en-US" sz="1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465940" y="956262"/>
                <a:ext cx="1103803" cy="48372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50393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218"/>
          </a:xfrm>
        </p:spPr>
        <p:txBody>
          <a:bodyPr>
            <a:noAutofit/>
          </a:bodyPr>
          <a:lstStyle/>
          <a:p>
            <a:r>
              <a:rPr lang="tr-TR" sz="3200" dirty="0" smtClean="0"/>
              <a:t>Anorganik ve Organik Bileşikler (1)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6344"/>
            <a:ext cx="10515600" cy="532061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err="1" smtClean="0"/>
              <a:t>Anorganik</a:t>
            </a:r>
            <a:r>
              <a:rPr lang="en-US" dirty="0" smtClean="0"/>
              <a:t> </a:t>
            </a:r>
            <a:r>
              <a:rPr lang="en-US" dirty="0" err="1"/>
              <a:t>bileşikler</a:t>
            </a:r>
            <a:r>
              <a:rPr lang="en-US" dirty="0"/>
              <a:t>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iyonlardan</a:t>
            </a:r>
            <a:r>
              <a:rPr lang="en-US" dirty="0" smtClean="0"/>
              <a:t> </a:t>
            </a:r>
            <a:r>
              <a:rPr lang="en-US" dirty="0" err="1"/>
              <a:t>meydana</a:t>
            </a:r>
            <a:r>
              <a:rPr lang="en-US" dirty="0"/>
              <a:t> </a:t>
            </a:r>
            <a:r>
              <a:rPr lang="en-US" dirty="0" err="1"/>
              <a:t>gelmişlerdir</a:t>
            </a:r>
            <a:r>
              <a:rPr lang="en-US" dirty="0" smtClean="0"/>
              <a:t>.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Yapılarındaki</a:t>
            </a:r>
            <a:r>
              <a:rPr lang="en-US" dirty="0" smtClean="0"/>
              <a:t> </a:t>
            </a:r>
            <a:r>
              <a:rPr lang="en-US" dirty="0" err="1"/>
              <a:t>atomlar</a:t>
            </a:r>
            <a:r>
              <a:rPr lang="en-US" dirty="0"/>
              <a:t> </a:t>
            </a:r>
            <a:r>
              <a:rPr lang="en-US" dirty="0" err="1"/>
              <a:t>birbirlerine</a:t>
            </a:r>
            <a:r>
              <a:rPr lang="en-US" dirty="0"/>
              <a:t> </a:t>
            </a:r>
            <a:r>
              <a:rPr lang="en-US" dirty="0" err="1"/>
              <a:t>iyonik</a:t>
            </a:r>
            <a:r>
              <a:rPr lang="en-US" dirty="0"/>
              <a:t> </a:t>
            </a:r>
            <a:r>
              <a:rPr lang="en-US" dirty="0" err="1"/>
              <a:t>bağlarla</a:t>
            </a:r>
            <a:r>
              <a:rPr lang="en-US" dirty="0"/>
              <a:t> </a:t>
            </a:r>
            <a:r>
              <a:rPr lang="en-US" dirty="0" err="1"/>
              <a:t>bağlanmışlardır</a:t>
            </a:r>
            <a:r>
              <a:rPr lang="en-US" dirty="0"/>
              <a:t>.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Suda</a:t>
            </a:r>
            <a:r>
              <a:rPr lang="en-US" dirty="0" smtClean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çözünürken</a:t>
            </a:r>
            <a:r>
              <a:rPr lang="en-US" dirty="0"/>
              <a:t>, </a:t>
            </a:r>
            <a:r>
              <a:rPr lang="en-US" dirty="0" err="1"/>
              <a:t>organik</a:t>
            </a:r>
            <a:r>
              <a:rPr lang="en-US" dirty="0"/>
              <a:t> </a:t>
            </a:r>
            <a:r>
              <a:rPr lang="en-US" dirty="0" err="1"/>
              <a:t>çözücülerde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çözünürler</a:t>
            </a:r>
            <a:r>
              <a:rPr lang="en-US" dirty="0"/>
              <a:t>.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smtClean="0"/>
              <a:t>Sulu </a:t>
            </a:r>
            <a:r>
              <a:rPr lang="en-US" dirty="0" err="1"/>
              <a:t>çözeltileri</a:t>
            </a:r>
            <a:r>
              <a:rPr lang="en-US" dirty="0"/>
              <a:t> </a:t>
            </a:r>
            <a:r>
              <a:rPr lang="en-US" dirty="0" err="1"/>
              <a:t>elektriği</a:t>
            </a:r>
            <a:r>
              <a:rPr lang="en-US" dirty="0"/>
              <a:t> </a:t>
            </a:r>
            <a:r>
              <a:rPr lang="en-US" dirty="0" err="1"/>
              <a:t>iletir</a:t>
            </a:r>
            <a:r>
              <a:rPr lang="en-US" dirty="0"/>
              <a:t>.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Erime</a:t>
            </a:r>
            <a:r>
              <a:rPr lang="en-US" dirty="0" smtClean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kaynama</a:t>
            </a:r>
            <a:r>
              <a:rPr lang="en-US" dirty="0"/>
              <a:t> </a:t>
            </a:r>
            <a:r>
              <a:rPr lang="en-US" dirty="0" err="1"/>
              <a:t>noktaları</a:t>
            </a:r>
            <a:r>
              <a:rPr lang="en-US" dirty="0"/>
              <a:t> </a:t>
            </a:r>
            <a:r>
              <a:rPr lang="en-US" dirty="0" err="1"/>
              <a:t>yüksektir</a:t>
            </a:r>
            <a:r>
              <a:rPr lang="en-US" dirty="0"/>
              <a:t>.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Isıya</a:t>
            </a:r>
            <a:r>
              <a:rPr lang="en-US" dirty="0" smtClean="0"/>
              <a:t> </a:t>
            </a:r>
            <a:r>
              <a:rPr lang="en-US" dirty="0" err="1"/>
              <a:t>dayanıklıdırlar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buharlaşmaları</a:t>
            </a:r>
            <a:r>
              <a:rPr lang="en-US" dirty="0"/>
              <a:t> </a:t>
            </a:r>
            <a:r>
              <a:rPr lang="en-US" dirty="0" err="1"/>
              <a:t>zordur</a:t>
            </a:r>
            <a:r>
              <a:rPr lang="en-US" dirty="0"/>
              <a:t>.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/>
              <a:t>sayıda</a:t>
            </a:r>
            <a:r>
              <a:rPr lang="en-US" dirty="0"/>
              <a:t> element </a:t>
            </a:r>
            <a:r>
              <a:rPr lang="en-US" dirty="0" err="1"/>
              <a:t>içerirler</a:t>
            </a:r>
            <a:r>
              <a:rPr lang="en-US" dirty="0"/>
              <a:t>. </a:t>
            </a:r>
            <a:endParaRPr lang="tr-TR" dirty="0" smtClean="0"/>
          </a:p>
          <a:p>
            <a:pPr lvl="1" algn="just">
              <a:lnSpc>
                <a:spcPct val="150000"/>
              </a:lnSpc>
            </a:pPr>
            <a:r>
              <a:rPr lang="en-US" dirty="0" err="1" smtClean="0"/>
              <a:t>Örnek</a:t>
            </a:r>
            <a:r>
              <a:rPr lang="tr-TR" dirty="0" smtClean="0"/>
              <a:t>: </a:t>
            </a:r>
            <a:r>
              <a:rPr lang="en-US" dirty="0" smtClean="0"/>
              <a:t> </a:t>
            </a:r>
            <a:r>
              <a:rPr lang="en-US" dirty="0" err="1" smtClean="0"/>
              <a:t>NaCl</a:t>
            </a:r>
            <a:r>
              <a:rPr lang="en-US" dirty="0"/>
              <a:t>, KClO</a:t>
            </a:r>
            <a:r>
              <a:rPr lang="en-US" baseline="-25000" dirty="0"/>
              <a:t>3</a:t>
            </a:r>
            <a:r>
              <a:rPr lang="en-US" dirty="0"/>
              <a:t>, </a:t>
            </a:r>
            <a:r>
              <a:rPr lang="en-US" dirty="0" smtClean="0"/>
              <a:t>Fe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endParaRPr lang="tr-TR" dirty="0" smtClean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6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1218"/>
          </a:xfrm>
        </p:spPr>
        <p:txBody>
          <a:bodyPr>
            <a:noAutofit/>
          </a:bodyPr>
          <a:lstStyle/>
          <a:p>
            <a:r>
              <a:rPr lang="tr-TR" sz="3200" dirty="0" smtClean="0"/>
              <a:t>Anorganik ve Organik Bileşikler (2)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6344"/>
            <a:ext cx="10515600" cy="5320619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O</a:t>
            </a:r>
            <a:r>
              <a:rPr lang="en-US" dirty="0" err="1" smtClean="0"/>
              <a:t>rganik</a:t>
            </a:r>
            <a:r>
              <a:rPr lang="en-US" dirty="0" smtClean="0"/>
              <a:t> </a:t>
            </a:r>
            <a:r>
              <a:rPr lang="en-US" dirty="0" err="1"/>
              <a:t>bileşikler</a:t>
            </a:r>
            <a:r>
              <a:rPr lang="en-US" dirty="0"/>
              <a:t>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Moleküller</a:t>
            </a:r>
            <a:r>
              <a:rPr lang="tr-TR" dirty="0" smtClean="0"/>
              <a:t> </a:t>
            </a:r>
            <a:r>
              <a:rPr lang="en-US" dirty="0" err="1" smtClean="0"/>
              <a:t>birbirine</a:t>
            </a:r>
            <a:r>
              <a:rPr lang="en-US" dirty="0" smtClean="0"/>
              <a:t> </a:t>
            </a:r>
            <a:r>
              <a:rPr lang="en-US" dirty="0" err="1" smtClean="0"/>
              <a:t>kovalent</a:t>
            </a:r>
            <a:r>
              <a:rPr lang="en-US" dirty="0" smtClean="0"/>
              <a:t> </a:t>
            </a:r>
            <a:r>
              <a:rPr lang="en-US" dirty="0" err="1" smtClean="0"/>
              <a:t>bağlarla</a:t>
            </a:r>
            <a:r>
              <a:rPr lang="en-US" dirty="0" smtClean="0"/>
              <a:t> </a:t>
            </a:r>
            <a:r>
              <a:rPr lang="en-US" dirty="0" err="1" smtClean="0"/>
              <a:t>bağlı</a:t>
            </a:r>
            <a:r>
              <a:rPr lang="tr-TR" dirty="0" smtClean="0"/>
              <a:t> </a:t>
            </a:r>
            <a:r>
              <a:rPr lang="en-US" dirty="0" err="1" smtClean="0"/>
              <a:t>atomlar</a:t>
            </a:r>
            <a:r>
              <a:rPr lang="tr-TR" dirty="0" smtClean="0"/>
              <a:t>dan oluşur</a:t>
            </a:r>
          </a:p>
          <a:p>
            <a:pPr lvl="1">
              <a:lnSpc>
                <a:spcPct val="150000"/>
              </a:lnSpc>
            </a:pPr>
            <a:r>
              <a:rPr lang="en-US" dirty="0" err="1" smtClean="0"/>
              <a:t>Molekülleri</a:t>
            </a:r>
            <a:r>
              <a:rPr lang="en-US" dirty="0" smtClean="0"/>
              <a:t> </a:t>
            </a:r>
            <a:r>
              <a:rPr lang="en-US" dirty="0" err="1" smtClean="0"/>
              <a:t>arasındaki</a:t>
            </a:r>
            <a:r>
              <a:rPr lang="en-US" dirty="0" smtClean="0"/>
              <a:t> </a:t>
            </a:r>
            <a:r>
              <a:rPr lang="en-US" dirty="0" err="1" smtClean="0"/>
              <a:t>çekim</a:t>
            </a:r>
            <a:r>
              <a:rPr lang="en-US" dirty="0" smtClean="0"/>
              <a:t> </a:t>
            </a:r>
            <a:r>
              <a:rPr lang="en-US" dirty="0" err="1" smtClean="0"/>
              <a:t>kuvvetleri</a:t>
            </a:r>
            <a:r>
              <a:rPr lang="en-US" dirty="0" smtClean="0"/>
              <a:t> Van der Waals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hidrojen</a:t>
            </a:r>
            <a:r>
              <a:rPr lang="en-US" dirty="0" smtClean="0"/>
              <a:t> </a:t>
            </a:r>
            <a:r>
              <a:rPr lang="en-US" dirty="0" err="1" smtClean="0"/>
              <a:t>bağlarıdır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Suda</a:t>
            </a:r>
            <a:r>
              <a:rPr lang="en-US" dirty="0" smtClean="0"/>
              <a:t> </a:t>
            </a:r>
            <a:r>
              <a:rPr lang="en-US" dirty="0" err="1" smtClean="0"/>
              <a:t>az</a:t>
            </a:r>
            <a:r>
              <a:rPr lang="en-US" dirty="0" smtClean="0"/>
              <a:t>, </a:t>
            </a:r>
            <a:r>
              <a:rPr lang="en-US" dirty="0" err="1" smtClean="0"/>
              <a:t>organik</a:t>
            </a:r>
            <a:r>
              <a:rPr lang="en-US" dirty="0" smtClean="0"/>
              <a:t> </a:t>
            </a:r>
            <a:r>
              <a:rPr lang="en-US" dirty="0" err="1" smtClean="0"/>
              <a:t>çözücülerde</a:t>
            </a:r>
            <a:r>
              <a:rPr lang="en-US" dirty="0" smtClean="0"/>
              <a:t> </a:t>
            </a:r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çözünürler</a:t>
            </a:r>
            <a:r>
              <a:rPr lang="en-US" dirty="0" smtClean="0"/>
              <a:t>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Çözeltilerinin</a:t>
            </a:r>
            <a:r>
              <a:rPr lang="en-US" dirty="0" smtClean="0"/>
              <a:t> </a:t>
            </a:r>
            <a:r>
              <a:rPr lang="en-US" dirty="0" err="1" smtClean="0"/>
              <a:t>elektrik</a:t>
            </a:r>
            <a:r>
              <a:rPr lang="en-US" dirty="0" smtClean="0"/>
              <a:t> </a:t>
            </a:r>
            <a:r>
              <a:rPr lang="en-US" dirty="0" err="1" smtClean="0"/>
              <a:t>iletkenliği</a:t>
            </a:r>
            <a:r>
              <a:rPr lang="en-US" dirty="0" smtClean="0"/>
              <a:t> </a:t>
            </a:r>
            <a:r>
              <a:rPr lang="en-US" dirty="0" err="1" smtClean="0"/>
              <a:t>yok</a:t>
            </a:r>
            <a:r>
              <a:rPr lang="en-US" dirty="0" smtClean="0"/>
              <a:t> </a:t>
            </a:r>
            <a:r>
              <a:rPr lang="en-US" dirty="0" err="1" smtClean="0"/>
              <a:t>denecek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azdır</a:t>
            </a:r>
            <a:r>
              <a:rPr lang="en-US" dirty="0" smtClean="0"/>
              <a:t>.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Erime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kaynama</a:t>
            </a:r>
            <a:r>
              <a:rPr lang="en-US" dirty="0" smtClean="0"/>
              <a:t> </a:t>
            </a:r>
            <a:r>
              <a:rPr lang="en-US" dirty="0" err="1" smtClean="0"/>
              <a:t>noktaları</a:t>
            </a:r>
            <a:r>
              <a:rPr lang="en-US" dirty="0" smtClean="0"/>
              <a:t> </a:t>
            </a:r>
            <a:r>
              <a:rPr lang="en-US" dirty="0" err="1" smtClean="0"/>
              <a:t>düşüktür</a:t>
            </a:r>
            <a:r>
              <a:rPr lang="en-US" dirty="0" smtClean="0"/>
              <a:t>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Kolay</a:t>
            </a:r>
            <a:r>
              <a:rPr lang="en-US" dirty="0" smtClean="0"/>
              <a:t> </a:t>
            </a:r>
            <a:r>
              <a:rPr lang="en-US" dirty="0" err="1" smtClean="0"/>
              <a:t>yanarlar</a:t>
            </a:r>
            <a:r>
              <a:rPr lang="en-US" dirty="0" smtClean="0"/>
              <a:t>. 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err="1" smtClean="0"/>
              <a:t>Temel</a:t>
            </a:r>
            <a:r>
              <a:rPr lang="en-US" dirty="0" smtClean="0"/>
              <a:t> </a:t>
            </a:r>
            <a:r>
              <a:rPr lang="en-US" dirty="0" err="1" smtClean="0"/>
              <a:t>olarak</a:t>
            </a:r>
            <a:r>
              <a:rPr lang="en-US" dirty="0" smtClean="0"/>
              <a:t> C, H, O, P, N, S, Br, B, Cl, I, F </a:t>
            </a:r>
            <a:r>
              <a:rPr lang="en-US" dirty="0" err="1" smtClean="0"/>
              <a:t>gibi</a:t>
            </a:r>
            <a:r>
              <a:rPr lang="en-US" dirty="0" smtClean="0"/>
              <a:t> </a:t>
            </a:r>
            <a:r>
              <a:rPr lang="en-US" dirty="0" err="1" smtClean="0"/>
              <a:t>elementleri</a:t>
            </a:r>
            <a:r>
              <a:rPr lang="en-US" dirty="0" smtClean="0"/>
              <a:t> </a:t>
            </a:r>
            <a:r>
              <a:rPr lang="en-US" dirty="0" err="1" smtClean="0"/>
              <a:t>içerirler</a:t>
            </a:r>
            <a:endParaRPr lang="tr-TR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CH</a:t>
            </a:r>
            <a:r>
              <a:rPr lang="en-US" baseline="-25000" dirty="0" smtClean="0"/>
              <a:t>4</a:t>
            </a:r>
            <a:r>
              <a:rPr lang="en-US" dirty="0" smtClean="0"/>
              <a:t>, C</a:t>
            </a:r>
            <a:r>
              <a:rPr lang="en-US" baseline="-25000" dirty="0"/>
              <a:t>2</a:t>
            </a:r>
            <a:r>
              <a:rPr lang="en-US" dirty="0" smtClean="0"/>
              <a:t>H</a:t>
            </a:r>
            <a:r>
              <a:rPr lang="en-US" baseline="-25000" dirty="0"/>
              <a:t>5</a:t>
            </a:r>
            <a:r>
              <a:rPr lang="en-US" dirty="0" smtClean="0"/>
              <a:t>OH </a:t>
            </a:r>
            <a:endParaRPr lang="en-US" dirty="0"/>
          </a:p>
          <a:p>
            <a:pPr marL="0" indent="0"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440"/>
            <a:ext cx="10515600" cy="592818"/>
          </a:xfrm>
        </p:spPr>
        <p:txBody>
          <a:bodyPr>
            <a:normAutofit/>
          </a:bodyPr>
          <a:lstStyle/>
          <a:p>
            <a:r>
              <a:rPr lang="tr-TR" sz="2800" dirty="0" smtClean="0"/>
              <a:t>2. </a:t>
            </a:r>
            <a:r>
              <a:rPr lang="en-US" sz="2800" dirty="0" err="1" smtClean="0"/>
              <a:t>Kimyasal</a:t>
            </a:r>
            <a:r>
              <a:rPr lang="en-US" sz="2800" dirty="0" smtClean="0"/>
              <a:t> </a:t>
            </a:r>
            <a:r>
              <a:rPr lang="en-US" sz="2800" dirty="0" err="1" smtClean="0"/>
              <a:t>Bağlar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3" y="769258"/>
            <a:ext cx="11497235" cy="5407705"/>
          </a:xfrm>
        </p:spPr>
        <p:txBody>
          <a:bodyPr/>
          <a:lstStyle/>
          <a:p>
            <a:pPr algn="just"/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Elementlerin en küçük temel kimyasal yapı taşı atomlardır</a:t>
            </a:r>
            <a:r>
              <a:rPr lang="tr-TR" altLang="en-US" dirty="0">
                <a:latin typeface="Times New Roman" panose="02020603050405020304" pitchFamily="18" charset="0"/>
              </a:rPr>
              <a:t> 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 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 bir molekül oluşturmak üzere yan yana geldiklerinde elektronlar her iki atomun çekirdek ve elektronlarının etkisi altına </a:t>
            </a:r>
            <a:r>
              <a:rPr lang="tr-T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girer, bu etkileşimler 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sonunda </a:t>
            </a:r>
            <a:r>
              <a:rPr lang="tr-T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yeni 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düzenlenme ile kararlı bir yapıya </a:t>
            </a:r>
            <a:r>
              <a:rPr lang="tr-T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ulaşırlar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etkileş</a:t>
            </a:r>
            <a:r>
              <a:rPr lang="tr-T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kimyasal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denir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altLang="en-US" dirty="0"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147263" y="969590"/>
            <a:ext cx="4998720" cy="53505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err="1"/>
              <a:t>İyonik</a:t>
            </a:r>
            <a:r>
              <a:rPr lang="en-US" dirty="0"/>
              <a:t> (</a:t>
            </a:r>
            <a:r>
              <a:rPr lang="en-US" dirty="0" err="1"/>
              <a:t>elektrovalent</a:t>
            </a:r>
            <a:r>
              <a:rPr lang="en-US" dirty="0"/>
              <a:t>) </a:t>
            </a:r>
            <a:r>
              <a:rPr lang="en-US" dirty="0" err="1"/>
              <a:t>bağlar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Kovalent</a:t>
            </a:r>
            <a:r>
              <a:rPr lang="en-US" dirty="0"/>
              <a:t> </a:t>
            </a:r>
            <a:r>
              <a:rPr lang="en-US" dirty="0" err="1"/>
              <a:t>bağlar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Ko-ordinat</a:t>
            </a:r>
            <a:r>
              <a:rPr lang="en-US" dirty="0"/>
              <a:t> (dative </a:t>
            </a:r>
            <a:r>
              <a:rPr lang="en-US" dirty="0" err="1"/>
              <a:t>kovalent</a:t>
            </a:r>
            <a:r>
              <a:rPr lang="en-US" dirty="0"/>
              <a:t>) </a:t>
            </a:r>
            <a:r>
              <a:rPr lang="en-US" dirty="0" err="1" smtClean="0"/>
              <a:t>bağlar</a:t>
            </a:r>
            <a:endParaRPr lang="tr-TR" dirty="0" smtClean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tr-TR" sz="30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Bağ Özelliğinde olmayan Güçlü </a:t>
            </a:r>
            <a:r>
              <a:rPr lang="tr-TR" sz="3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Etkileşimler: </a:t>
            </a:r>
            <a:endParaRPr lang="tr-TR" sz="30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err="1" smtClean="0"/>
              <a:t>Hidrojen</a:t>
            </a:r>
            <a:r>
              <a:rPr lang="en-US" dirty="0" smtClean="0"/>
              <a:t> </a:t>
            </a:r>
            <a:r>
              <a:rPr lang="en-US" dirty="0" err="1"/>
              <a:t>bağları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Metalik</a:t>
            </a:r>
            <a:r>
              <a:rPr lang="en-US" dirty="0"/>
              <a:t> </a:t>
            </a:r>
            <a:r>
              <a:rPr lang="en-US" dirty="0" err="1"/>
              <a:t>bağlar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Van der Waals </a:t>
            </a:r>
            <a:r>
              <a:rPr lang="en-US" dirty="0" err="1"/>
              <a:t>kuvvetleri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5141" y="320163"/>
            <a:ext cx="2910207" cy="500061"/>
          </a:xfrm>
        </p:spPr>
        <p:txBody>
          <a:bodyPr>
            <a:noAutofit/>
          </a:bodyPr>
          <a:lstStyle/>
          <a:p>
            <a:pPr eaLnBrk="1" hangingPunct="1"/>
            <a:r>
              <a:rPr lang="tr-TR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Kimyasal bağlar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42365" y="1143000"/>
            <a:ext cx="341947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tr-TR" alt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077" y="320163"/>
            <a:ext cx="5259982" cy="56724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021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>
          <a:xfrm>
            <a:off x="268941" y="1116187"/>
            <a:ext cx="8626511" cy="1613328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altLang="en-US" sz="2400" dirty="0">
                <a:latin typeface="Times New Roman" panose="02020603050405020304" pitchFamily="18" charset="0"/>
              </a:rPr>
              <a:t>Atomlar, elektron kazanarak ya da kaybederek </a:t>
            </a:r>
            <a:r>
              <a:rPr lang="tr-TR" altLang="en-US" sz="2400" b="1" i="1" dirty="0">
                <a:latin typeface="Times New Roman" panose="02020603050405020304" pitchFamily="18" charset="0"/>
              </a:rPr>
              <a:t>iyon</a:t>
            </a:r>
            <a:r>
              <a:rPr lang="tr-TR" altLang="en-US" sz="2400" dirty="0">
                <a:latin typeface="Times New Roman" panose="02020603050405020304" pitchFamily="18" charset="0"/>
              </a:rPr>
              <a:t> adı verilen yüklü </a:t>
            </a:r>
            <a:r>
              <a:rPr lang="tr-TR" altLang="en-US" sz="2400" dirty="0" smtClean="0">
                <a:latin typeface="Times New Roman" panose="02020603050405020304" pitchFamily="18" charset="0"/>
              </a:rPr>
              <a:t>parçacıklara dönüşürler</a:t>
            </a:r>
          </a:p>
          <a:p>
            <a:pPr algn="just"/>
            <a:r>
              <a:rPr lang="tr-TR" altLang="en-US" sz="2400" dirty="0" smtClean="0">
                <a:latin typeface="Times New Roman" panose="02020603050405020304" pitchFamily="18" charset="0"/>
              </a:rPr>
              <a:t>Zıt </a:t>
            </a:r>
            <a:r>
              <a:rPr lang="tr-TR" altLang="en-US" sz="2400" dirty="0">
                <a:latin typeface="Times New Roman" panose="02020603050405020304" pitchFamily="18" charset="0"/>
              </a:rPr>
              <a:t>yüklü iyonlar arasındaki çekim kuvveti sonucu </a:t>
            </a:r>
            <a:r>
              <a:rPr lang="tr-TR" altLang="en-US" sz="2400" b="1" dirty="0" smtClean="0">
                <a:latin typeface="Times New Roman" panose="02020603050405020304" pitchFamily="18" charset="0"/>
              </a:rPr>
              <a:t>iyonik </a:t>
            </a:r>
            <a:r>
              <a:rPr lang="tr-TR" altLang="en-US" sz="2400" b="1" dirty="0">
                <a:latin typeface="Times New Roman" panose="02020603050405020304" pitchFamily="18" charset="0"/>
              </a:rPr>
              <a:t>bağlar</a:t>
            </a:r>
            <a:r>
              <a:rPr lang="tr-TR" altLang="en-US" sz="2400" dirty="0">
                <a:latin typeface="Times New Roman" panose="02020603050405020304" pitchFamily="18" charset="0"/>
              </a:rPr>
              <a:t> oluşur.</a:t>
            </a:r>
          </a:p>
          <a:p>
            <a:pPr algn="just"/>
            <a:endParaRPr lang="en-US" dirty="0"/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42" y="376517"/>
            <a:ext cx="5867400" cy="5199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en-US" sz="2800" dirty="0"/>
              <a:t>İyonik (</a:t>
            </a:r>
            <a:r>
              <a:rPr lang="tr-TR" altLang="en-US" sz="2800" dirty="0" err="1"/>
              <a:t>elektrovalent</a:t>
            </a:r>
            <a:r>
              <a:rPr lang="tr-TR" altLang="en-US" sz="2800" dirty="0"/>
              <a:t>) bağlar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68941" y="3227831"/>
            <a:ext cx="10363200" cy="474663"/>
          </a:xfrm>
          <a:prstGeom prst="rect">
            <a:avLst/>
          </a:prstGeom>
        </p:spPr>
        <p:txBody>
          <a:bodyPr bIns="9144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Kovalent</a:t>
            </a:r>
            <a:r>
              <a:rPr lang="tr-TR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bağlar</a:t>
            </a:r>
            <a:r>
              <a:rPr lang="tr-TR" altLang="en-US" sz="2800" dirty="0" smtClean="0">
                <a:latin typeface="Times New Roman" panose="02020603050405020304" pitchFamily="18" charset="0"/>
              </a:rPr>
              <a:t> </a:t>
            </a:r>
            <a:endParaRPr lang="tr-TR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9" name="Content Placeholder 1"/>
          <p:cNvSpPr txBox="1">
            <a:spLocks/>
          </p:cNvSpPr>
          <p:nvPr/>
        </p:nvSpPr>
        <p:spPr>
          <a:xfrm>
            <a:off x="268940" y="3767406"/>
            <a:ext cx="8626511" cy="116303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tr-TR" altLang="en-US" sz="2400" dirty="0" smtClean="0">
                <a:latin typeface="Times New Roman" panose="02020603050405020304" pitchFamily="18" charset="0"/>
              </a:rPr>
              <a:t>İ</a:t>
            </a:r>
            <a:r>
              <a:rPr lang="tr-TR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 atom arasında ortaklaşa kullanılan elektron çiftinden oluşan  bağlardır</a:t>
            </a:r>
          </a:p>
          <a:p>
            <a:pPr algn="just"/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6347"/>
          <a:stretch/>
        </p:blipFill>
        <p:spPr>
          <a:xfrm>
            <a:off x="499872" y="4597185"/>
            <a:ext cx="3166983" cy="1280271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16031" y="671696"/>
            <a:ext cx="2269880" cy="21043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6162" y="3657087"/>
            <a:ext cx="2057989" cy="218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3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01706" y="274638"/>
            <a:ext cx="8775285" cy="3826716"/>
          </a:xfrm>
        </p:spPr>
        <p:txBody>
          <a:bodyPr>
            <a:normAutofit/>
          </a:bodyPr>
          <a:lstStyle/>
          <a:p>
            <a:pPr algn="just"/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karbon atomunda dört </a:t>
            </a:r>
            <a:r>
              <a:rPr lang="tr-T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kovalent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 </a:t>
            </a: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bağ (</a:t>
            </a:r>
            <a:r>
              <a:rPr lang="tr-TR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sigma</a:t>
            </a: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bir 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düzgün dörtyüzlünün köşelerine yönelmişlerdir. </a:t>
            </a:r>
            <a:endParaRPr lang="tr-TR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Karbon 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atomu ile oluşan </a:t>
            </a:r>
            <a:r>
              <a:rPr lang="tr-T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kovalent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tek bağlarda herhangi iki bağ arasındaki açı yaklaşık 109,5</a:t>
            </a:r>
            <a:r>
              <a:rPr lang="tr-TR" alt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</a:t>
            </a:r>
            <a:endParaRPr lang="tr-TR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bağın ortalama uzunluğu 0,154 </a:t>
            </a:r>
            <a:r>
              <a:rPr lang="tr-TR" alt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kadardır </a:t>
            </a:r>
            <a:r>
              <a:rPr lang="tr-T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tr-TR" alt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tr-T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</a:t>
            </a:r>
            <a:r>
              <a:rPr lang="tr-TR" alt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</a:t>
            </a:r>
            <a:r>
              <a:rPr lang="tr-TR" altLang="en-US" sz="20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tr-TR" alt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tr-TR" alt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tr-TR" altLang="en-US" sz="2000" dirty="0" smtClean="0">
              <a:latin typeface="Times New Roman" panose="02020603050405020304" pitchFamily="18" charset="0"/>
            </a:endParaRPr>
          </a:p>
          <a:p>
            <a:pPr algn="just"/>
            <a:endParaRPr lang="tr-TR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Karbon-karbon </a:t>
            </a:r>
            <a:r>
              <a:rPr lang="tr-TR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tek bağları, her iki karbon atomuna rotasyonu sınırlayan çok büyük ve yüksek derecede yüklü gruplar bağlı olmadıkça rotasyon serbestliğine sahiptirler</a:t>
            </a:r>
            <a:r>
              <a:rPr lang="tr-TR" altLang="en-US" sz="2000" dirty="0">
                <a:latin typeface="Times New Roman" panose="02020603050405020304" pitchFamily="18" charset="0"/>
              </a:rPr>
              <a:t> </a:t>
            </a:r>
            <a:endParaRPr lang="tr-TR" altLang="en-US" sz="2000" dirty="0" smtClean="0">
              <a:latin typeface="Times New Roman" panose="02020603050405020304" pitchFamily="18" charset="0"/>
            </a:endParaRPr>
          </a:p>
          <a:p>
            <a:pPr algn="just"/>
            <a:endParaRPr lang="tr-TR" altLang="en-US" sz="2000" dirty="0" smtClean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altLang="en-US" sz="2000" dirty="0">
              <a:latin typeface="Times New Roman" panose="02020603050405020304" pitchFamily="18" charset="0"/>
            </a:endParaRPr>
          </a:p>
          <a:p>
            <a:pPr algn="just"/>
            <a:endParaRPr lang="tr-TR" altLang="en-US" sz="2000" dirty="0">
              <a:latin typeface="Times New Roman" panose="02020603050405020304" pitchFamily="18" charset="0"/>
            </a:endParaRPr>
          </a:p>
          <a:p>
            <a:pPr algn="just"/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9668435" y="274638"/>
            <a:ext cx="2088196" cy="2283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9284" y="2811489"/>
            <a:ext cx="2006498" cy="16027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7559" y="4667650"/>
            <a:ext cx="3839072" cy="174038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01706" y="4237345"/>
            <a:ext cx="7355541" cy="2069324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 karbon-karbon çift bağı, daha kısa (yaklaşık 0,134 </a:t>
            </a:r>
            <a:r>
              <a:rPr lang="tr-TR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uzunluğunda) ve daha katıdır; ekseni etrafında çok küçük rotasyona izin verir</a:t>
            </a:r>
            <a:endParaRPr lang="tr-TR" altLang="en-US" sz="2000" dirty="0" smtClean="0">
              <a:latin typeface="Times New Roman" panose="02020603050405020304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 çift bağlı karbon üzerindeki tek bağ, diğerleriyle 120</a:t>
            </a:r>
            <a:r>
              <a:rPr lang="tr-TR" alt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</a:t>
            </a: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bir açı yapar  ve çift bağlı karbon atomları ile bunlara bağlı atomların hepsi aynı </a:t>
            </a:r>
            <a:r>
              <a:rPr lang="tr-TR" alt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rijit</a:t>
            </a:r>
            <a:r>
              <a:rPr lang="tr-TR" alt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düzlem üzerinde bulunurlar</a:t>
            </a:r>
            <a:r>
              <a:rPr lang="tr-TR" altLang="en-US" sz="2000" dirty="0" smtClean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Doç. Dr. yasemin G. İŞGÖR /Ankara Üniversitesi/ link: http://80.251.40.59/ankara.edu.tr/isgor/index.html</a:t>
            </a: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2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siness plan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lan presentation" id="{3E9F0E27-4B3B-4D32-ACE0-136FB2759A95}" vid="{A4BCEBB7-3AD0-460E-BECB-303D18741B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656D85F-F071-4918-8CFE-64DCC814D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plan presentation</Template>
  <TotalTime>0</TotalTime>
  <Words>1665</Words>
  <Application>Microsoft Office PowerPoint</Application>
  <PresentationFormat>Widescreen</PresentationFormat>
  <Paragraphs>202</Paragraphs>
  <Slides>32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Cambria</vt:lpstr>
      <vt:lpstr>Comic Sans MS</vt:lpstr>
      <vt:lpstr>Symbol</vt:lpstr>
      <vt:lpstr>Times New Roman</vt:lpstr>
      <vt:lpstr>Wingdings 2</vt:lpstr>
      <vt:lpstr>Business plan presentation</vt:lpstr>
      <vt:lpstr>CS ChemDraw Drawing</vt:lpstr>
      <vt:lpstr>ChemSketch</vt:lpstr>
      <vt:lpstr>ECH 112</vt:lpstr>
      <vt:lpstr>Bölüm 1: Organik Kimyaya Giriş </vt:lpstr>
      <vt:lpstr>1. Organik Kimya</vt:lpstr>
      <vt:lpstr>Anorganik ve Organik Bileşikler (1)</vt:lpstr>
      <vt:lpstr>Anorganik ve Organik Bileşikler (2)</vt:lpstr>
      <vt:lpstr>2. Kimyasal Bağlar</vt:lpstr>
      <vt:lpstr>Kimyasal bağlar</vt:lpstr>
      <vt:lpstr>İyonik (elektrovalent) bağlar</vt:lpstr>
      <vt:lpstr>PowerPoint Presentation</vt:lpstr>
      <vt:lpstr>PowerPoint Presentation</vt:lpstr>
      <vt:lpstr>Ko-ordinat (dative kovalent) bağlar</vt:lpstr>
      <vt:lpstr>Metalik bağlar</vt:lpstr>
      <vt:lpstr>Intermoleküler Kuvvetler (moleküller arası kuvvetler)</vt:lpstr>
      <vt:lpstr>van der Waals Kuvvetleri: kovalent olmayan etkileşimler</vt:lpstr>
      <vt:lpstr>PowerPoint Presentation</vt:lpstr>
      <vt:lpstr>Dipole-Dipole Etkileşimleri</vt:lpstr>
      <vt:lpstr>London Dağılım Kuvvetleri</vt:lpstr>
      <vt:lpstr>Hidrojen bağları </vt:lpstr>
      <vt:lpstr>PowerPoint Presentation</vt:lpstr>
      <vt:lpstr>Biyolojik Hidrojen Bağları</vt:lpstr>
      <vt:lpstr>Hibritleşme (Hibridizasyon)</vt:lpstr>
      <vt:lpstr>PowerPoint Presentation</vt:lpstr>
      <vt:lpstr>PowerPoint Presentation</vt:lpstr>
      <vt:lpstr>3. izomerlik</vt:lpstr>
      <vt:lpstr>Yapısal izomerler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Aromatik Bileşiklerde Geometrik İzomerlik</vt:lpstr>
      <vt:lpstr>Organik Bileşiklerin temel yapıları ve fonksiyonel gruplar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2017-03-10T21:32:53Z</dcterms:created>
  <dcterms:modified xsi:type="dcterms:W3CDTF">2017-04-09T20:07:26Z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TC034606629991</vt:lpwstr>
  </property>
</Properties>
</file>