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Shape 3"/>
          <p:cNvSpPr txBox="1">
            <a:spLocks noGrp="1"/>
          </p:cNvSpPr>
          <p:nvPr>
            <p:ph type="sldNum" idx="12"/>
          </p:nvPr>
        </p:nvSpPr>
        <p:spPr>
          <a:xfrm>
            <a:off x="3884612" y="8685212"/>
            <a:ext cx="2970212" cy="455612"/>
          </a:xfrm>
          <a:prstGeom prst="rect">
            <a:avLst/>
          </a:prstGeom>
          <a:noFill/>
          <a:ln>
            <a:noFill/>
          </a:ln>
        </p:spPr>
        <p:txBody>
          <a:bodyPr spcFirstLastPara="1" wrap="square" lIns="90000" tIns="46800" rIns="90000" bIns="46800" anchor="b" anchorCtr="0">
            <a:noAutofit/>
          </a:bodyPr>
          <a:lstStyle/>
          <a:p>
            <a:pPr marL="0" marR="0" lvl="0" indent="0" algn="l" rtl="0">
              <a:lnSpc>
                <a:spcPct val="100000"/>
              </a:lnSpc>
              <a:spcBef>
                <a:spcPts val="0"/>
              </a:spcBef>
              <a:spcAft>
                <a:spcPts val="0"/>
              </a:spcAft>
              <a:buNone/>
            </a:pPr>
            <a:fld id="{00000000-1234-1234-1234-123412341234}" type="slidenum">
              <a:rPr lang="en-US" sz="1800" b="0" i="0" u="none" strike="noStrike" cap="none">
                <a:solidFill>
                  <a:srgbClr val="000000"/>
                </a:solidFill>
                <a:latin typeface="Tahoma"/>
                <a:ea typeface="Tahoma"/>
                <a:cs typeface="Tahoma"/>
                <a:sym typeface="Tahoma"/>
              </a:rPr>
              <a:pPr marL="0" marR="0" lvl="0" indent="0" algn="l" rtl="0">
                <a:lnSpc>
                  <a:spcPct val="100000"/>
                </a:lnSpc>
                <a:spcBef>
                  <a:spcPts val="0"/>
                </a:spcBef>
                <a:spcAft>
                  <a:spcPts val="0"/>
                </a:spcAft>
                <a:buNone/>
              </a:pPr>
              <a:t>‹#›</a:t>
            </a:fld>
            <a:endParaRPr/>
          </a:p>
        </p:txBody>
      </p:sp>
      <p:sp>
        <p:nvSpPr>
          <p:cNvPr id="4" name="Shape 4"/>
          <p:cNvSpPr/>
          <p:nvPr/>
        </p:nvSpPr>
        <p:spPr>
          <a:xfrm>
            <a:off x="0" y="0"/>
            <a:ext cx="6858000" cy="9144000"/>
          </a:xfrm>
          <a:prstGeom prst="roundRect">
            <a:avLst>
              <a:gd name="adj" fmla="val 5"/>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5" name="Shape 5"/>
          <p:cNvSpPr/>
          <p:nvPr/>
        </p:nvSpPr>
        <p:spPr>
          <a:xfrm>
            <a:off x="0" y="0"/>
            <a:ext cx="29718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6" name="Shape 6"/>
          <p:cNvSpPr/>
          <p:nvPr/>
        </p:nvSpPr>
        <p:spPr>
          <a:xfrm>
            <a:off x="3884612" y="0"/>
            <a:ext cx="29718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7" name="Shape 7"/>
          <p:cNvSpPr>
            <a:spLocks noGrp="1" noRot="1" noChangeAspect="1"/>
          </p:cNvSpPr>
          <p:nvPr>
            <p:ph type="sldImg" idx="2"/>
          </p:nvPr>
        </p:nvSpPr>
        <p:spPr>
          <a:xfrm>
            <a:off x="1143000" y="685800"/>
            <a:ext cx="4570412" cy="3427412"/>
          </a:xfrm>
          <a:custGeom>
            <a:avLst/>
            <a:gdLst/>
            <a:ahLst/>
            <a:cxnLst/>
            <a:rect l="0" t="0" r="0" b="0"/>
            <a:pathLst>
              <a:path w="120000" h="120000" extrusionOk="0">
                <a:moveTo>
                  <a:pt x="0" y="0"/>
                </a:moveTo>
                <a:lnTo>
                  <a:pt x="120000" y="0"/>
                </a:lnTo>
                <a:lnTo>
                  <a:pt x="120000" y="120000"/>
                </a:lnTo>
                <a:lnTo>
                  <a:pt x="0" y="120000"/>
                </a:lnTo>
                <a:close/>
              </a:path>
            </a:pathLst>
          </a:custGeom>
          <a:noFill/>
          <a:ln w="9525" cap="sq" cmpd="sng">
            <a:solidFill>
              <a:srgbClr val="000000"/>
            </a:solidFill>
            <a:prstDash val="solid"/>
            <a:miter lim="8000"/>
            <a:headEnd type="none" w="med" len="med"/>
            <a:tailEnd type="none" w="med" len="med"/>
          </a:ln>
        </p:spPr>
      </p:sp>
      <p:sp>
        <p:nvSpPr>
          <p:cNvPr id="8" name="Shape 8"/>
          <p:cNvSpPr txBox="1">
            <a:spLocks noGrp="1"/>
          </p:cNvSpPr>
          <p:nvPr>
            <p:ph type="body" idx="1"/>
          </p:nvPr>
        </p:nvSpPr>
        <p:spPr>
          <a:xfrm>
            <a:off x="685800" y="4343400"/>
            <a:ext cx="5484812" cy="4113212"/>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9" name="Shape 9"/>
          <p:cNvSpPr/>
          <p:nvPr/>
        </p:nvSpPr>
        <p:spPr>
          <a:xfrm>
            <a:off x="0" y="8685212"/>
            <a:ext cx="2971800" cy="457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10" name="Shape 10"/>
          <p:cNvSpPr txBox="1">
            <a:spLocks noGrp="1"/>
          </p:cNvSpPr>
          <p:nvPr>
            <p:ph type="sldNum" idx="3"/>
          </p:nvPr>
        </p:nvSpPr>
        <p:spPr>
          <a:xfrm>
            <a:off x="3884612" y="8685212"/>
            <a:ext cx="2970212" cy="455612"/>
          </a:xfrm>
          <a:prstGeom prst="rect">
            <a:avLst/>
          </a:prstGeom>
          <a:noFill/>
          <a:ln>
            <a:noFill/>
          </a:ln>
        </p:spPr>
        <p:txBody>
          <a:bodyPr spcFirstLastPara="1" wrap="square" lIns="90000" tIns="46800" rIns="90000" bIns="46800" anchor="b" anchorCtr="0">
            <a:noAutofit/>
          </a:bodyPr>
          <a:lstStyle/>
          <a:p>
            <a:pPr marL="0" marR="0" lvl="0" indent="0" algn="r" rtl="0">
              <a:lnSpc>
                <a:spcPct val="100000"/>
              </a:lnSpc>
              <a:spcBef>
                <a:spcPts val="0"/>
              </a:spcBef>
              <a:spcAft>
                <a:spcPts val="0"/>
              </a:spcAft>
              <a:buClr>
                <a:srgbClr val="000000"/>
              </a:buClr>
              <a:buFont typeface="Arial"/>
              <a:buNone/>
            </a:pPr>
            <a:fld id="{00000000-1234-1234-1234-123412341234}" type="slidenum">
              <a:rPr lang="en-US" sz="1200" b="0" i="0" u="none">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Font typeface="Arial"/>
                <a:buNone/>
              </a:p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58" name="Shape 58"/>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11" name="Shape 111"/>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16" name="Shape 116"/>
          <p:cNvSpPr/>
          <p:nvPr/>
        </p:nvSpPr>
        <p:spPr>
          <a:xfrm>
            <a:off x="685800" y="4343400"/>
            <a:ext cx="5486400" cy="41148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117" name="Shape 117"/>
          <p:cNvSpPr txBox="1"/>
          <p:nvPr/>
        </p:nvSpPr>
        <p:spPr>
          <a:xfrm>
            <a:off x="3884612" y="8685212"/>
            <a:ext cx="2971800" cy="457200"/>
          </a:xfrm>
          <a:prstGeom prst="rect">
            <a:avLst/>
          </a:prstGeom>
          <a:noFill/>
          <a:ln>
            <a:noFill/>
          </a:ln>
        </p:spPr>
        <p:txBody>
          <a:bodyPr spcFirstLastPara="1" wrap="square" lIns="90000" tIns="46800" rIns="90000" bIns="46800" anchor="b" anchorCtr="0">
            <a:noAutofit/>
          </a:bodyPr>
          <a:lstStyle/>
          <a:p>
            <a:pPr marL="0" marR="0" lvl="0" indent="0" algn="r" rtl="0">
              <a:lnSpc>
                <a:spcPct val="100000"/>
              </a:lnSpc>
              <a:spcBef>
                <a:spcPts val="0"/>
              </a:spcBef>
              <a:spcAft>
                <a:spcPts val="0"/>
              </a:spcAft>
              <a:buClr>
                <a:srgbClr val="000000"/>
              </a:buClr>
              <a:buFont typeface="Arial"/>
              <a:buNone/>
            </a:pPr>
            <a:fld id="{00000000-1234-1234-1234-123412341234}" type="slidenum">
              <a:rPr lang="en-US" sz="1200" b="0" i="0" u="none">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Font typeface="Arial"/>
                <a:buNone/>
              </a:pPr>
              <a:t>11</a:t>
            </a:fld>
            <a:endParaRPr/>
          </a:p>
        </p:txBody>
      </p:sp>
      <p:sp>
        <p:nvSpPr>
          <p:cNvPr id="118" name="Shape 118"/>
          <p:cNvSpPr txBox="1">
            <a:spLocks noGrp="1"/>
          </p:cNvSpPr>
          <p:nvPr>
            <p:ph type="body" idx="1"/>
          </p:nvPr>
        </p:nvSpPr>
        <p:spPr>
          <a:xfrm>
            <a:off x="685800" y="4343400"/>
            <a:ext cx="5484812" cy="4113212"/>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24" name="Shape 124"/>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31" name="Shape 131"/>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36" name="Shape 136"/>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42" name="Shape 142"/>
          <p:cNvSpPr/>
          <p:nvPr/>
        </p:nvSpPr>
        <p:spPr>
          <a:xfrm>
            <a:off x="685800" y="4343400"/>
            <a:ext cx="5486400" cy="41148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143" name="Shape 143"/>
          <p:cNvSpPr txBox="1"/>
          <p:nvPr/>
        </p:nvSpPr>
        <p:spPr>
          <a:xfrm>
            <a:off x="3884612" y="8685212"/>
            <a:ext cx="2971800" cy="457200"/>
          </a:xfrm>
          <a:prstGeom prst="rect">
            <a:avLst/>
          </a:prstGeom>
          <a:noFill/>
          <a:ln>
            <a:noFill/>
          </a:ln>
        </p:spPr>
        <p:txBody>
          <a:bodyPr spcFirstLastPara="1" wrap="square" lIns="90000" tIns="46800" rIns="90000" bIns="46800" anchor="b" anchorCtr="0">
            <a:noAutofit/>
          </a:bodyPr>
          <a:lstStyle/>
          <a:p>
            <a:pPr marL="0" marR="0" lvl="0" indent="0" algn="r" rtl="0">
              <a:lnSpc>
                <a:spcPct val="100000"/>
              </a:lnSpc>
              <a:spcBef>
                <a:spcPts val="0"/>
              </a:spcBef>
              <a:spcAft>
                <a:spcPts val="0"/>
              </a:spcAft>
              <a:buClr>
                <a:srgbClr val="000000"/>
              </a:buClr>
              <a:buFont typeface="Arial"/>
              <a:buNone/>
            </a:pPr>
            <a:fld id="{00000000-1234-1234-1234-123412341234}" type="slidenum">
              <a:rPr lang="en-US" sz="1200" b="0" i="0" u="none">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Font typeface="Arial"/>
                <a:buNone/>
              </a:pPr>
              <a:t>15</a:t>
            </a:fld>
            <a:endParaRPr/>
          </a:p>
        </p:txBody>
      </p:sp>
      <p:sp>
        <p:nvSpPr>
          <p:cNvPr id="144" name="Shape 144"/>
          <p:cNvSpPr txBox="1">
            <a:spLocks noGrp="1"/>
          </p:cNvSpPr>
          <p:nvPr>
            <p:ph type="body" idx="1"/>
          </p:nvPr>
        </p:nvSpPr>
        <p:spPr>
          <a:xfrm>
            <a:off x="685800" y="4343400"/>
            <a:ext cx="5484812" cy="4113212"/>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50" name="Shape 150"/>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56" name="Shape 156"/>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62" name="Shape 162"/>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68" name="Shape 168"/>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Shape 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65" name="Shape 65"/>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txBox="1">
            <a:spLocks noGrp="1"/>
          </p:cNvSpPr>
          <p:nvPr>
            <p:ph type="sldNum" idx="12"/>
          </p:nvPr>
        </p:nvSpPr>
        <p:spPr>
          <a:xfrm>
            <a:off x="3884612" y="8685212"/>
            <a:ext cx="2970300" cy="455700"/>
          </a:xfrm>
          <a:prstGeom prst="rect">
            <a:avLst/>
          </a:prstGeom>
        </p:spPr>
        <p:txBody>
          <a:bodyPr spcFirstLastPara="1" wrap="square" lIns="90000" tIns="46800" rIns="90000" bIns="46800" anchor="b" anchorCtr="0">
            <a:noAutofit/>
          </a:bodyPr>
          <a:lstStyle/>
          <a:p>
            <a:pPr marL="0" lvl="0" indent="0">
              <a:spcBef>
                <a:spcPts val="0"/>
              </a:spcBef>
              <a:spcAft>
                <a:spcPts val="0"/>
              </a:spcAft>
              <a:buClr>
                <a:srgbClr val="000000"/>
              </a:buClr>
              <a:buFont typeface="Arial"/>
              <a:buNone/>
            </a:pPr>
            <a:fld id="{00000000-1234-1234-1234-123412341234}" type="slidenum">
              <a:rPr lang="en-US"/>
              <a:pPr marL="0" lvl="0" indent="0">
                <a:spcBef>
                  <a:spcPts val="0"/>
                </a:spcBef>
                <a:spcAft>
                  <a:spcPts val="0"/>
                </a:spcAft>
                <a:buClr>
                  <a:srgbClr val="000000"/>
                </a:buClr>
                <a:buFont typeface="Arial"/>
                <a:buNone/>
              </a:pPr>
              <a:t>20</a:t>
            </a:fld>
            <a:endParaRPr sz="1400">
              <a:latin typeface="Arial"/>
              <a:ea typeface="Arial"/>
              <a:cs typeface="Arial"/>
              <a:sym typeface="Arial"/>
            </a:endParaRPr>
          </a:p>
        </p:txBody>
      </p:sp>
      <p:sp>
        <p:nvSpPr>
          <p:cNvPr id="173" name="Shape 173"/>
          <p:cNvSpPr>
            <a:spLocks noGrp="1" noRot="1" noChangeAspect="1"/>
          </p:cNvSpPr>
          <p:nvPr>
            <p:ph type="sldImg" idx="2"/>
          </p:nvPr>
        </p:nvSpPr>
        <p:spPr>
          <a:xfrm>
            <a:off x="1143000" y="685800"/>
            <a:ext cx="4570500" cy="34275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4" name="Shape 174"/>
          <p:cNvSpPr txBox="1">
            <a:spLocks noGrp="1"/>
          </p:cNvSpPr>
          <p:nvPr>
            <p:ph type="body" idx="1"/>
          </p:nvPr>
        </p:nvSpPr>
        <p:spPr>
          <a:xfrm>
            <a:off x="685800" y="4343400"/>
            <a:ext cx="5484900" cy="41133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75" name="Shape 175"/>
          <p:cNvSpPr txBox="1">
            <a:spLocks noGrp="1"/>
          </p:cNvSpPr>
          <p:nvPr>
            <p:ph type="sldNum" idx="3"/>
          </p:nvPr>
        </p:nvSpPr>
        <p:spPr>
          <a:xfrm>
            <a:off x="3884612" y="8685212"/>
            <a:ext cx="2970300" cy="455700"/>
          </a:xfrm>
          <a:prstGeom prst="rect">
            <a:avLst/>
          </a:prstGeom>
        </p:spPr>
        <p:txBody>
          <a:bodyPr spcFirstLastPara="1" wrap="square" lIns="90000" tIns="46800" rIns="90000" bIns="46800" anchor="b" anchorCtr="0">
            <a:noAutofit/>
          </a:bodyPr>
          <a:lstStyle/>
          <a:p>
            <a:pPr marL="0" lvl="0" indent="0">
              <a:spcBef>
                <a:spcPts val="0"/>
              </a:spcBef>
              <a:spcAft>
                <a:spcPts val="0"/>
              </a:spcAft>
              <a:buClr>
                <a:srgbClr val="000000"/>
              </a:buClr>
              <a:buFont typeface="Arial"/>
              <a:buNone/>
            </a:pPr>
            <a:fld id="{00000000-1234-1234-1234-123412341234}" type="slidenum">
              <a:rPr lang="en-US"/>
              <a:pPr marL="0" lvl="0" indent="0">
                <a:spcBef>
                  <a:spcPts val="0"/>
                </a:spcBef>
                <a:spcAft>
                  <a:spcPts val="0"/>
                </a:spcAft>
                <a:buClr>
                  <a:srgbClr val="000000"/>
                </a:buClr>
                <a:buFont typeface="Arial"/>
                <a:buNone/>
              </a:pPr>
              <a:t>20</a:t>
            </a:fld>
            <a:endParaRPr sz="14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71" name="Shape 71"/>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77" name="Shape 77"/>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83" name="Shape 83"/>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88" name="Shape 88"/>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94" name="Shape 94"/>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00" name="Shape 100"/>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105" name="Shape 105"/>
          <p:cNvSpPr txBox="1">
            <a:spLocks noGrp="1"/>
          </p:cNvSpPr>
          <p:nvPr>
            <p:ph type="body" idx="1"/>
          </p:nvPr>
        </p:nvSpPr>
        <p:spPr>
          <a:xfrm>
            <a:off x="685800" y="4343400"/>
            <a:ext cx="5486400" cy="4114800"/>
          </a:xfrm>
          <a:prstGeom prst="rect">
            <a:avLst/>
          </a:prstGeom>
          <a:noFill/>
          <a:ln>
            <a:noFill/>
          </a:ln>
        </p:spPr>
        <p:txBody>
          <a:bodyPr spcFirstLastPara="1" wrap="square" lIns="90000" tIns="46800" rIns="90000" bIns="46800" anchor="ctr" anchorCtr="0">
            <a:noAutofit/>
          </a:bodyPr>
          <a:lstStyle/>
          <a:p>
            <a:pPr marL="0" marR="0" lvl="0" indent="0" algn="l" rtl="0">
              <a:spcBef>
                <a:spcPts val="0"/>
              </a:spcBef>
              <a:spcAft>
                <a:spcPts val="0"/>
              </a:spcAft>
              <a:buNone/>
            </a:pPr>
            <a:endParaRPr sz="1800" b="0" i="0" u="none" strike="noStrike" cap="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7" name="Shape 17"/>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8" name="Shape 1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311700" y="1474833"/>
            <a:ext cx="8520600" cy="26181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endParaRPr/>
          </a:p>
        </p:txBody>
      </p:sp>
      <p:sp>
        <p:nvSpPr>
          <p:cNvPr id="52" name="Shape 52"/>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3" name="Shape 5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Shape 5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1" name="Shape 2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Shape 2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5" name="Shape 2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Shape 28"/>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Shape 29"/>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Shape 3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3" name="Shape 3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6" name="Shape 36"/>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7" name="Shape 3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0" name="Shape 4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1"/>
        <p:cNvGrpSpPr/>
        <p:nvPr/>
      </p:nvGrpSpPr>
      <p:grpSpPr>
        <a:xfrm>
          <a:off x="0" y="0"/>
          <a:ext cx="0" cy="0"/>
          <a:chOff x="0" y="0"/>
          <a:chExt cx="0" cy="0"/>
        </a:xfrm>
      </p:grpSpPr>
      <p:sp>
        <p:nvSpPr>
          <p:cNvPr id="42" name="Shape 42"/>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3" name="Shape 43"/>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4" name="Shape 44"/>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5" name="Shape 45"/>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6" name="Shape 4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7"/>
        <p:cNvGrpSpPr/>
        <p:nvPr/>
      </p:nvGrpSpPr>
      <p:grpSpPr>
        <a:xfrm>
          <a:off x="0" y="0"/>
          <a:ext cx="0" cy="0"/>
          <a:chOff x="0" y="0"/>
          <a:chExt cx="0" cy="0"/>
        </a:xfrm>
      </p:grpSpPr>
      <p:sp>
        <p:nvSpPr>
          <p:cNvPr id="48" name="Shape 48"/>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9" name="Shape 4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3">
            <a:alphaModFix/>
          </a:blip>
          <a:stretch>
            <a:fillRect/>
          </a:stretch>
        </a:blipFill>
        <a:effectLst/>
      </p:bgPr>
    </p:bg>
    <p:spTree>
      <p:nvGrpSpPr>
        <p:cNvPr id="1" name="Shape 11"/>
        <p:cNvGrpSpPr/>
        <p:nvPr/>
      </p:nvGrpSpPr>
      <p:grpSpPr>
        <a:xfrm>
          <a:off x="0" y="0"/>
          <a:ext cx="0" cy="0"/>
          <a:chOff x="0" y="0"/>
          <a:chExt cx="0" cy="0"/>
        </a:xfrm>
      </p:grpSpPr>
      <p:sp>
        <p:nvSpPr>
          <p:cNvPr id="12" name="Shape 12"/>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13" name="Shape 13"/>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14" name="Shape 14"/>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a:spcBef>
                <a:spcPts val="0"/>
              </a:spcBef>
              <a:buNone/>
              <a:defRPr sz="1000">
                <a:solidFill>
                  <a:schemeClr val="dk2"/>
                </a:solidFill>
              </a:defRPr>
            </a:lvl1pPr>
            <a:lvl2pPr lvl="1" algn="r">
              <a:spcBef>
                <a:spcPts val="0"/>
              </a:spcBef>
              <a:buNone/>
              <a:defRPr sz="1000">
                <a:solidFill>
                  <a:schemeClr val="dk2"/>
                </a:solidFill>
              </a:defRPr>
            </a:lvl2pPr>
            <a:lvl3pPr lvl="2" algn="r">
              <a:spcBef>
                <a:spcPts val="0"/>
              </a:spcBef>
              <a:buNone/>
              <a:defRPr sz="1000">
                <a:solidFill>
                  <a:schemeClr val="dk2"/>
                </a:solidFill>
              </a:defRPr>
            </a:lvl3pPr>
            <a:lvl4pPr lvl="3" algn="r">
              <a:spcBef>
                <a:spcPts val="0"/>
              </a:spcBef>
              <a:buNone/>
              <a:defRPr sz="1000">
                <a:solidFill>
                  <a:schemeClr val="dk2"/>
                </a:solidFill>
              </a:defRPr>
            </a:lvl4pPr>
            <a:lvl5pPr lvl="4" algn="r">
              <a:spcBef>
                <a:spcPts val="0"/>
              </a:spcBef>
              <a:buNone/>
              <a:defRPr sz="1000">
                <a:solidFill>
                  <a:schemeClr val="dk2"/>
                </a:solidFill>
              </a:defRPr>
            </a:lvl5pPr>
            <a:lvl6pPr lvl="5" algn="r">
              <a:spcBef>
                <a:spcPts val="0"/>
              </a:spcBef>
              <a:buNone/>
              <a:defRPr sz="1000">
                <a:solidFill>
                  <a:schemeClr val="dk2"/>
                </a:solidFill>
              </a:defRPr>
            </a:lvl6pPr>
            <a:lvl7pPr lvl="6" algn="r">
              <a:spcBef>
                <a:spcPts val="0"/>
              </a:spcBef>
              <a:buNone/>
              <a:defRPr sz="1000">
                <a:solidFill>
                  <a:schemeClr val="dk2"/>
                </a:solidFill>
              </a:defRPr>
            </a:lvl7pPr>
            <a:lvl8pPr lvl="7" algn="r">
              <a:spcBef>
                <a:spcPts val="0"/>
              </a:spcBef>
              <a:buNone/>
              <a:defRPr sz="1000">
                <a:solidFill>
                  <a:schemeClr val="dk2"/>
                </a:solidFill>
              </a:defRPr>
            </a:lvl8pPr>
            <a:lvl9pPr lvl="8" algn="r">
              <a:spcBef>
                <a:spcPts val="0"/>
              </a:spcBef>
              <a:buNone/>
              <a:defRPr sz="1000">
                <a:solidFill>
                  <a:schemeClr val="dk2"/>
                </a:solidFill>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1.xml"/><Relationship Id="rId5" Type="http://schemas.openxmlformats.org/officeDocument/2006/relationships/image" Target="../media/image5.jpe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pic>
        <p:nvPicPr>
          <p:cNvPr id="60" name="Shape 60"/>
          <p:cNvPicPr preferRelativeResize="0"/>
          <p:nvPr/>
        </p:nvPicPr>
        <p:blipFill>
          <a:blip r:embed="rId3">
            <a:alphaModFix/>
          </a:blip>
          <a:stretch>
            <a:fillRect/>
          </a:stretch>
        </p:blipFill>
        <p:spPr>
          <a:xfrm>
            <a:off x="0" y="190769"/>
            <a:ext cx="9144001" cy="6476462"/>
          </a:xfrm>
          <a:prstGeom prst="rect">
            <a:avLst/>
          </a:prstGeom>
          <a:noFill/>
          <a:ln>
            <a:noFill/>
          </a:ln>
        </p:spPr>
      </p:pic>
      <p:sp>
        <p:nvSpPr>
          <p:cNvPr id="61" name="Shape 61"/>
          <p:cNvSpPr txBox="1"/>
          <p:nvPr/>
        </p:nvSpPr>
        <p:spPr>
          <a:xfrm>
            <a:off x="0" y="5567125"/>
            <a:ext cx="8867400" cy="11001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000000"/>
              </a:buClr>
              <a:buFont typeface="Tahoma"/>
              <a:buNone/>
            </a:pPr>
            <a:endParaRPr sz="2400" b="1" i="0" u="none" dirty="0">
              <a:solidFill>
                <a:srgbClr val="FF9900"/>
              </a:solidFill>
            </a:endParaRPr>
          </a:p>
          <a:p>
            <a:pPr marL="0" marR="0" lvl="0" indent="0" algn="ctr" rtl="0">
              <a:lnSpc>
                <a:spcPct val="90000"/>
              </a:lnSpc>
              <a:spcBef>
                <a:spcPts val="800"/>
              </a:spcBef>
              <a:spcAft>
                <a:spcPts val="0"/>
              </a:spcAft>
              <a:buClr>
                <a:srgbClr val="000000"/>
              </a:buClr>
              <a:buFont typeface="Tahoma"/>
              <a:buNone/>
            </a:pPr>
            <a:r>
              <a:rPr lang="en-US" sz="2400" b="1" dirty="0" err="1">
                <a:solidFill>
                  <a:srgbClr val="FF9900"/>
                </a:solidFill>
              </a:rPr>
              <a:t>Uzm</a:t>
            </a:r>
            <a:r>
              <a:rPr lang="en-US" sz="2400" b="1" dirty="0">
                <a:solidFill>
                  <a:srgbClr val="FF9900"/>
                </a:solidFill>
              </a:rPr>
              <a:t>. </a:t>
            </a:r>
            <a:r>
              <a:rPr lang="en-US" sz="2400" b="1" dirty="0" err="1">
                <a:solidFill>
                  <a:srgbClr val="FF9900"/>
                </a:solidFill>
              </a:rPr>
              <a:t>Fzt</a:t>
            </a:r>
            <a:r>
              <a:rPr lang="en-US" sz="2400" b="1" dirty="0">
                <a:solidFill>
                  <a:srgbClr val="FF9900"/>
                </a:solidFill>
              </a:rPr>
              <a:t>. </a:t>
            </a:r>
            <a:r>
              <a:rPr lang="en-US" sz="2400" b="1" dirty="0" err="1">
                <a:solidFill>
                  <a:srgbClr val="FF9900"/>
                </a:solidFill>
              </a:rPr>
              <a:t>Kağan</a:t>
            </a:r>
            <a:r>
              <a:rPr lang="en-US" sz="2400" b="1" dirty="0">
                <a:solidFill>
                  <a:srgbClr val="FF9900"/>
                </a:solidFill>
              </a:rPr>
              <a:t> </a:t>
            </a:r>
            <a:r>
              <a:rPr lang="en-US" sz="2400" b="1">
                <a:solidFill>
                  <a:srgbClr val="FF9900"/>
                </a:solidFill>
              </a:rPr>
              <a:t>YÜCEL </a:t>
            </a:r>
            <a:r>
              <a:rPr lang="en-US" sz="2400" b="1" smtClean="0">
                <a:solidFill>
                  <a:srgbClr val="FF9900"/>
                </a:solidFill>
              </a:rPr>
              <a:t>-. </a:t>
            </a:r>
            <a:endParaRPr sz="2400" b="1" dirty="0">
              <a:solidFill>
                <a:srgbClr val="FF9900"/>
              </a:solidFill>
            </a:endParaRPr>
          </a:p>
        </p:txBody>
      </p:sp>
      <p:sp>
        <p:nvSpPr>
          <p:cNvPr id="62" name="Shape 62"/>
          <p:cNvSpPr txBox="1"/>
          <p:nvPr/>
        </p:nvSpPr>
        <p:spPr>
          <a:xfrm>
            <a:off x="144025" y="1078975"/>
            <a:ext cx="8867400" cy="1462200"/>
          </a:xfrm>
          <a:prstGeom prst="rect">
            <a:avLst/>
          </a:prstGeom>
          <a:noFill/>
          <a:ln>
            <a:noFill/>
          </a:ln>
        </p:spPr>
        <p:txBody>
          <a:bodyPr spcFirstLastPara="1" wrap="square" lIns="91425" tIns="45700" rIns="91425" bIns="45700" anchor="b" anchorCtr="0">
            <a:noAutofit/>
          </a:bodyPr>
          <a:lstStyle/>
          <a:p>
            <a:pPr marL="0" marR="0" lvl="0" indent="0" algn="ctr" rtl="0">
              <a:lnSpc>
                <a:spcPct val="100000"/>
              </a:lnSpc>
              <a:spcBef>
                <a:spcPts val="0"/>
              </a:spcBef>
              <a:spcAft>
                <a:spcPts val="0"/>
              </a:spcAft>
              <a:buClr>
                <a:srgbClr val="333399"/>
              </a:buClr>
              <a:buFont typeface="Tahoma"/>
              <a:buNone/>
            </a:pPr>
            <a:r>
              <a:rPr lang="en-US" sz="5500" b="1">
                <a:solidFill>
                  <a:srgbClr val="FF9900"/>
                </a:solidFill>
              </a:rPr>
              <a:t>Derin Isı Veren Ajanlar - 2</a:t>
            </a:r>
            <a:endParaRPr sz="5500" b="1">
              <a:solidFill>
                <a:srgbClr val="FF99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p:nvPr/>
        </p:nvSpPr>
        <p:spPr>
          <a:xfrm>
            <a:off x="275025" y="624675"/>
            <a:ext cx="8679900" cy="5507700"/>
          </a:xfrm>
          <a:prstGeom prst="rect">
            <a:avLst/>
          </a:prstGeom>
          <a:noFill/>
          <a:ln>
            <a:noFill/>
          </a:ln>
        </p:spPr>
        <p:txBody>
          <a:bodyPr spcFirstLastPara="1" wrap="square" lIns="91425" tIns="45700" rIns="91425" bIns="45700" anchor="t" anchorCtr="0">
            <a:noAutofit/>
          </a:bodyPr>
          <a:lstStyle/>
          <a:p>
            <a:pPr marL="341312" marR="0" lvl="0" indent="-417512" algn="l" rtl="0">
              <a:lnSpc>
                <a:spcPct val="100000"/>
              </a:lnSpc>
              <a:spcBef>
                <a:spcPts val="0"/>
              </a:spcBef>
              <a:spcAft>
                <a:spcPts val="0"/>
              </a:spcAft>
              <a:buClr>
                <a:srgbClr val="1C4587"/>
              </a:buClr>
              <a:buSzPts val="2400"/>
              <a:buFont typeface="Arial"/>
              <a:buChar char="■"/>
            </a:pPr>
            <a:r>
              <a:rPr lang="en-US" sz="2400" b="1" i="0" u="none">
                <a:solidFill>
                  <a:srgbClr val="1C4587"/>
                </a:solidFill>
              </a:rPr>
              <a:t>Dengeli kavitasyon: </a:t>
            </a:r>
            <a:r>
              <a:rPr lang="en-US" sz="2400" b="0" i="0" u="none">
                <a:solidFill>
                  <a:srgbClr val="1C4587"/>
                </a:solidFill>
              </a:rPr>
              <a:t>Birkaç mikronluk küçük gaz taneciklerinin ultrasonik basınç dalgalarının etkisiyle ileri geri hareketidir. Ultrason tedavisi esnasında ortaya çıkar. Bu sırada hücre zarının geçirgenliği artar, potansiyeli değişir. </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1" i="0" u="none">
                <a:solidFill>
                  <a:srgbClr val="1C4587"/>
                </a:solidFill>
              </a:rPr>
              <a:t>Dengesiz kavitasyon: </a:t>
            </a:r>
            <a:r>
              <a:rPr lang="en-US" sz="2400" b="0" i="0" u="none">
                <a:solidFill>
                  <a:srgbClr val="1C4587"/>
                </a:solidFill>
              </a:rPr>
              <a:t>Terapötik ultrason dozlarından daha yüksek dozlarda ortaya çıkar. Hızla büyüyen baloncuklar gelişerek hızlı hücre harabiyeti meydana getirir.</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Bunun sonucu hemoliz, nekroz, kanama görülür.</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Bundan kaçınmak için uygun dozlar kullanılmalı ve sürekli aynı noktaya tedavi uygulanmamaya özen gösterilmelidir. </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Ultrasonun dokulardaki intertisiyel sıvının hareketini sağlayan mikrom</a:t>
            </a:r>
            <a:r>
              <a:rPr lang="en-US" sz="2400">
                <a:solidFill>
                  <a:srgbClr val="1C4587"/>
                </a:solidFill>
              </a:rPr>
              <a:t>a</a:t>
            </a:r>
            <a:r>
              <a:rPr lang="en-US" sz="2400" b="0" i="0" u="none">
                <a:solidFill>
                  <a:srgbClr val="1C4587"/>
                </a:solidFill>
              </a:rPr>
              <a:t>saj etkisi vardır. Ödemli dokularda bu etkiden yararlanılır. Yara iyileşmesini hızlandırır.</a:t>
            </a:r>
            <a:endParaRPr sz="2400">
              <a:solidFill>
                <a:srgbClr val="1C4587"/>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Tahoma"/>
              <a:buNone/>
            </a:pPr>
            <a:r>
              <a:rPr lang="en-US" sz="3200" b="1" i="0" u="none">
                <a:solidFill>
                  <a:srgbClr val="980000"/>
                </a:solidFill>
              </a:rPr>
              <a:t>Uygulama tekniği</a:t>
            </a:r>
            <a:endParaRPr b="1">
              <a:solidFill>
                <a:srgbClr val="980000"/>
              </a:solidFill>
            </a:endParaRPr>
          </a:p>
        </p:txBody>
      </p:sp>
      <p:sp>
        <p:nvSpPr>
          <p:cNvPr id="121" name="Shape 121"/>
          <p:cNvSpPr txBox="1"/>
          <p:nvPr/>
        </p:nvSpPr>
        <p:spPr>
          <a:xfrm>
            <a:off x="537125" y="1804075"/>
            <a:ext cx="8418000" cy="43284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1C4587"/>
              </a:buClr>
              <a:buSzPts val="1200"/>
              <a:buFont typeface="Arial"/>
              <a:buChar char="■"/>
            </a:pPr>
            <a:r>
              <a:rPr lang="en-US" sz="2000" b="0" i="0" u="none">
                <a:solidFill>
                  <a:srgbClr val="1C4587"/>
                </a:solidFill>
              </a:rPr>
              <a:t>Tedavi edilecek alan hazırlanmalı.</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1" i="0" u="none">
                <a:solidFill>
                  <a:srgbClr val="1C4587"/>
                </a:solidFill>
              </a:rPr>
              <a:t>1) Doğrudan Temas Tekniği: </a:t>
            </a:r>
            <a:r>
              <a:rPr lang="en-US" sz="2000" b="0" i="0" u="none">
                <a:solidFill>
                  <a:srgbClr val="1C4587"/>
                </a:solidFill>
              </a:rPr>
              <a:t>Tedavi başlığı cilde tam temas edilerek yapılır. Başlık ile cilt arasında hiç hava kalmayacak şekilde araya jel sürülerek yapılır.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Başlık hiç kaldırılmadan ya ileri geri, yada dairevi ya da sekiz çizerek yapılır.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Başlık cilt yüzeyine dik uygulanmalı ve hareketin hızı yavaş olmalıdır.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1" i="0" u="none">
                <a:solidFill>
                  <a:srgbClr val="1C4587"/>
                </a:solidFill>
              </a:rPr>
              <a:t>2) Su içi Uygulama: </a:t>
            </a:r>
            <a:r>
              <a:rPr lang="en-US" sz="2000" b="0" i="0" u="none">
                <a:solidFill>
                  <a:srgbClr val="1C4587"/>
                </a:solidFill>
              </a:rPr>
              <a:t>Aşırı</a:t>
            </a:r>
            <a:r>
              <a:rPr lang="en-US" sz="2000" b="1" i="0" u="none">
                <a:solidFill>
                  <a:srgbClr val="1C4587"/>
                </a:solidFill>
              </a:rPr>
              <a:t> </a:t>
            </a:r>
            <a:r>
              <a:rPr lang="en-US" sz="2000" b="0" i="0" u="none">
                <a:solidFill>
                  <a:srgbClr val="1C4587"/>
                </a:solidFill>
              </a:rPr>
              <a:t>duyarlı veya girintili çıkıntılı vücut yüzeylerinde tercih edilir. Tedavi edilecek kısım su dolu bir kap içine yerleştirilir.  </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Tercih</a:t>
            </a:r>
            <a:r>
              <a:rPr lang="en-US" sz="2000">
                <a:solidFill>
                  <a:srgbClr val="1C4587"/>
                </a:solidFill>
              </a:rPr>
              <a:t>e</a:t>
            </a:r>
            <a:r>
              <a:rPr lang="en-US" sz="2000" b="0" i="0" u="none">
                <a:solidFill>
                  <a:srgbClr val="1C4587"/>
                </a:solidFill>
              </a:rPr>
              <a:t>n kaynamış su kullanılır.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Topuk, dirsek gibi bölgeler </a:t>
            </a:r>
            <a:r>
              <a:rPr lang="en-US" sz="2000">
                <a:solidFill>
                  <a:srgbClr val="1C4587"/>
                </a:solidFill>
              </a:rPr>
              <a:t>için </a:t>
            </a:r>
            <a:r>
              <a:rPr lang="en-US" sz="2000" b="0" i="0" u="none">
                <a:solidFill>
                  <a:srgbClr val="1C4587"/>
                </a:solidFill>
              </a:rPr>
              <a:t>tercih </a:t>
            </a:r>
            <a:r>
              <a:rPr lang="en-US" sz="2000">
                <a:solidFill>
                  <a:srgbClr val="1C4587"/>
                </a:solidFill>
              </a:rPr>
              <a:t>nedenidir</a:t>
            </a:r>
            <a:r>
              <a:rPr lang="en-US" sz="2000" b="0" i="0" u="none">
                <a:solidFill>
                  <a:srgbClr val="1C4587"/>
                </a:solidFill>
              </a:rPr>
              <a:t>. </a:t>
            </a:r>
            <a:endParaRPr>
              <a:solidFill>
                <a:srgbClr val="1C4587"/>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Shape 126"/>
          <p:cNvPicPr preferRelativeResize="0"/>
          <p:nvPr/>
        </p:nvPicPr>
        <p:blipFill>
          <a:blip r:embed="rId3">
            <a:alphaModFix/>
          </a:blip>
          <a:stretch>
            <a:fillRect/>
          </a:stretch>
        </p:blipFill>
        <p:spPr>
          <a:xfrm>
            <a:off x="1100850" y="211400"/>
            <a:ext cx="6710375" cy="3575603"/>
          </a:xfrm>
          <a:prstGeom prst="rect">
            <a:avLst/>
          </a:prstGeom>
          <a:noFill/>
          <a:ln>
            <a:noFill/>
          </a:ln>
        </p:spPr>
      </p:pic>
      <p:pic>
        <p:nvPicPr>
          <p:cNvPr id="127" name="Shape 127"/>
          <p:cNvPicPr preferRelativeResize="0"/>
          <p:nvPr/>
        </p:nvPicPr>
        <p:blipFill>
          <a:blip r:embed="rId4">
            <a:alphaModFix/>
          </a:blip>
          <a:stretch>
            <a:fillRect/>
          </a:stretch>
        </p:blipFill>
        <p:spPr>
          <a:xfrm>
            <a:off x="1100850" y="3840425"/>
            <a:ext cx="3471863" cy="2314575"/>
          </a:xfrm>
          <a:prstGeom prst="rect">
            <a:avLst/>
          </a:prstGeom>
          <a:noFill/>
          <a:ln>
            <a:noFill/>
          </a:ln>
        </p:spPr>
      </p:pic>
      <p:pic>
        <p:nvPicPr>
          <p:cNvPr id="128" name="Shape 128"/>
          <p:cNvPicPr preferRelativeResize="0"/>
          <p:nvPr/>
        </p:nvPicPr>
        <p:blipFill>
          <a:blip r:embed="rId5">
            <a:alphaModFix/>
          </a:blip>
          <a:stretch>
            <a:fillRect/>
          </a:stretch>
        </p:blipFill>
        <p:spPr>
          <a:xfrm>
            <a:off x="4572725" y="3840413"/>
            <a:ext cx="3238500" cy="23145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p:nvPr/>
        </p:nvSpPr>
        <p:spPr>
          <a:xfrm>
            <a:off x="537125" y="537325"/>
            <a:ext cx="8418000" cy="5595300"/>
          </a:xfrm>
          <a:prstGeom prst="rect">
            <a:avLst/>
          </a:prstGeom>
          <a:noFill/>
          <a:ln>
            <a:noFill/>
          </a:ln>
        </p:spPr>
        <p:txBody>
          <a:bodyPr spcFirstLastPara="1" wrap="square" lIns="91425" tIns="45700" rIns="91425" bIns="45700" anchor="t" anchorCtr="0">
            <a:noAutofit/>
          </a:bodyPr>
          <a:lstStyle/>
          <a:p>
            <a:pPr marL="341312" marR="0" lvl="0" indent="-455612" algn="l" rtl="0">
              <a:lnSpc>
                <a:spcPct val="100000"/>
              </a:lnSpc>
              <a:spcBef>
                <a:spcPts val="0"/>
              </a:spcBef>
              <a:spcAft>
                <a:spcPts val="0"/>
              </a:spcAft>
              <a:buClr>
                <a:srgbClr val="1C4587"/>
              </a:buClr>
              <a:buSzPts val="3000"/>
              <a:buFont typeface="Arial"/>
              <a:buChar char="■"/>
            </a:pPr>
            <a:r>
              <a:rPr lang="en-US" sz="3000" b="0" i="0" u="none">
                <a:solidFill>
                  <a:srgbClr val="1C4587"/>
                </a:solidFill>
              </a:rPr>
              <a:t>Doz: 0.1-0.8 watt/cm2 alçak</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0.8-1.5watt/cm2 orta</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1.5-3watt/cm2 yüksek dozdur.</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En çok kullanım 1.5watt/cm2dir.</a:t>
            </a:r>
            <a:endParaRPr sz="3000">
              <a:solidFill>
                <a:srgbClr val="1C4587"/>
              </a:solidFill>
            </a:endParaRPr>
          </a:p>
          <a:p>
            <a:pPr marL="341312" marR="0" lvl="0" indent="-341312" algn="l" rtl="0">
              <a:lnSpc>
                <a:spcPct val="100000"/>
              </a:lnSpc>
              <a:spcBef>
                <a:spcPts val="500"/>
              </a:spcBef>
              <a:spcAft>
                <a:spcPts val="0"/>
              </a:spcAft>
              <a:buClr>
                <a:srgbClr val="000000"/>
              </a:buClr>
              <a:buFont typeface="Tahoma"/>
              <a:buNone/>
            </a:pPr>
            <a:endParaRPr sz="3000" b="0" i="0" u="none">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Süre: Tedavi edilecek alanın büyüklüğüne göre değişir. (3-10dak) Pratik olarak her 10cm2lik alan için 1dak hesabıyla süre bulunabilir. Ancak 10dak geçmemelidir. </a:t>
            </a:r>
            <a:endParaRPr sz="3000">
              <a:solidFill>
                <a:srgbClr val="1C4587"/>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Tahoma"/>
              <a:buNone/>
            </a:pPr>
            <a:r>
              <a:rPr lang="en-US" sz="3200" b="1" i="0" u="none">
                <a:solidFill>
                  <a:srgbClr val="980000"/>
                </a:solidFill>
              </a:rPr>
              <a:t>Ultrasonun Endikasyonları</a:t>
            </a:r>
            <a:endParaRPr b="1">
              <a:solidFill>
                <a:srgbClr val="980000"/>
              </a:solidFill>
            </a:endParaRPr>
          </a:p>
        </p:txBody>
      </p:sp>
      <p:sp>
        <p:nvSpPr>
          <p:cNvPr id="139" name="Shape 139"/>
          <p:cNvSpPr txBo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1312" marR="0" lvl="0" indent="-417512" algn="l" rtl="0">
              <a:lnSpc>
                <a:spcPct val="100000"/>
              </a:lnSpc>
              <a:spcBef>
                <a:spcPts val="0"/>
              </a:spcBef>
              <a:spcAft>
                <a:spcPts val="0"/>
              </a:spcAft>
              <a:buClr>
                <a:srgbClr val="1C4587"/>
              </a:buClr>
              <a:buSzPts val="2400"/>
              <a:buFont typeface="Arial"/>
              <a:buChar char="■"/>
            </a:pPr>
            <a:r>
              <a:rPr lang="en-US" sz="2400" b="0" i="0" u="none">
                <a:solidFill>
                  <a:srgbClr val="1C4587"/>
                </a:solidFill>
              </a:rPr>
              <a:t>Dejeneratif eklem hastalıkları</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Posttravmatik eklem kontraktürleri</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Ankilozan spondilit, romatoid artrit gibi inflamatuvar hastalıkların kronik dönemleri</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Yumuşak doku romatizmaları (myofasial ağrı, fbromiyalji )</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Metal implant varlığında uygulanabilir.</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Tendinit</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Sempatik ganglion üzerine uygulanarak ganglion blokajı (stellar gang ve lomber sempatik gang)</a:t>
            </a:r>
            <a:endParaRPr sz="2400">
              <a:solidFill>
                <a:srgbClr val="1C4587"/>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p:nvPr/>
        </p:nvSpPr>
        <p:spPr>
          <a:xfrm>
            <a:off x="1150925" y="214306"/>
            <a:ext cx="7793100" cy="6726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Tahoma"/>
              <a:buNone/>
            </a:pPr>
            <a:r>
              <a:rPr lang="en-US" sz="3200" b="1" i="0" u="none">
                <a:solidFill>
                  <a:srgbClr val="980000"/>
                </a:solidFill>
              </a:rPr>
              <a:t>Ultrasonun kontrendikasyonları</a:t>
            </a:r>
            <a:endParaRPr b="1">
              <a:solidFill>
                <a:srgbClr val="980000"/>
              </a:solidFill>
            </a:endParaRPr>
          </a:p>
        </p:txBody>
      </p:sp>
      <p:sp>
        <p:nvSpPr>
          <p:cNvPr id="147" name="Shape 147"/>
          <p:cNvSpPr txBox="1"/>
          <p:nvPr/>
        </p:nvSpPr>
        <p:spPr>
          <a:xfrm>
            <a:off x="493450" y="1177975"/>
            <a:ext cx="8461500" cy="4954500"/>
          </a:xfrm>
          <a:prstGeom prst="rect">
            <a:avLst/>
          </a:prstGeom>
          <a:noFill/>
          <a:ln>
            <a:noFill/>
          </a:ln>
        </p:spPr>
        <p:txBody>
          <a:bodyPr spcFirstLastPara="1" wrap="square" lIns="91425" tIns="45700" rIns="91425" bIns="45700" anchor="t" anchorCtr="0">
            <a:noAutofit/>
          </a:bodyPr>
          <a:lstStyle/>
          <a:p>
            <a:pPr marL="341312" marR="0" lvl="0" indent="-417512" algn="l" rtl="0">
              <a:lnSpc>
                <a:spcPct val="100000"/>
              </a:lnSpc>
              <a:spcBef>
                <a:spcPts val="0"/>
              </a:spcBef>
              <a:spcAft>
                <a:spcPts val="0"/>
              </a:spcAft>
              <a:buClr>
                <a:srgbClr val="1C4587"/>
              </a:buClr>
              <a:buSzPts val="2400"/>
              <a:buFont typeface="Arial"/>
              <a:buChar char="■"/>
            </a:pPr>
            <a:r>
              <a:rPr lang="en-US" sz="2400" b="0" i="0" u="none">
                <a:solidFill>
                  <a:srgbClr val="1C4587"/>
                </a:solidFill>
              </a:rPr>
              <a:t>Akut enfeksiyonlar</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Neoplazmalar</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Yakın zamanda radyoterapi almış olanlar(en az 6 ay süre geçmelidir)</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Hemofili, hemartroz, büyük hematomlarda kanamayı provake eder.</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Arteriyel ve venöz dolaşım bozukluğu</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Gebe uterusu, göz üzerine</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Spina bifida, laminektomili hastalara lezyon üzerine uygulanmaz.</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Gonadlar ve epifiz plakları üzerine</a:t>
            </a:r>
            <a:endParaRPr sz="2400">
              <a:solidFill>
                <a:srgbClr val="1C4587"/>
              </a:solidFill>
            </a:endParaRPr>
          </a:p>
          <a:p>
            <a:pPr marL="341312" marR="0" lvl="0" indent="-417512" algn="l" rtl="0">
              <a:lnSpc>
                <a:spcPct val="100000"/>
              </a:lnSpc>
              <a:spcBef>
                <a:spcPts val="500"/>
              </a:spcBef>
              <a:spcAft>
                <a:spcPts val="0"/>
              </a:spcAft>
              <a:buClr>
                <a:srgbClr val="1C4587"/>
              </a:buClr>
              <a:buSzPts val="2400"/>
              <a:buFont typeface="Arial"/>
              <a:buChar char="■"/>
            </a:pPr>
            <a:r>
              <a:rPr lang="en-US" sz="2400" b="0" i="0" u="none">
                <a:solidFill>
                  <a:srgbClr val="1C4587"/>
                </a:solidFill>
              </a:rPr>
              <a:t>Kardiak pacemaker olanlar.</a:t>
            </a:r>
            <a:endParaRPr sz="2400">
              <a:solidFill>
                <a:srgbClr val="1C4587"/>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Tahoma"/>
              <a:buNone/>
            </a:pPr>
            <a:r>
              <a:rPr lang="en-US" sz="3200" b="1" i="0" u="none">
                <a:solidFill>
                  <a:srgbClr val="980000"/>
                </a:solidFill>
              </a:rPr>
              <a:t>Riskleri </a:t>
            </a:r>
            <a:endParaRPr b="1">
              <a:solidFill>
                <a:srgbClr val="980000"/>
              </a:solidFill>
            </a:endParaRPr>
          </a:p>
        </p:txBody>
      </p:sp>
      <p:sp>
        <p:nvSpPr>
          <p:cNvPr id="153" name="Shape 153"/>
          <p:cNvSpPr txBo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1312" marR="0" lvl="0" indent="-440372" algn="l" rtl="0">
              <a:lnSpc>
                <a:spcPct val="100000"/>
              </a:lnSpc>
              <a:spcBef>
                <a:spcPts val="0"/>
              </a:spcBef>
              <a:spcAft>
                <a:spcPts val="0"/>
              </a:spcAft>
              <a:buClr>
                <a:srgbClr val="1C4587"/>
              </a:buClr>
              <a:buSzPts val="3000"/>
              <a:buFont typeface="Arial"/>
              <a:buChar char="■"/>
            </a:pPr>
            <a:r>
              <a:rPr lang="en-US" sz="3000" b="0" i="0" u="none">
                <a:solidFill>
                  <a:srgbClr val="1C4587"/>
                </a:solidFill>
              </a:rPr>
              <a:t>Devamlı formda ve aynı noktaya hareket ettirmeden uygulama aşırı ısınma ile yanık meydana getirir. </a:t>
            </a:r>
            <a:endParaRPr sz="3000">
              <a:solidFill>
                <a:srgbClr val="1C4587"/>
              </a:solidFill>
            </a:endParaRPr>
          </a:p>
          <a:p>
            <a:pPr marL="341312" marR="0" lvl="0" indent="-440372" algn="l" rtl="0">
              <a:lnSpc>
                <a:spcPct val="100000"/>
              </a:lnSpc>
              <a:spcBef>
                <a:spcPts val="600"/>
              </a:spcBef>
              <a:spcAft>
                <a:spcPts val="0"/>
              </a:spcAft>
              <a:buClr>
                <a:srgbClr val="1C4587"/>
              </a:buClr>
              <a:buSzPts val="3000"/>
              <a:buFont typeface="Arial"/>
              <a:buChar char="■"/>
            </a:pPr>
            <a:r>
              <a:rPr lang="en-US" sz="3000" b="0" i="0" u="none">
                <a:solidFill>
                  <a:srgbClr val="1C4587"/>
                </a:solidFill>
              </a:rPr>
              <a:t>Yüksek dozlarda kullanımı kavitasyon etkisi yapar. Doku harabiyetine neden olur. </a:t>
            </a:r>
            <a:endParaRPr sz="3000">
              <a:solidFill>
                <a:srgbClr val="1C4587"/>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Tahoma"/>
              <a:buNone/>
            </a:pPr>
            <a:r>
              <a:rPr lang="en-US" sz="3200" b="1" i="0" u="none">
                <a:solidFill>
                  <a:srgbClr val="980000"/>
                </a:solidFill>
              </a:rPr>
              <a:t>Fonoforezis </a:t>
            </a:r>
            <a:endParaRPr b="1">
              <a:solidFill>
                <a:srgbClr val="980000"/>
              </a:solidFill>
            </a:endParaRPr>
          </a:p>
        </p:txBody>
      </p:sp>
      <p:sp>
        <p:nvSpPr>
          <p:cNvPr id="159" name="Shape 159"/>
          <p:cNvSpPr txBo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1312" marR="0" lvl="0" indent="-440372" algn="l" rtl="0">
              <a:lnSpc>
                <a:spcPct val="100000"/>
              </a:lnSpc>
              <a:spcBef>
                <a:spcPts val="0"/>
              </a:spcBef>
              <a:spcAft>
                <a:spcPts val="0"/>
              </a:spcAft>
              <a:buClr>
                <a:srgbClr val="1C4587"/>
              </a:buClr>
              <a:buSzPts val="3000"/>
              <a:buFont typeface="Arial"/>
              <a:buChar char="■"/>
            </a:pPr>
            <a:r>
              <a:rPr lang="en-US" sz="3000" b="0" i="0" u="none">
                <a:solidFill>
                  <a:srgbClr val="1C4587"/>
                </a:solidFill>
              </a:rPr>
              <a:t>Çeşitli maddelerin cilt üzerine sürülmesi ve ultrason uygulanması penetrasyonun hızlandırılması temeline dayanır. </a:t>
            </a:r>
            <a:endParaRPr sz="3000">
              <a:solidFill>
                <a:srgbClr val="1C4587"/>
              </a:solidFill>
            </a:endParaRPr>
          </a:p>
          <a:p>
            <a:pPr marL="341312" marR="0" lvl="0" indent="-440372" algn="l" rtl="0">
              <a:lnSpc>
                <a:spcPct val="100000"/>
              </a:lnSpc>
              <a:spcBef>
                <a:spcPts val="600"/>
              </a:spcBef>
              <a:spcAft>
                <a:spcPts val="0"/>
              </a:spcAft>
              <a:buClr>
                <a:srgbClr val="1C4587"/>
              </a:buClr>
              <a:buSzPts val="3000"/>
              <a:buFont typeface="Arial"/>
              <a:buChar char="■"/>
            </a:pPr>
            <a:r>
              <a:rPr lang="en-US" sz="3000" b="0" i="0" u="none">
                <a:solidFill>
                  <a:srgbClr val="1C4587"/>
                </a:solidFill>
              </a:rPr>
              <a:t>Lokal anestezik ve antiinflamatuvarlar kullanılır.</a:t>
            </a:r>
            <a:endParaRPr sz="3000">
              <a:solidFill>
                <a:srgbClr val="1C4587"/>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Tahoma"/>
              <a:buNone/>
            </a:pPr>
            <a:r>
              <a:rPr lang="en-US" sz="3200" b="1" i="0" u="none">
                <a:solidFill>
                  <a:srgbClr val="980000"/>
                </a:solidFill>
              </a:rPr>
              <a:t>Kesikli diatermi tedavisi</a:t>
            </a:r>
            <a:endParaRPr b="1">
              <a:solidFill>
                <a:srgbClr val="980000"/>
              </a:solidFill>
            </a:endParaRPr>
          </a:p>
        </p:txBody>
      </p:sp>
      <p:sp>
        <p:nvSpPr>
          <p:cNvPr id="165" name="Shape 165"/>
          <p:cNvSpPr txBox="1"/>
          <p:nvPr/>
        </p:nvSpPr>
        <p:spPr>
          <a:xfrm>
            <a:off x="580799" y="2017700"/>
            <a:ext cx="8374200" cy="41148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1C4587"/>
              </a:buClr>
              <a:buSzPts val="1200"/>
              <a:buFont typeface="Arial"/>
              <a:buChar char="■"/>
            </a:pPr>
            <a:r>
              <a:rPr lang="en-US" sz="2000" b="0" i="0" u="none">
                <a:solidFill>
                  <a:srgbClr val="1C4587"/>
                </a:solidFill>
              </a:rPr>
              <a:t>Ultrason, kısa dalga veya mikrodalga kesikli olarak uygulanabilir.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Uyarılar arasında bir zaman periyodu olması nedeniyle uyarı esnasında ortaya çıkan az miktardaki ısı dokular tarafından elimine edileceğinden ısı etkileri görülmez. </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Etki daha çok mekanik veya biyolojik değişikliklere bağlıdır. </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Atermik diatermi diye adlandırılır.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Kesikli uygulama sonucunda yüksek frekanslı akım adeta alçak frekanslı akım haline gelir. </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Kesikli kısa dalga uygulamasında saniyede 80-600 puls verilir puls süresi 65 mikrosaniyedir. Belirgin ısı olmadığından yanık riski yoktur.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Posttravmatik ödem, hematomlarda iyi sonuç alınır. </a:t>
            </a:r>
            <a:endParaRPr sz="2400">
              <a:solidFill>
                <a:srgbClr val="1C4587"/>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p:nvPr/>
        </p:nvSpPr>
        <p:spPr>
          <a:xfrm>
            <a:off x="1182687" y="1500187"/>
            <a:ext cx="7772400" cy="4632325"/>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1C4587"/>
              </a:buClr>
              <a:buSzPts val="1440"/>
              <a:buFont typeface="Arial"/>
              <a:buChar char="■"/>
            </a:pPr>
            <a:r>
              <a:rPr lang="en-US" sz="2400" b="0" i="0" u="none">
                <a:solidFill>
                  <a:srgbClr val="1C4587"/>
                </a:solidFill>
              </a:rPr>
              <a:t>Periferik sinir lezyonlarının erken dönemlerinde  iyileşmeyi hızlandırır.</a:t>
            </a:r>
            <a:endParaRPr>
              <a:solidFill>
                <a:srgbClr val="1C4587"/>
              </a:solidFill>
            </a:endParaRPr>
          </a:p>
          <a:p>
            <a:pPr marL="341312" marR="0" lvl="0" indent="-341312" algn="l" rtl="0">
              <a:lnSpc>
                <a:spcPct val="100000"/>
              </a:lnSpc>
              <a:spcBef>
                <a:spcPts val="600"/>
              </a:spcBef>
              <a:spcAft>
                <a:spcPts val="0"/>
              </a:spcAft>
              <a:buClr>
                <a:srgbClr val="1C4587"/>
              </a:buClr>
              <a:buSzPts val="1440"/>
              <a:buFont typeface="Arial"/>
              <a:buChar char="■"/>
            </a:pPr>
            <a:r>
              <a:rPr lang="en-US" sz="2400" b="0" i="0" u="none">
                <a:solidFill>
                  <a:srgbClr val="1C4587"/>
                </a:solidFill>
              </a:rPr>
              <a:t>Sudeck atrofisinde etkilidir.</a:t>
            </a:r>
            <a:endParaRPr>
              <a:solidFill>
                <a:srgbClr val="1C4587"/>
              </a:solidFill>
            </a:endParaRPr>
          </a:p>
          <a:p>
            <a:pPr marL="341312" marR="0" lvl="0" indent="-341312" algn="l" rtl="0">
              <a:lnSpc>
                <a:spcPct val="100000"/>
              </a:lnSpc>
              <a:spcBef>
                <a:spcPts val="600"/>
              </a:spcBef>
              <a:spcAft>
                <a:spcPts val="0"/>
              </a:spcAft>
              <a:buClr>
                <a:srgbClr val="1C4587"/>
              </a:buClr>
              <a:buSzPts val="1440"/>
              <a:buFont typeface="Arial"/>
              <a:buChar char="■"/>
            </a:pPr>
            <a:r>
              <a:rPr lang="en-US" sz="2400" b="0" i="0" u="none">
                <a:solidFill>
                  <a:srgbClr val="1C4587"/>
                </a:solidFill>
              </a:rPr>
              <a:t>Kesikli ultrason tedavisinde genellikle 1/5, 1/10, 1/20 puls oranları kullanılır.</a:t>
            </a:r>
            <a:endParaRPr>
              <a:solidFill>
                <a:srgbClr val="1C4587"/>
              </a:solidFill>
            </a:endParaRPr>
          </a:p>
          <a:p>
            <a:pPr marL="341312" marR="0" lvl="0" indent="-341312" algn="l" rtl="0">
              <a:lnSpc>
                <a:spcPct val="100000"/>
              </a:lnSpc>
              <a:spcBef>
                <a:spcPts val="600"/>
              </a:spcBef>
              <a:spcAft>
                <a:spcPts val="0"/>
              </a:spcAft>
              <a:buClr>
                <a:srgbClr val="1C4587"/>
              </a:buClr>
              <a:buSzPts val="1440"/>
              <a:buFont typeface="Arial"/>
              <a:buChar char="■"/>
            </a:pPr>
            <a:r>
              <a:rPr lang="en-US" sz="2400" b="0" i="0" u="none">
                <a:solidFill>
                  <a:srgbClr val="1C4587"/>
                </a:solidFill>
              </a:rPr>
              <a:t>Yumuşak dokunun akut travmalarında ödemi gidermek için</a:t>
            </a:r>
            <a:endParaRPr>
              <a:solidFill>
                <a:srgbClr val="1C4587"/>
              </a:solidFill>
            </a:endParaRPr>
          </a:p>
          <a:p>
            <a:pPr marL="341312" marR="0" lvl="0" indent="-341312" algn="l" rtl="0">
              <a:lnSpc>
                <a:spcPct val="100000"/>
              </a:lnSpc>
              <a:spcBef>
                <a:spcPts val="600"/>
              </a:spcBef>
              <a:spcAft>
                <a:spcPts val="0"/>
              </a:spcAft>
              <a:buClr>
                <a:srgbClr val="1C4587"/>
              </a:buClr>
              <a:buSzPts val="1440"/>
              <a:buFont typeface="Arial"/>
              <a:buChar char="■"/>
            </a:pPr>
            <a:r>
              <a:rPr lang="en-US" sz="2400" b="0" i="0" u="none">
                <a:solidFill>
                  <a:srgbClr val="1C4587"/>
                </a:solidFill>
              </a:rPr>
              <a:t>Skar dokusunda </a:t>
            </a:r>
            <a:endParaRPr>
              <a:solidFill>
                <a:srgbClr val="1C4587"/>
              </a:solidFill>
            </a:endParaRPr>
          </a:p>
          <a:p>
            <a:pPr marL="341312" marR="0" lvl="0" indent="-341312" algn="l" rtl="0">
              <a:lnSpc>
                <a:spcPct val="100000"/>
              </a:lnSpc>
              <a:spcBef>
                <a:spcPts val="600"/>
              </a:spcBef>
              <a:spcAft>
                <a:spcPts val="0"/>
              </a:spcAft>
              <a:buClr>
                <a:srgbClr val="1C4587"/>
              </a:buClr>
              <a:buSzPts val="1440"/>
              <a:buFont typeface="Arial"/>
              <a:buChar char="■"/>
            </a:pPr>
            <a:r>
              <a:rPr lang="en-US" sz="2400" b="0" i="0" u="none">
                <a:solidFill>
                  <a:srgbClr val="1C4587"/>
                </a:solidFill>
              </a:rPr>
              <a:t>Bası yaraları ve variköz ülserlerde</a:t>
            </a:r>
            <a:endParaRPr>
              <a:solidFill>
                <a:srgbClr val="1C4587"/>
              </a:solidFill>
            </a:endParaRPr>
          </a:p>
          <a:p>
            <a:pPr marL="341312" marR="0" lvl="0" indent="-341312" algn="l" rtl="0">
              <a:lnSpc>
                <a:spcPct val="100000"/>
              </a:lnSpc>
              <a:spcBef>
                <a:spcPts val="600"/>
              </a:spcBef>
              <a:spcAft>
                <a:spcPts val="0"/>
              </a:spcAft>
              <a:buClr>
                <a:srgbClr val="1C4587"/>
              </a:buClr>
              <a:buSzPts val="1440"/>
              <a:buFont typeface="Arial"/>
              <a:buChar char="■"/>
            </a:pPr>
            <a:r>
              <a:rPr lang="en-US" sz="2400" b="0" i="0" u="none">
                <a:solidFill>
                  <a:srgbClr val="1C4587"/>
                </a:solidFill>
              </a:rPr>
              <a:t>Kırıklarda : iyileşmeyi hızlandırır.</a:t>
            </a:r>
            <a:endParaRPr>
              <a:solidFill>
                <a:srgbClr val="1C4587"/>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Shape 67"/>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ctr" rtl="0">
              <a:lnSpc>
                <a:spcPct val="100000"/>
              </a:lnSpc>
              <a:spcBef>
                <a:spcPts val="0"/>
              </a:spcBef>
              <a:spcAft>
                <a:spcPts val="0"/>
              </a:spcAft>
              <a:buClr>
                <a:srgbClr val="333399"/>
              </a:buClr>
              <a:buFont typeface="Tahoma"/>
              <a:buNone/>
            </a:pPr>
            <a:r>
              <a:rPr lang="en-US" sz="4400" b="1" i="0" u="none">
                <a:solidFill>
                  <a:srgbClr val="980000"/>
                </a:solidFill>
                <a:latin typeface="Tahoma"/>
                <a:ea typeface="Tahoma"/>
                <a:cs typeface="Tahoma"/>
                <a:sym typeface="Tahoma"/>
              </a:rPr>
              <a:t>ULTRASON</a:t>
            </a:r>
            <a:endParaRPr b="1">
              <a:solidFill>
                <a:srgbClr val="980000"/>
              </a:solidFill>
            </a:endParaRPr>
          </a:p>
        </p:txBody>
      </p:sp>
      <p:sp>
        <p:nvSpPr>
          <p:cNvPr id="68" name="Shape 68"/>
          <p:cNvSpPr txBox="1"/>
          <p:nvPr/>
        </p:nvSpPr>
        <p:spPr>
          <a:xfrm>
            <a:off x="376950" y="1745850"/>
            <a:ext cx="8578200" cy="4386600"/>
          </a:xfrm>
          <a:prstGeom prst="rect">
            <a:avLst/>
          </a:prstGeom>
          <a:noFill/>
          <a:ln>
            <a:noFill/>
          </a:ln>
        </p:spPr>
        <p:txBody>
          <a:bodyPr spcFirstLastPara="1" wrap="square" lIns="91425" tIns="45700" rIns="91425" bIns="45700" anchor="t" anchorCtr="0">
            <a:noAutofit/>
          </a:bodyPr>
          <a:lstStyle/>
          <a:p>
            <a:pPr marL="341312" marR="0" lvl="0" indent="-440372" algn="l" rtl="0">
              <a:lnSpc>
                <a:spcPct val="100000"/>
              </a:lnSpc>
              <a:spcBef>
                <a:spcPts val="0"/>
              </a:spcBef>
              <a:spcAft>
                <a:spcPts val="0"/>
              </a:spcAft>
              <a:buClr>
                <a:srgbClr val="1C4587"/>
              </a:buClr>
              <a:buSzPts val="3000"/>
              <a:buFont typeface="Arial"/>
              <a:buChar char="■"/>
            </a:pPr>
            <a:r>
              <a:rPr lang="en-US" sz="3000" b="0" i="0" u="none">
                <a:solidFill>
                  <a:srgbClr val="1C4587"/>
                </a:solidFill>
              </a:rPr>
              <a:t>Ses maddesel ortamda longitudinal yayılan basınç dalgaları şeklindeki mekanik titreşimlerdir.</a:t>
            </a:r>
            <a:endParaRPr sz="3000">
              <a:solidFill>
                <a:srgbClr val="1C4587"/>
              </a:solidFill>
            </a:endParaRPr>
          </a:p>
          <a:p>
            <a:pPr marL="341312" marR="0" lvl="0" indent="-440372" algn="l" rtl="0">
              <a:lnSpc>
                <a:spcPct val="100000"/>
              </a:lnSpc>
              <a:spcBef>
                <a:spcPts val="600"/>
              </a:spcBef>
              <a:spcAft>
                <a:spcPts val="0"/>
              </a:spcAft>
              <a:buClr>
                <a:srgbClr val="1C4587"/>
              </a:buClr>
              <a:buSzPts val="3000"/>
              <a:buFont typeface="Arial"/>
              <a:buChar char="■"/>
            </a:pPr>
            <a:r>
              <a:rPr lang="en-US" sz="3000" b="0" i="0" u="none">
                <a:solidFill>
                  <a:srgbClr val="1C4587"/>
                </a:solidFill>
              </a:rPr>
              <a:t>İnsanın işitebileceği seslerden çok daha yüksek frekansa sahip ses dalgalarıdır.</a:t>
            </a:r>
            <a:endParaRPr sz="3000">
              <a:solidFill>
                <a:srgbClr val="1C4587"/>
              </a:solidFill>
            </a:endParaRPr>
          </a:p>
          <a:p>
            <a:pPr marL="341312" marR="0" lvl="0" indent="-440372" algn="l" rtl="0">
              <a:lnSpc>
                <a:spcPct val="100000"/>
              </a:lnSpc>
              <a:spcBef>
                <a:spcPts val="600"/>
              </a:spcBef>
              <a:spcAft>
                <a:spcPts val="0"/>
              </a:spcAft>
              <a:buClr>
                <a:srgbClr val="1C4587"/>
              </a:buClr>
              <a:buSzPts val="3000"/>
              <a:buFont typeface="Arial"/>
              <a:buChar char="■"/>
            </a:pPr>
            <a:r>
              <a:rPr lang="en-US" sz="3000" b="0" i="0" u="none">
                <a:solidFill>
                  <a:srgbClr val="1C4587"/>
                </a:solidFill>
              </a:rPr>
              <a:t>Tedavi amacıyla kullanılan dalgaların frekansı 0.5-3.5MHz arasındadır.</a:t>
            </a:r>
            <a:endParaRPr sz="3000">
              <a:solidFill>
                <a:srgbClr val="1C4587"/>
              </a:solidFill>
            </a:endParaRPr>
          </a:p>
          <a:p>
            <a:pPr marL="341312" marR="0" lvl="0" indent="-440372" algn="l" rtl="0">
              <a:lnSpc>
                <a:spcPct val="100000"/>
              </a:lnSpc>
              <a:spcBef>
                <a:spcPts val="600"/>
              </a:spcBef>
              <a:spcAft>
                <a:spcPts val="0"/>
              </a:spcAft>
              <a:buClr>
                <a:srgbClr val="1C4587"/>
              </a:buClr>
              <a:buSzPts val="3000"/>
              <a:buFont typeface="Arial"/>
              <a:buChar char="■"/>
            </a:pPr>
            <a:r>
              <a:rPr lang="en-US" sz="3000" b="0" i="0" u="none">
                <a:solidFill>
                  <a:srgbClr val="1C4587"/>
                </a:solidFill>
              </a:rPr>
              <a:t>En sık kullanılan frekanslar 0.75, 0.87, 1.0, 1.5, 3MHzdir. </a:t>
            </a:r>
            <a:endParaRPr sz="3000">
              <a:solidFill>
                <a:srgbClr val="1C4587"/>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US" b="1" i="1">
                <a:solidFill>
                  <a:srgbClr val="980000"/>
                </a:solidFill>
              </a:rPr>
              <a:t>teşekkür ederim...</a:t>
            </a:r>
            <a:endParaRPr b="1" i="1">
              <a:solidFill>
                <a:srgbClr val="98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p:nvPr/>
        </p:nvSpPr>
        <p:spPr>
          <a:xfrm>
            <a:off x="1150925" y="214306"/>
            <a:ext cx="7793100" cy="7161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Tahoma"/>
              <a:buNone/>
            </a:pPr>
            <a:r>
              <a:rPr lang="en-US" sz="3200" b="1" i="0" u="none">
                <a:solidFill>
                  <a:srgbClr val="980000"/>
                </a:solidFill>
              </a:rPr>
              <a:t>Fiziksel özellikleri ve dokularda yayılım</a:t>
            </a:r>
            <a:endParaRPr b="1">
              <a:solidFill>
                <a:srgbClr val="980000"/>
              </a:solidFill>
            </a:endParaRPr>
          </a:p>
        </p:txBody>
      </p:sp>
      <p:sp>
        <p:nvSpPr>
          <p:cNvPr id="74" name="Shape 74"/>
          <p:cNvSpPr txBox="1"/>
          <p:nvPr/>
        </p:nvSpPr>
        <p:spPr>
          <a:xfrm>
            <a:off x="253800" y="930400"/>
            <a:ext cx="8636400" cy="5329200"/>
          </a:xfrm>
          <a:prstGeom prst="rect">
            <a:avLst/>
          </a:prstGeom>
          <a:noFill/>
          <a:ln>
            <a:noFill/>
          </a:ln>
        </p:spPr>
        <p:txBody>
          <a:bodyPr spcFirstLastPara="1" wrap="square" lIns="91425" tIns="45700" rIns="91425" bIns="45700" anchor="t" anchorCtr="0">
            <a:noAutofit/>
          </a:bodyPr>
          <a:lstStyle/>
          <a:p>
            <a:pPr marL="341312" marR="0" lvl="0" indent="-404812" algn="l" rtl="0">
              <a:lnSpc>
                <a:spcPct val="100000"/>
              </a:lnSpc>
              <a:spcBef>
                <a:spcPts val="0"/>
              </a:spcBef>
              <a:spcAft>
                <a:spcPts val="0"/>
              </a:spcAft>
              <a:buClr>
                <a:srgbClr val="1C4587"/>
              </a:buClr>
              <a:buSzPts val="2200"/>
              <a:buFont typeface="Arial"/>
              <a:buChar char="■"/>
            </a:pPr>
            <a:r>
              <a:rPr lang="en-US" sz="2200" b="0" i="0" u="none">
                <a:solidFill>
                  <a:srgbClr val="1C4587"/>
                </a:solidFill>
              </a:rPr>
              <a:t>Ses periyodik olarak ortaya çıkan basınç dalgalardır.</a:t>
            </a:r>
            <a:endParaRPr sz="2200">
              <a:solidFill>
                <a:srgbClr val="1C4587"/>
              </a:solidFill>
            </a:endParaRPr>
          </a:p>
          <a:p>
            <a:pPr marL="341312" marR="0" lvl="0" indent="-404812" algn="l" rtl="0">
              <a:lnSpc>
                <a:spcPct val="100000"/>
              </a:lnSpc>
              <a:spcBef>
                <a:spcPts val="500"/>
              </a:spcBef>
              <a:spcAft>
                <a:spcPts val="0"/>
              </a:spcAft>
              <a:buClr>
                <a:srgbClr val="1C4587"/>
              </a:buClr>
              <a:buSzPts val="2200"/>
              <a:buFont typeface="Arial"/>
              <a:buChar char="■"/>
            </a:pPr>
            <a:r>
              <a:rPr lang="en-US" sz="2200" b="0" i="0" u="none">
                <a:solidFill>
                  <a:srgbClr val="1C4587"/>
                </a:solidFill>
              </a:rPr>
              <a:t>Basınç uygulaması esnasında ortamı oluşturan yapılarda sıkışma ve basınç ortadan kalktığında genleşme meydana gelir.</a:t>
            </a:r>
            <a:endParaRPr sz="2200">
              <a:solidFill>
                <a:srgbClr val="1C4587"/>
              </a:solidFill>
            </a:endParaRPr>
          </a:p>
          <a:p>
            <a:pPr marL="341312" marR="0" lvl="0" indent="-404812" algn="l" rtl="0">
              <a:lnSpc>
                <a:spcPct val="100000"/>
              </a:lnSpc>
              <a:spcBef>
                <a:spcPts val="500"/>
              </a:spcBef>
              <a:spcAft>
                <a:spcPts val="0"/>
              </a:spcAft>
              <a:buClr>
                <a:srgbClr val="1C4587"/>
              </a:buClr>
              <a:buSzPts val="2200"/>
              <a:buFont typeface="Arial"/>
              <a:buChar char="■"/>
            </a:pPr>
            <a:r>
              <a:rPr lang="en-US" sz="2200" b="0" i="0" u="none">
                <a:solidFill>
                  <a:srgbClr val="1C4587"/>
                </a:solidFill>
              </a:rPr>
              <a:t>Hemen yanındaki ortamı etkiler ve dalgalar halinde yayılır.</a:t>
            </a:r>
            <a:endParaRPr sz="2200">
              <a:solidFill>
                <a:srgbClr val="1C4587"/>
              </a:solidFill>
            </a:endParaRPr>
          </a:p>
          <a:p>
            <a:pPr marL="341312" marR="0" lvl="0" indent="-404812" algn="l" rtl="0">
              <a:lnSpc>
                <a:spcPct val="100000"/>
              </a:lnSpc>
              <a:spcBef>
                <a:spcPts val="500"/>
              </a:spcBef>
              <a:spcAft>
                <a:spcPts val="0"/>
              </a:spcAft>
              <a:buClr>
                <a:srgbClr val="1C4587"/>
              </a:buClr>
              <a:buSzPts val="2200"/>
              <a:buFont typeface="Arial"/>
              <a:buChar char="■"/>
            </a:pPr>
            <a:r>
              <a:rPr lang="en-US" sz="2200" b="0" i="0" u="none">
                <a:solidFill>
                  <a:srgbClr val="1C4587"/>
                </a:solidFill>
              </a:rPr>
              <a:t>Katı, sıvı, gaz ortamlarında ultr</a:t>
            </a:r>
            <a:r>
              <a:rPr lang="en-US" sz="2200">
                <a:solidFill>
                  <a:srgbClr val="1C4587"/>
                </a:solidFill>
              </a:rPr>
              <a:t>a</a:t>
            </a:r>
            <a:r>
              <a:rPr lang="en-US" sz="2200" b="0" i="0" u="none">
                <a:solidFill>
                  <a:srgbClr val="1C4587"/>
                </a:solidFill>
              </a:rPr>
              <a:t>sonik dalgalar yayılır.</a:t>
            </a:r>
            <a:endParaRPr sz="2200">
              <a:solidFill>
                <a:srgbClr val="1C4587"/>
              </a:solidFill>
            </a:endParaRPr>
          </a:p>
          <a:p>
            <a:pPr marL="341312" marR="0" lvl="0" indent="-404812" algn="l" rtl="0">
              <a:lnSpc>
                <a:spcPct val="100000"/>
              </a:lnSpc>
              <a:spcBef>
                <a:spcPts val="500"/>
              </a:spcBef>
              <a:spcAft>
                <a:spcPts val="0"/>
              </a:spcAft>
              <a:buClr>
                <a:srgbClr val="1C4587"/>
              </a:buClr>
              <a:buSzPts val="2200"/>
              <a:buFont typeface="Arial"/>
              <a:buChar char="■"/>
            </a:pPr>
            <a:r>
              <a:rPr lang="en-US" sz="2200" b="0" i="0" u="none">
                <a:solidFill>
                  <a:srgbClr val="1C4587"/>
                </a:solidFill>
              </a:rPr>
              <a:t>Ortamın özelliklerine göre yayılırlar.</a:t>
            </a:r>
            <a:endParaRPr sz="2200">
              <a:solidFill>
                <a:srgbClr val="1C4587"/>
              </a:solidFill>
            </a:endParaRPr>
          </a:p>
          <a:p>
            <a:pPr marL="341312" marR="0" lvl="0" indent="-404812" algn="l" rtl="0">
              <a:lnSpc>
                <a:spcPct val="100000"/>
              </a:lnSpc>
              <a:spcBef>
                <a:spcPts val="500"/>
              </a:spcBef>
              <a:spcAft>
                <a:spcPts val="0"/>
              </a:spcAft>
              <a:buClr>
                <a:srgbClr val="1C4587"/>
              </a:buClr>
              <a:buSzPts val="2200"/>
              <a:buFont typeface="Arial"/>
              <a:buChar char="■"/>
            </a:pPr>
            <a:r>
              <a:rPr lang="en-US" sz="2200" b="0" i="0" u="none">
                <a:solidFill>
                  <a:srgbClr val="1C4587"/>
                </a:solidFill>
              </a:rPr>
              <a:t>Mekanik enerjisin ısı enerjisine dönüşmesi ile etki gösterirler.</a:t>
            </a:r>
            <a:endParaRPr sz="2200">
              <a:solidFill>
                <a:srgbClr val="1C4587"/>
              </a:solidFill>
            </a:endParaRPr>
          </a:p>
          <a:p>
            <a:pPr marL="341312" marR="0" lvl="0" indent="-404812" algn="l" rtl="0">
              <a:lnSpc>
                <a:spcPct val="100000"/>
              </a:lnSpc>
              <a:spcBef>
                <a:spcPts val="500"/>
              </a:spcBef>
              <a:spcAft>
                <a:spcPts val="0"/>
              </a:spcAft>
              <a:buClr>
                <a:srgbClr val="1C4587"/>
              </a:buClr>
              <a:buSzPts val="2200"/>
              <a:buFont typeface="Arial"/>
              <a:buChar char="■"/>
            </a:pPr>
            <a:r>
              <a:rPr lang="en-US" sz="2200" b="0" i="0" u="none">
                <a:solidFill>
                  <a:srgbClr val="1C4587"/>
                </a:solidFill>
              </a:rPr>
              <a:t>Ultrasonik dalgalar mekanik titreşimler olmaları, longitüdinal yayılım göstermeleri, hızlarının düşük olması, boşlukta yayılmamaları gibi özelliklerle elektromanyetik dalgalardan ayrılırlar.</a:t>
            </a:r>
            <a:endParaRPr sz="2200">
              <a:solidFill>
                <a:srgbClr val="1C4587"/>
              </a:solidFill>
            </a:endParaRPr>
          </a:p>
          <a:p>
            <a:pPr marL="341312" marR="0" lvl="0" indent="-404812" algn="l" rtl="0">
              <a:lnSpc>
                <a:spcPct val="100000"/>
              </a:lnSpc>
              <a:spcBef>
                <a:spcPts val="500"/>
              </a:spcBef>
              <a:spcAft>
                <a:spcPts val="0"/>
              </a:spcAft>
              <a:buClr>
                <a:srgbClr val="1C4587"/>
              </a:buClr>
              <a:buSzPts val="2200"/>
              <a:buFont typeface="Arial"/>
              <a:buChar char="■"/>
            </a:pPr>
            <a:r>
              <a:rPr lang="en-US" sz="2200" b="0" i="0" u="none">
                <a:solidFill>
                  <a:srgbClr val="1C4587"/>
                </a:solidFill>
              </a:rPr>
              <a:t>Dokularda çeşitli oranlarda absorbe olurlar. Bunda doku proteinlerinin rolü vardır.</a:t>
            </a:r>
            <a:endParaRPr sz="2200">
              <a:solidFill>
                <a:srgbClr val="1C4587"/>
              </a:solidFill>
            </a:endParaRPr>
          </a:p>
          <a:p>
            <a:pPr marL="0" marR="0" lvl="0" indent="0" algn="l" rtl="0">
              <a:lnSpc>
                <a:spcPct val="100000"/>
              </a:lnSpc>
              <a:spcBef>
                <a:spcPts val="0"/>
              </a:spcBef>
              <a:spcAft>
                <a:spcPts val="0"/>
              </a:spcAft>
              <a:buNone/>
            </a:pPr>
            <a:endParaRPr sz="2200" b="0" i="0" u="none">
              <a:solidFill>
                <a:srgbClr val="1C4587"/>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80" name="Shape 80"/>
          <p:cNvSpPr txBo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1C4587"/>
              </a:buClr>
              <a:buSzPts val="1920"/>
              <a:buFont typeface="Arial"/>
              <a:buChar char="■"/>
            </a:pPr>
            <a:r>
              <a:rPr lang="en-US" sz="3200" b="0" i="0" u="none">
                <a:solidFill>
                  <a:srgbClr val="1C4587"/>
                </a:solidFill>
              </a:rPr>
              <a:t>Bir ortamın ses dalgalarına geçirgenliği akustik impedans denir.</a:t>
            </a:r>
            <a:endParaRPr>
              <a:solidFill>
                <a:srgbClr val="1C4587"/>
              </a:solidFill>
            </a:endParaRPr>
          </a:p>
          <a:p>
            <a:pPr marL="341312" marR="0" lvl="0" indent="-341312" algn="l" rtl="0">
              <a:lnSpc>
                <a:spcPct val="100000"/>
              </a:lnSpc>
              <a:spcBef>
                <a:spcPts val="800"/>
              </a:spcBef>
              <a:spcAft>
                <a:spcPts val="0"/>
              </a:spcAft>
              <a:buClr>
                <a:srgbClr val="1C4587"/>
              </a:buClr>
              <a:buSzPts val="1920"/>
              <a:buFont typeface="Arial"/>
              <a:buChar char="■"/>
            </a:pPr>
            <a:r>
              <a:rPr lang="en-US" sz="3200" b="0" i="0" u="none">
                <a:solidFill>
                  <a:srgbClr val="1C4587"/>
                </a:solidFill>
              </a:rPr>
              <a:t>Dokunun yoğunluğu ne kadar fazlaysa akustik impedans da o kadar fazladır.</a:t>
            </a:r>
            <a:endParaRPr>
              <a:solidFill>
                <a:srgbClr val="1C4587"/>
              </a:solidFill>
            </a:endParaRPr>
          </a:p>
          <a:p>
            <a:pPr marL="341312" marR="0" lvl="0" indent="-341312" algn="l" rtl="0">
              <a:lnSpc>
                <a:spcPct val="100000"/>
              </a:lnSpc>
              <a:spcBef>
                <a:spcPts val="800"/>
              </a:spcBef>
              <a:spcAft>
                <a:spcPts val="0"/>
              </a:spcAft>
              <a:buClr>
                <a:srgbClr val="1C4587"/>
              </a:buClr>
              <a:buSzPts val="1920"/>
              <a:buFont typeface="Arial"/>
              <a:buChar char="■"/>
            </a:pPr>
            <a:r>
              <a:rPr lang="en-US" sz="3200" b="0" i="0" u="none">
                <a:solidFill>
                  <a:srgbClr val="1C4587"/>
                </a:solidFill>
              </a:rPr>
              <a:t>Akustik impedansları farklı olan dokuların ara yüzeylerinde ultrasonik dalgalar yansımaya uğrar.</a:t>
            </a:r>
            <a:endParaRPr>
              <a:solidFill>
                <a:srgbClr val="1C4587"/>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p:nvPr/>
        </p:nvSpPr>
        <p:spPr>
          <a:xfrm>
            <a:off x="376950" y="420850"/>
            <a:ext cx="8578200" cy="5711700"/>
          </a:xfrm>
          <a:prstGeom prst="rect">
            <a:avLst/>
          </a:prstGeom>
          <a:noFill/>
          <a:ln>
            <a:noFill/>
          </a:ln>
        </p:spPr>
        <p:txBody>
          <a:bodyPr spcFirstLastPara="1" wrap="square" lIns="91425" tIns="45700" rIns="91425" bIns="45700" anchor="t" anchorCtr="0">
            <a:noAutofit/>
          </a:bodyPr>
          <a:lstStyle/>
          <a:p>
            <a:pPr marL="341312" marR="0" lvl="0" indent="-455612" algn="l" rtl="0">
              <a:lnSpc>
                <a:spcPct val="100000"/>
              </a:lnSpc>
              <a:spcBef>
                <a:spcPts val="0"/>
              </a:spcBef>
              <a:spcAft>
                <a:spcPts val="0"/>
              </a:spcAft>
              <a:buClr>
                <a:srgbClr val="1C4587"/>
              </a:buClr>
              <a:buSzPts val="3000"/>
              <a:buFont typeface="Arial"/>
              <a:buChar char="■"/>
            </a:pPr>
            <a:r>
              <a:rPr lang="en-US" sz="3000" b="0" i="0" u="none">
                <a:solidFill>
                  <a:srgbClr val="1C4587"/>
                </a:solidFill>
              </a:rPr>
              <a:t>Yansıma, kırılmaya uğrarlar.</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Yağ dokusu, kas dokusu ve yumuşak dokuların akustik impedensları arasında fark çok azdır ve çok az yansıma olur. Ancak kas kemik ortak yüzeyinde iki doku arasında büyük fark olması nedeniyle çok fazla yansıma meydana gelir ve bununla orantılı ısı artışı ortaya çıkar.</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Yağ dokusunda absorbsiyon azdır, en fazla kemik dokusu tarafından absorbe edilir.</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Kas dokusunda da ultrason oldukça iyi absorbe edilir, kasların yüksek oranda  vaskülerize olmaları nedeniyle ısı hızlı kaybedilir.</a:t>
            </a:r>
            <a:endParaRPr sz="3000">
              <a:solidFill>
                <a:srgbClr val="1C4587"/>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91" name="Shape 91"/>
          <p:cNvSpPr txBox="1"/>
          <p:nvPr/>
        </p:nvSpPr>
        <p:spPr>
          <a:xfrm>
            <a:off x="275025" y="1134300"/>
            <a:ext cx="8679900" cy="49983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1C4587"/>
              </a:buClr>
              <a:buSzPts val="1680"/>
              <a:buFont typeface="Arial"/>
              <a:buChar char="■"/>
            </a:pPr>
            <a:r>
              <a:rPr lang="en-US" sz="2800" b="0" i="0" u="none">
                <a:solidFill>
                  <a:srgbClr val="1C4587"/>
                </a:solidFill>
              </a:rPr>
              <a:t>Daha az vaskülerize olan tendon, ligament gibi yapılar ısıyı daha uzun muhafaza ederler. </a:t>
            </a:r>
            <a:endParaRPr>
              <a:solidFill>
                <a:srgbClr val="1C4587"/>
              </a:solidFill>
            </a:endParaRPr>
          </a:p>
          <a:p>
            <a:pPr marL="341312" marR="0" lvl="0" indent="-341312" algn="l" rtl="0">
              <a:lnSpc>
                <a:spcPct val="100000"/>
              </a:lnSpc>
              <a:spcBef>
                <a:spcPts val="700"/>
              </a:spcBef>
              <a:spcAft>
                <a:spcPts val="0"/>
              </a:spcAft>
              <a:buClr>
                <a:srgbClr val="1C4587"/>
              </a:buClr>
              <a:buSzPts val="1680"/>
              <a:buFont typeface="Arial"/>
              <a:buChar char="■"/>
            </a:pPr>
            <a:r>
              <a:rPr lang="en-US" sz="2800" b="0" i="0" u="none">
                <a:solidFill>
                  <a:srgbClr val="1C4587"/>
                </a:solidFill>
              </a:rPr>
              <a:t>Ultrason uygulaması ile kemik, eklem, kapsül ve tendonları iyi bir şekilde ısıtmak mümkündür.</a:t>
            </a:r>
            <a:endParaRPr>
              <a:solidFill>
                <a:srgbClr val="1C4587"/>
              </a:solidFill>
            </a:endParaRPr>
          </a:p>
          <a:p>
            <a:pPr marL="0" marR="0" lvl="0" indent="0" algn="l" rtl="0">
              <a:lnSpc>
                <a:spcPct val="100000"/>
              </a:lnSpc>
              <a:spcBef>
                <a:spcPts val="0"/>
              </a:spcBef>
              <a:spcAft>
                <a:spcPts val="0"/>
              </a:spcAft>
              <a:buNone/>
            </a:pPr>
            <a:endParaRPr sz="2800" b="0" i="0" u="none">
              <a:solidFill>
                <a:srgbClr val="1C4587"/>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p:nvPr/>
        </p:nvSpPr>
        <p:spPr>
          <a:xfrm>
            <a:off x="1150937" y="214312"/>
            <a:ext cx="7793037" cy="14620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rgbClr val="000000"/>
              </a:solidFill>
              <a:latin typeface="Tahoma"/>
              <a:ea typeface="Tahoma"/>
              <a:cs typeface="Tahoma"/>
              <a:sym typeface="Tahoma"/>
            </a:endParaRPr>
          </a:p>
        </p:txBody>
      </p:sp>
      <p:sp>
        <p:nvSpPr>
          <p:cNvPr id="97" name="Shape 97"/>
          <p:cNvSpPr txBox="1"/>
          <p:nvPr/>
        </p:nvSpPr>
        <p:spPr>
          <a:xfrm>
            <a:off x="420624" y="2017700"/>
            <a:ext cx="8534400" cy="41148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90000"/>
              </a:lnSpc>
              <a:spcBef>
                <a:spcPts val="0"/>
              </a:spcBef>
              <a:spcAft>
                <a:spcPts val="0"/>
              </a:spcAft>
              <a:buClr>
                <a:srgbClr val="1C4587"/>
              </a:buClr>
              <a:buSzPts val="1920"/>
              <a:buFont typeface="Arial"/>
              <a:buChar char="■"/>
            </a:pPr>
            <a:r>
              <a:rPr lang="en-US" sz="3200" b="0" i="0" u="none">
                <a:solidFill>
                  <a:srgbClr val="1C4587"/>
                </a:solidFill>
              </a:rPr>
              <a:t>Doku tipi de önemlidir.</a:t>
            </a:r>
            <a:endParaRPr>
              <a:solidFill>
                <a:srgbClr val="1C4587"/>
              </a:solidFill>
            </a:endParaRPr>
          </a:p>
          <a:p>
            <a:pPr marL="341312" marR="0" lvl="0" indent="-341312" algn="l" rtl="0">
              <a:lnSpc>
                <a:spcPct val="90000"/>
              </a:lnSpc>
              <a:spcBef>
                <a:spcPts val="800"/>
              </a:spcBef>
              <a:spcAft>
                <a:spcPts val="0"/>
              </a:spcAft>
              <a:buClr>
                <a:srgbClr val="1C4587"/>
              </a:buClr>
              <a:buSzPts val="1920"/>
              <a:buFont typeface="Arial"/>
              <a:buChar char="■"/>
            </a:pPr>
            <a:r>
              <a:rPr lang="en-US" sz="3200" b="0" i="0" u="none">
                <a:solidFill>
                  <a:srgbClr val="1C4587"/>
                </a:solidFill>
              </a:rPr>
              <a:t>% 50’si kasta birkaç cm penetre olur.</a:t>
            </a:r>
            <a:endParaRPr>
              <a:solidFill>
                <a:srgbClr val="1C4587"/>
              </a:solidFill>
            </a:endParaRPr>
          </a:p>
          <a:p>
            <a:pPr marL="341312" marR="0" lvl="0" indent="-341312" algn="l" rtl="0">
              <a:lnSpc>
                <a:spcPct val="90000"/>
              </a:lnSpc>
              <a:spcBef>
                <a:spcPts val="800"/>
              </a:spcBef>
              <a:spcAft>
                <a:spcPts val="0"/>
              </a:spcAft>
              <a:buClr>
                <a:srgbClr val="1C4587"/>
              </a:buClr>
              <a:buSzPts val="1920"/>
              <a:buFont typeface="Arial"/>
              <a:buChar char="■"/>
            </a:pPr>
            <a:r>
              <a:rPr lang="en-US" sz="3200" b="0" i="0" u="none">
                <a:solidFill>
                  <a:srgbClr val="1C4587"/>
                </a:solidFill>
              </a:rPr>
              <a:t> Kemiğe sadece mm’nin onda birkaçı kadar yağ dokusuna 7-8 cm kadar penetre olur.</a:t>
            </a:r>
            <a:endParaRPr>
              <a:solidFill>
                <a:srgbClr val="1C4587"/>
              </a:solidFill>
            </a:endParaRPr>
          </a:p>
          <a:p>
            <a:pPr marL="0" marR="0" lvl="0" indent="0" algn="l" rtl="0">
              <a:lnSpc>
                <a:spcPct val="100000"/>
              </a:lnSpc>
              <a:spcBef>
                <a:spcPts val="0"/>
              </a:spcBef>
              <a:spcAft>
                <a:spcPts val="0"/>
              </a:spcAft>
              <a:buNone/>
            </a:pPr>
            <a:endParaRPr sz="3200" b="0" i="0" u="none">
              <a:solidFill>
                <a:srgbClr val="1C4587"/>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p:nvPr/>
        </p:nvSpPr>
        <p:spPr>
          <a:xfrm>
            <a:off x="318725" y="275225"/>
            <a:ext cx="8636400" cy="5857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3000" b="1" i="0" u="none">
                <a:solidFill>
                  <a:srgbClr val="1C4587"/>
                </a:solidFill>
              </a:rPr>
              <a:t>ULTRASON ÜRETİMİ </a:t>
            </a:r>
            <a:endParaRPr sz="3000" b="1">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Elektrik enerjisinden mekanik enerji sağlanarak ultrason elde edilir.</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Ultrason cihazının 2 temel kısmı vardır.</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Birincisi; şehir akımını istenilen frekansa yükselten üreteç</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İkincisi yüksek frekanslı akımın ses enerjisine dönüştürüldüğü başlık</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Arial"/>
              <a:buChar char="■"/>
            </a:pPr>
            <a:r>
              <a:rPr lang="en-US" sz="3000" b="0" i="0" u="none">
                <a:solidFill>
                  <a:srgbClr val="1C4587"/>
                </a:solidFill>
              </a:rPr>
              <a:t>Başlıkta 1-3 MHz frekans üretebilen bir titreşim kaynağı bulunur.</a:t>
            </a:r>
            <a:endParaRPr sz="3000">
              <a:solidFill>
                <a:srgbClr val="1C4587"/>
              </a:solidFill>
            </a:endParaRPr>
          </a:p>
          <a:p>
            <a:pPr marL="341312" marR="0" lvl="0" indent="-455612" algn="l" rtl="0">
              <a:lnSpc>
                <a:spcPct val="100000"/>
              </a:lnSpc>
              <a:spcBef>
                <a:spcPts val="500"/>
              </a:spcBef>
              <a:spcAft>
                <a:spcPts val="0"/>
              </a:spcAft>
              <a:buClr>
                <a:srgbClr val="1C4587"/>
              </a:buClr>
              <a:buSzPts val="3000"/>
              <a:buFont typeface="Noto Sans Symbols"/>
              <a:buChar char="■"/>
            </a:pPr>
            <a:r>
              <a:rPr lang="en-US" sz="3000" b="0" i="0" u="none">
                <a:solidFill>
                  <a:srgbClr val="1C4587"/>
                </a:solidFill>
              </a:rPr>
              <a:t>Elektrik akımı→ses enerjisi→mekanik enerji→ısı</a:t>
            </a:r>
            <a:endParaRPr sz="3000">
              <a:solidFill>
                <a:srgbClr val="1C4587"/>
              </a:solidFill>
            </a:endParaRPr>
          </a:p>
          <a:p>
            <a:pPr marL="0" marR="0" lvl="0" indent="0" algn="l" rtl="0">
              <a:lnSpc>
                <a:spcPct val="100000"/>
              </a:lnSpc>
              <a:spcBef>
                <a:spcPts val="500"/>
              </a:spcBef>
              <a:spcAft>
                <a:spcPts val="0"/>
              </a:spcAft>
              <a:buNone/>
            </a:pPr>
            <a:endParaRPr sz="3000">
              <a:solidFill>
                <a:srgbClr val="1C4587"/>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333399"/>
              </a:buClr>
              <a:buFont typeface="Tahoma"/>
              <a:buNone/>
            </a:pPr>
            <a:r>
              <a:rPr lang="en-US" sz="3200" b="1" i="0" u="none">
                <a:solidFill>
                  <a:srgbClr val="980000"/>
                </a:solidFill>
              </a:rPr>
              <a:t>Ultrasonun etkileri</a:t>
            </a:r>
            <a:endParaRPr b="1">
              <a:solidFill>
                <a:srgbClr val="980000"/>
              </a:solidFill>
            </a:endParaRPr>
          </a:p>
        </p:txBody>
      </p:sp>
      <p:sp>
        <p:nvSpPr>
          <p:cNvPr id="108" name="Shape 108"/>
          <p:cNvSpPr txBox="1"/>
          <p:nvPr/>
        </p:nvSpPr>
        <p:spPr>
          <a:xfrm>
            <a:off x="595374" y="2017700"/>
            <a:ext cx="8359800" cy="4114800"/>
          </a:xfrm>
          <a:prstGeom prst="rect">
            <a:avLst/>
          </a:prstGeom>
          <a:noFill/>
          <a:ln>
            <a:noFill/>
          </a:ln>
        </p:spPr>
        <p:txBody>
          <a:bodyPr spcFirstLastPara="1" wrap="square" lIns="91425" tIns="45700" rIns="91425" bIns="45700" anchor="t" anchorCtr="0">
            <a:noAutofit/>
          </a:bodyPr>
          <a:lstStyle/>
          <a:p>
            <a:pPr marL="341312" marR="0" lvl="0" indent="-341312" algn="l" rtl="0">
              <a:lnSpc>
                <a:spcPct val="100000"/>
              </a:lnSpc>
              <a:spcBef>
                <a:spcPts val="0"/>
              </a:spcBef>
              <a:spcAft>
                <a:spcPts val="0"/>
              </a:spcAft>
              <a:buClr>
                <a:srgbClr val="1C4587"/>
              </a:buClr>
              <a:buSzPts val="1200"/>
              <a:buFont typeface="Arial"/>
              <a:buChar char="■"/>
            </a:pPr>
            <a:r>
              <a:rPr lang="en-US" sz="2000" b="1" i="0" u="none">
                <a:solidFill>
                  <a:srgbClr val="1C4587"/>
                </a:solidFill>
              </a:rPr>
              <a:t>1) Termal Etki:</a:t>
            </a:r>
            <a:r>
              <a:rPr lang="en-US" sz="2000" b="0" i="0" u="none">
                <a:solidFill>
                  <a:srgbClr val="1C4587"/>
                </a:solidFill>
              </a:rPr>
              <a:t> Ultrason dokular tarafından absorbe edilirken ısı enerjisi açığa çıkar. </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Isı dokunun absorbsiyon özelliğine, uygulanma süresine, doza, uygulama şekline bağlıdır.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Metabolizma artışı, vazodilatasyon, membranlarda geçirgenlik artışı, kollajen esnekliğinde artış gibi etkileri vardır.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1" i="0" u="none">
                <a:solidFill>
                  <a:srgbClr val="1C4587"/>
                </a:solidFill>
              </a:rPr>
              <a:t>2) Nontermal etki: </a:t>
            </a:r>
            <a:r>
              <a:rPr lang="en-US" sz="2000" b="0" i="0" u="none">
                <a:solidFill>
                  <a:srgbClr val="1C4587"/>
                </a:solidFill>
              </a:rPr>
              <a:t>İçinde erimiş gazlar bulunan sıvılarda ses dalgalarının gevşeme fazında ortam basıncı düştüğü için gaz parçacıkları baloncuklar oluşturabilir.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Sıkışma fazında ise ya bu baloncuklar sıvı içinde dağılır ya da birleşerek büyür. Bu olaya </a:t>
            </a:r>
            <a:r>
              <a:rPr lang="en-US" sz="2000" b="1" i="0" u="none">
                <a:solidFill>
                  <a:srgbClr val="1C4587"/>
                </a:solidFill>
              </a:rPr>
              <a:t>kavitasyon</a:t>
            </a:r>
            <a:r>
              <a:rPr lang="en-US" sz="2000" b="0" i="0" u="none">
                <a:solidFill>
                  <a:srgbClr val="1C4587"/>
                </a:solidFill>
              </a:rPr>
              <a:t> denir.</a:t>
            </a:r>
            <a:endParaRPr>
              <a:solidFill>
                <a:srgbClr val="1C4587"/>
              </a:solidFill>
            </a:endParaRPr>
          </a:p>
          <a:p>
            <a:pPr marL="341312" marR="0" lvl="0" indent="-341312" algn="l" rtl="0">
              <a:lnSpc>
                <a:spcPct val="100000"/>
              </a:lnSpc>
              <a:spcBef>
                <a:spcPts val="500"/>
              </a:spcBef>
              <a:spcAft>
                <a:spcPts val="0"/>
              </a:spcAft>
              <a:buClr>
                <a:srgbClr val="1C4587"/>
              </a:buClr>
              <a:buSzPts val="1200"/>
              <a:buFont typeface="Arial"/>
              <a:buChar char="■"/>
            </a:pPr>
            <a:r>
              <a:rPr lang="en-US" sz="2000" b="0" i="0" u="none">
                <a:solidFill>
                  <a:srgbClr val="1C4587"/>
                </a:solidFill>
              </a:rPr>
              <a:t>Kavitasyon 2 şekilde meydana gelir.</a:t>
            </a:r>
            <a:endParaRPr>
              <a:solidFill>
                <a:srgbClr val="1C4587"/>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1007</Words>
  <Application>Microsoft Office PowerPoint</Application>
  <PresentationFormat>Ekran Gösterisi (4:3)</PresentationFormat>
  <Paragraphs>106</Paragraphs>
  <Slides>20</Slides>
  <Notes>20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Simple Light</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teşekkür ederim...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ayşegül</cp:lastModifiedBy>
  <cp:revision>1</cp:revision>
  <dcterms:modified xsi:type="dcterms:W3CDTF">2018-03-02T09:38:25Z</dcterms:modified>
</cp:coreProperties>
</file>