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5"/>
  </p:notesMasterIdLst>
  <p:sldIdLst>
    <p:sldId id="256" r:id="rId2"/>
    <p:sldId id="271" r:id="rId3"/>
    <p:sldId id="270" r:id="rId4"/>
    <p:sldId id="257" r:id="rId5"/>
    <p:sldId id="258" r:id="rId6"/>
    <p:sldId id="295" r:id="rId7"/>
    <p:sldId id="301" r:id="rId8"/>
    <p:sldId id="302" r:id="rId9"/>
    <p:sldId id="269" r:id="rId10"/>
    <p:sldId id="273" r:id="rId11"/>
    <p:sldId id="326" r:id="rId12"/>
    <p:sldId id="327" r:id="rId13"/>
    <p:sldId id="328" r:id="rId14"/>
    <p:sldId id="330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274" r:id="rId25"/>
    <p:sldId id="352" r:id="rId26"/>
    <p:sldId id="290" r:id="rId27"/>
    <p:sldId id="291" r:id="rId28"/>
    <p:sldId id="292" r:id="rId29"/>
    <p:sldId id="277" r:id="rId30"/>
    <p:sldId id="304" r:id="rId31"/>
    <p:sldId id="305" r:id="rId32"/>
    <p:sldId id="306" r:id="rId33"/>
    <p:sldId id="351" r:id="rId34"/>
    <p:sldId id="293" r:id="rId35"/>
    <p:sldId id="294" r:id="rId36"/>
    <p:sldId id="307" r:id="rId37"/>
    <p:sldId id="308" r:id="rId38"/>
    <p:sldId id="309" r:id="rId39"/>
    <p:sldId id="278" r:id="rId40"/>
    <p:sldId id="323" r:id="rId41"/>
    <p:sldId id="324" r:id="rId42"/>
    <p:sldId id="300" r:id="rId43"/>
    <p:sldId id="299" r:id="rId44"/>
    <p:sldId id="298" r:id="rId45"/>
    <p:sldId id="297" r:id="rId46"/>
    <p:sldId id="296" r:id="rId47"/>
    <p:sldId id="280" r:id="rId48"/>
    <p:sldId id="344" r:id="rId49"/>
    <p:sldId id="345" r:id="rId50"/>
    <p:sldId id="346" r:id="rId51"/>
    <p:sldId id="347" r:id="rId52"/>
    <p:sldId id="281" r:id="rId53"/>
    <p:sldId id="342" r:id="rId54"/>
    <p:sldId id="343" r:id="rId55"/>
    <p:sldId id="282" r:id="rId56"/>
    <p:sldId id="349" r:id="rId57"/>
    <p:sldId id="283" r:id="rId58"/>
    <p:sldId id="272" r:id="rId59"/>
    <p:sldId id="310" r:id="rId60"/>
    <p:sldId id="311" r:id="rId61"/>
    <p:sldId id="312" r:id="rId62"/>
    <p:sldId id="313" r:id="rId63"/>
    <p:sldId id="284" r:id="rId64"/>
    <p:sldId id="314" r:id="rId65"/>
    <p:sldId id="315" r:id="rId66"/>
    <p:sldId id="316" r:id="rId67"/>
    <p:sldId id="317" r:id="rId68"/>
    <p:sldId id="318" r:id="rId69"/>
    <p:sldId id="319" r:id="rId70"/>
    <p:sldId id="286" r:id="rId71"/>
    <p:sldId id="350" r:id="rId72"/>
    <p:sldId id="320" r:id="rId73"/>
    <p:sldId id="303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B300C-1558-49D8-AFA8-30999422C8FD}" type="datetimeFigureOut">
              <a:rPr lang="tr-TR" smtClean="0"/>
              <a:pPr/>
              <a:t>12.03.2018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B2398-A6FB-450D-9CD6-22EF21898DE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A783DD-E09F-4F76-8549-D1C5FCD8FFF8}" type="slidenum">
              <a:rPr lang="tr-TR"/>
              <a:pPr/>
              <a:t>16</a:t>
            </a:fld>
            <a:endParaRPr lang="tr-TR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433388"/>
            <a:ext cx="5072063" cy="3803650"/>
          </a:xfrm>
          <a:ln w="12700" cap="flat">
            <a:solidFill>
              <a:schemeClr val="tx1"/>
            </a:solidFill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9750"/>
            <a:ext cx="5029200" cy="3854450"/>
          </a:xfrm>
          <a:noFill/>
          <a:ln/>
        </p:spPr>
        <p:txBody>
          <a:bodyPr lIns="90677" tIns="45339" rIns="90677" bIns="45339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DF470-8749-412D-A24C-F958E1BD9688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19A0-04E2-D849-BD00-B8B88E3E1A86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B9D0-1303-CA4B-8452-A4B30FE60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045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19A0-04E2-D849-BD00-B8B88E3E1A86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B9D0-1303-CA4B-8452-A4B30FE60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88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19A0-04E2-D849-BD00-B8B88E3E1A86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B9D0-1303-CA4B-8452-A4B30FE60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9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19A0-04E2-D849-BD00-B8B88E3E1A86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B9D0-1303-CA4B-8452-A4B30FE60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746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19A0-04E2-D849-BD00-B8B88E3E1A86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B9D0-1303-CA4B-8452-A4B30FE60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307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19A0-04E2-D849-BD00-B8B88E3E1A86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B9D0-1303-CA4B-8452-A4B30FE60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745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19A0-04E2-D849-BD00-B8B88E3E1A86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B9D0-1303-CA4B-8452-A4B30FE60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668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19A0-04E2-D849-BD00-B8B88E3E1A86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B9D0-1303-CA4B-8452-A4B30FE60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183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19A0-04E2-D849-BD00-B8B88E3E1A86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B9D0-1303-CA4B-8452-A4B30FE60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34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19A0-04E2-D849-BD00-B8B88E3E1A86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B9D0-1303-CA4B-8452-A4B30FE60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87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19A0-04E2-D849-BD00-B8B88E3E1A86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B9D0-1303-CA4B-8452-A4B30FE60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61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519A0-04E2-D849-BD00-B8B88E3E1A86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CB9D0-1303-CA4B-8452-A4B30FE60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900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http://www.hbpinfo.com/en/mainframe/gfx/test2.jpg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ANEMİDE LABORATUVAR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smtClean="0"/>
              <a:t>Doç</a:t>
            </a:r>
            <a:r>
              <a:rPr lang="en-US" b="1" dirty="0" smtClean="0"/>
              <a:t>. </a:t>
            </a:r>
            <a:r>
              <a:rPr lang="en-US" b="1" dirty="0" err="1" smtClean="0"/>
              <a:t>Dr.Meltem</a:t>
            </a:r>
            <a:r>
              <a:rPr lang="en-US" b="1" dirty="0" smtClean="0"/>
              <a:t> Kurt YÜKSEL</a:t>
            </a:r>
          </a:p>
          <a:p>
            <a:r>
              <a:rPr lang="en-US" b="1" dirty="0" smtClean="0"/>
              <a:t>AÜTF </a:t>
            </a:r>
            <a:r>
              <a:rPr lang="en-US" b="1" dirty="0" err="1" smtClean="0"/>
              <a:t>Hematoloji</a:t>
            </a:r>
            <a:r>
              <a:rPr lang="en-US" b="1" dirty="0" smtClean="0"/>
              <a:t> </a:t>
            </a:r>
            <a:r>
              <a:rPr lang="en-US" b="1" dirty="0" smtClean="0"/>
              <a:t>BD</a:t>
            </a:r>
            <a:endParaRPr lang="tr-TR" b="1" dirty="0" smtClean="0"/>
          </a:p>
          <a:p>
            <a:r>
              <a:rPr lang="tr-TR" b="1" smtClean="0"/>
              <a:t>2015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14169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3575" y="1417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1</a:t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en-US" sz="6000" b="1" dirty="0" smtClean="0">
                <a:solidFill>
                  <a:srgbClr val="FF0000"/>
                </a:solidFill>
              </a:rPr>
              <a:t>Tam </a:t>
            </a:r>
            <a:r>
              <a:rPr lang="en-US" sz="6000" b="1" dirty="0" err="1" smtClean="0">
                <a:solidFill>
                  <a:srgbClr val="FF0000"/>
                </a:solidFill>
              </a:rPr>
              <a:t>kan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sayımı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774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3600" dirty="0" smtClean="0"/>
              <a:t>Otomatik Kan Sayımı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588375" cy="4114800"/>
          </a:xfrm>
        </p:spPr>
        <p:txBody>
          <a:bodyPr/>
          <a:lstStyle/>
          <a:p>
            <a:pPr eaLnBrk="1" hangingPunct="1">
              <a:buFont typeface="Georgia" pitchFamily="1" charset="-94"/>
              <a:buNone/>
            </a:pPr>
            <a:r>
              <a:rPr lang="tr-TR" dirty="0" smtClean="0"/>
              <a:t>	Otomatik Kan Sayımı, </a:t>
            </a:r>
          </a:p>
          <a:p>
            <a:pPr eaLnBrk="1" hangingPunct="1">
              <a:buFont typeface="Wingdings" pitchFamily="1" charset="-94"/>
              <a:buNone/>
            </a:pPr>
            <a:r>
              <a:rPr lang="tr-TR" dirty="0" smtClean="0"/>
              <a:t>  	Kandaki şekilli elemanlar ile ilgili olarak yapılan pek çok ölçümün  birlikte değerlendirildiği bir test grubudur</a:t>
            </a:r>
          </a:p>
          <a:p>
            <a:pPr eaLnBrk="1" hangingPunct="1">
              <a:buFont typeface="Wingdings" pitchFamily="1" charset="-94"/>
              <a:buNone/>
            </a:pPr>
            <a:r>
              <a:rPr lang="tr-TR" dirty="0" smtClean="0"/>
              <a:t>   	</a:t>
            </a:r>
          </a:p>
          <a:p>
            <a:pPr eaLnBrk="1" hangingPunct="1">
              <a:buFont typeface="Wingdings" pitchFamily="1" charset="-94"/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Hemogram</a:t>
            </a:r>
            <a:r>
              <a:rPr lang="tr-TR" dirty="0" smtClean="0"/>
              <a:t>,  </a:t>
            </a:r>
            <a:r>
              <a:rPr lang="tr-TR" dirty="0" smtClean="0">
                <a:solidFill>
                  <a:srgbClr val="002060"/>
                </a:solidFill>
              </a:rPr>
              <a:t>kan profili</a:t>
            </a:r>
            <a:r>
              <a:rPr lang="tr-TR" dirty="0" smtClean="0"/>
              <a:t>,  </a:t>
            </a:r>
            <a:r>
              <a:rPr lang="tr-TR" dirty="0" smtClean="0">
                <a:solidFill>
                  <a:schemeClr val="accent3">
                    <a:lumMod val="50000"/>
                  </a:schemeClr>
                </a:solidFill>
              </a:rPr>
              <a:t>hematoloji profili </a:t>
            </a:r>
          </a:p>
          <a:p>
            <a:pPr eaLnBrk="1" hangingPunct="1">
              <a:buFont typeface="Wingdings" pitchFamily="1" charset="-94"/>
              <a:buNone/>
            </a:pPr>
            <a:r>
              <a:rPr lang="tr-TR" dirty="0" smtClean="0"/>
              <a:t>eş anlamlı kullanılan terimlerdir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8834" name="Picture 2" descr="http://www.avenmedikal.com/image/cache/data/26_lar-500x5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4357686" cy="4357686"/>
          </a:xfrm>
          <a:prstGeom prst="rect">
            <a:avLst/>
          </a:prstGeom>
          <a:noFill/>
        </p:spPr>
      </p:pic>
      <p:pic>
        <p:nvPicPr>
          <p:cNvPr id="248836" name="Picture 4" descr="http://www.kartalyavuzselimdh.saglik.gov.tr/wp-content/gallery/laboratuvarlar/ozy_19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643314"/>
            <a:ext cx="4498792" cy="2986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9624" name="Picture 8" descr="https://encrypted-tbn0.gstatic.com/images?q=tbn:ANd9GcRNEa1ACdAqkWVqCU605noMH0B2Y8eKHXsRz4bFcsPVhB5dg2B_x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14554"/>
            <a:ext cx="6333775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0" name="Picture 2" descr="http://image.slidesharecdn.com/histogram-140310102024-phpapp02/95/cbc-histogram-dr-narmada-prasad-tiwari-8-638.jpg?cb=13944649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858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200" dirty="0" smtClean="0">
                <a:solidFill>
                  <a:srgbClr val="CC0000"/>
                </a:solidFill>
              </a:rPr>
              <a:t>Eritrosit ve </a:t>
            </a:r>
            <a:r>
              <a:rPr lang="tr-TR" sz="3200" dirty="0" err="1" smtClean="0">
                <a:solidFill>
                  <a:srgbClr val="CC0000"/>
                </a:solidFill>
              </a:rPr>
              <a:t>Trombositlerin</a:t>
            </a:r>
            <a:r>
              <a:rPr lang="tr-TR" sz="3200" dirty="0" smtClean="0">
                <a:solidFill>
                  <a:srgbClr val="CC0000"/>
                </a:solidFill>
              </a:rPr>
              <a:t> </a:t>
            </a:r>
            <a:r>
              <a:rPr lang="en-GB" sz="3200" dirty="0" smtClean="0">
                <a:solidFill>
                  <a:srgbClr val="CC0000"/>
                </a:solidFill>
              </a:rPr>
              <a:t> </a:t>
            </a:r>
            <a:r>
              <a:rPr lang="tr-TR" sz="3200" dirty="0" smtClean="0">
                <a:solidFill>
                  <a:srgbClr val="CC0000"/>
                </a:solidFill>
              </a:rPr>
              <a:t>Ölçüm Alanından Geçmesi </a:t>
            </a:r>
            <a:endParaRPr lang="en-GB" sz="3200" dirty="0" smtClean="0">
              <a:solidFill>
                <a:srgbClr val="CC0000"/>
              </a:solidFill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ph idx="1"/>
          </p:nvPr>
        </p:nvGraphicFramePr>
        <p:xfrm>
          <a:off x="179388" y="6237288"/>
          <a:ext cx="914400" cy="409575"/>
        </p:xfrm>
        <a:graphic>
          <a:graphicData uri="http://schemas.openxmlformats.org/presentationml/2006/ole">
            <p:oleObj spid="_x0000_s1026" name="Bit Eşlem Resmi" r:id="rId3" imgW="914286" imgH="409632" progId="PBrush">
              <p:embed/>
            </p:oleObj>
          </a:graphicData>
        </a:graphic>
      </p:graphicFrame>
      <p:pic>
        <p:nvPicPr>
          <p:cNvPr id="21508" name="Picture 3" descr="RBC aperture very close_1"/>
          <p:cNvPicPr>
            <a:picLocks noChangeAspect="1" noChangeArrowheads="1"/>
          </p:cNvPicPr>
          <p:nvPr/>
        </p:nvPicPr>
        <p:blipFill>
          <a:blip r:embed="rId4">
            <a:lum bright="20000" contrast="-20000"/>
          </a:blip>
          <a:srcRect/>
          <a:stretch>
            <a:fillRect/>
          </a:stretch>
        </p:blipFill>
        <p:spPr bwMode="auto">
          <a:xfrm>
            <a:off x="1676400" y="1698625"/>
            <a:ext cx="662940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4" descr="Light upward diagonal"/>
          <p:cNvSpPr>
            <a:spLocks noChangeArrowheads="1"/>
          </p:cNvSpPr>
          <p:nvPr/>
        </p:nvSpPr>
        <p:spPr bwMode="auto">
          <a:xfrm>
            <a:off x="2971800" y="2819400"/>
            <a:ext cx="1295400" cy="762000"/>
          </a:xfrm>
          <a:prstGeom prst="rect">
            <a:avLst/>
          </a:prstGeom>
          <a:pattFill prst="ltUpDiag">
            <a:fgClr>
              <a:schemeClr val="tx1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Rectangle 5" descr="Light upward diagonal"/>
          <p:cNvSpPr>
            <a:spLocks noChangeArrowheads="1"/>
          </p:cNvSpPr>
          <p:nvPr/>
        </p:nvSpPr>
        <p:spPr bwMode="auto">
          <a:xfrm>
            <a:off x="2971800" y="4343400"/>
            <a:ext cx="1295400" cy="762000"/>
          </a:xfrm>
          <a:prstGeom prst="rect">
            <a:avLst/>
          </a:prstGeom>
          <a:pattFill prst="ltUpDiag">
            <a:fgClr>
              <a:schemeClr val="tx1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Oval 6"/>
          <p:cNvSpPr>
            <a:spLocks noChangeArrowheads="1"/>
          </p:cNvSpPr>
          <p:nvPr/>
        </p:nvSpPr>
        <p:spPr bwMode="auto">
          <a:xfrm>
            <a:off x="4419600" y="3733800"/>
            <a:ext cx="2286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Oval 7"/>
          <p:cNvSpPr>
            <a:spLocks noChangeArrowheads="1"/>
          </p:cNvSpPr>
          <p:nvPr/>
        </p:nvSpPr>
        <p:spPr bwMode="auto">
          <a:xfrm>
            <a:off x="1752600" y="4953000"/>
            <a:ext cx="2286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Oval 8"/>
          <p:cNvSpPr>
            <a:spLocks noChangeArrowheads="1"/>
          </p:cNvSpPr>
          <p:nvPr/>
        </p:nvSpPr>
        <p:spPr bwMode="auto">
          <a:xfrm>
            <a:off x="2057400" y="5105400"/>
            <a:ext cx="3048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Oval 9"/>
          <p:cNvSpPr>
            <a:spLocks noChangeArrowheads="1"/>
          </p:cNvSpPr>
          <p:nvPr/>
        </p:nvSpPr>
        <p:spPr bwMode="auto">
          <a:xfrm>
            <a:off x="1981200" y="5410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Oval 10"/>
          <p:cNvSpPr>
            <a:spLocks noChangeArrowheads="1"/>
          </p:cNvSpPr>
          <p:nvPr/>
        </p:nvSpPr>
        <p:spPr bwMode="auto">
          <a:xfrm>
            <a:off x="1828800" y="4267200"/>
            <a:ext cx="2286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Oval 11"/>
          <p:cNvSpPr>
            <a:spLocks noChangeArrowheads="1"/>
          </p:cNvSpPr>
          <p:nvPr/>
        </p:nvSpPr>
        <p:spPr bwMode="auto">
          <a:xfrm>
            <a:off x="2209800" y="3886200"/>
            <a:ext cx="2286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Oval 12"/>
          <p:cNvSpPr>
            <a:spLocks noChangeArrowheads="1"/>
          </p:cNvSpPr>
          <p:nvPr/>
        </p:nvSpPr>
        <p:spPr bwMode="auto">
          <a:xfrm>
            <a:off x="1752600" y="3429000"/>
            <a:ext cx="2286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Oval 1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Oval 14"/>
          <p:cNvSpPr>
            <a:spLocks noChangeArrowheads="1"/>
          </p:cNvSpPr>
          <p:nvPr/>
        </p:nvSpPr>
        <p:spPr bwMode="auto">
          <a:xfrm flipV="1">
            <a:off x="2209800" y="4724400"/>
            <a:ext cx="76200" cy="762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Oval 15"/>
          <p:cNvSpPr>
            <a:spLocks noChangeArrowheads="1"/>
          </p:cNvSpPr>
          <p:nvPr/>
        </p:nvSpPr>
        <p:spPr bwMode="auto">
          <a:xfrm>
            <a:off x="1828800" y="2819400"/>
            <a:ext cx="2286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Line 16"/>
          <p:cNvSpPr>
            <a:spLocks noChangeShapeType="1"/>
          </p:cNvSpPr>
          <p:nvPr/>
        </p:nvSpPr>
        <p:spPr bwMode="auto">
          <a:xfrm>
            <a:off x="3124200" y="41910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22" name="Arc 17"/>
          <p:cNvSpPr>
            <a:spLocks/>
          </p:cNvSpPr>
          <p:nvPr/>
        </p:nvSpPr>
        <p:spPr bwMode="auto">
          <a:xfrm flipH="1">
            <a:off x="2289175" y="3505200"/>
            <a:ext cx="714375" cy="914400"/>
          </a:xfrm>
          <a:custGeom>
            <a:avLst/>
            <a:gdLst>
              <a:gd name="T0" fmla="*/ 1117408 w 33190"/>
              <a:gd name="T1" fmla="*/ 917109 h 43200"/>
              <a:gd name="T2" fmla="*/ 0 w 33190"/>
              <a:gd name="T3" fmla="*/ 17843606 h 43200"/>
              <a:gd name="T4" fmla="*/ 5369349 w 33190"/>
              <a:gd name="T5" fmla="*/ 9677400 h 43200"/>
              <a:gd name="T6" fmla="*/ 0 60000 65536"/>
              <a:gd name="T7" fmla="*/ 0 60000 65536"/>
              <a:gd name="T8" fmla="*/ 0 60000 65536"/>
              <a:gd name="T9" fmla="*/ 0 w 33190"/>
              <a:gd name="T10" fmla="*/ 0 h 43200"/>
              <a:gd name="T11" fmla="*/ 33190 w 3319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190" h="43200" fill="none" extrusionOk="0">
                <a:moveTo>
                  <a:pt x="2411" y="2046"/>
                </a:moveTo>
                <a:cubicBezTo>
                  <a:pt x="5283" y="698"/>
                  <a:pt x="8417" y="-1"/>
                  <a:pt x="11590" y="-1"/>
                </a:cubicBezTo>
                <a:cubicBezTo>
                  <a:pt x="23519" y="0"/>
                  <a:pt x="33190" y="9670"/>
                  <a:pt x="33190" y="21600"/>
                </a:cubicBezTo>
                <a:cubicBezTo>
                  <a:pt x="33190" y="33529"/>
                  <a:pt x="23519" y="43200"/>
                  <a:pt x="11590" y="43200"/>
                </a:cubicBezTo>
                <a:cubicBezTo>
                  <a:pt x="7484" y="43199"/>
                  <a:pt x="3464" y="42030"/>
                  <a:pt x="-1" y="39827"/>
                </a:cubicBezTo>
              </a:path>
              <a:path w="33190" h="43200" stroke="0" extrusionOk="0">
                <a:moveTo>
                  <a:pt x="2411" y="2046"/>
                </a:moveTo>
                <a:cubicBezTo>
                  <a:pt x="5283" y="698"/>
                  <a:pt x="8417" y="-1"/>
                  <a:pt x="11590" y="-1"/>
                </a:cubicBezTo>
                <a:cubicBezTo>
                  <a:pt x="23519" y="0"/>
                  <a:pt x="33190" y="9670"/>
                  <a:pt x="33190" y="21600"/>
                </a:cubicBezTo>
                <a:cubicBezTo>
                  <a:pt x="33190" y="33529"/>
                  <a:pt x="23519" y="43200"/>
                  <a:pt x="11590" y="43200"/>
                </a:cubicBezTo>
                <a:cubicBezTo>
                  <a:pt x="7484" y="43199"/>
                  <a:pt x="3464" y="42030"/>
                  <a:pt x="-1" y="39827"/>
                </a:cubicBezTo>
                <a:lnTo>
                  <a:pt x="1159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Arc 18"/>
          <p:cNvSpPr>
            <a:spLocks/>
          </p:cNvSpPr>
          <p:nvPr/>
        </p:nvSpPr>
        <p:spPr bwMode="auto">
          <a:xfrm>
            <a:off x="4267200" y="3505200"/>
            <a:ext cx="685800" cy="914400"/>
          </a:xfrm>
          <a:custGeom>
            <a:avLst/>
            <a:gdLst>
              <a:gd name="T0" fmla="*/ 1029816 w 33190"/>
              <a:gd name="T1" fmla="*/ 917109 h 43200"/>
              <a:gd name="T2" fmla="*/ 0 w 33190"/>
              <a:gd name="T3" fmla="*/ 17843606 h 43200"/>
              <a:gd name="T4" fmla="*/ 4948381 w 33190"/>
              <a:gd name="T5" fmla="*/ 9677400 h 43200"/>
              <a:gd name="T6" fmla="*/ 0 60000 65536"/>
              <a:gd name="T7" fmla="*/ 0 60000 65536"/>
              <a:gd name="T8" fmla="*/ 0 60000 65536"/>
              <a:gd name="T9" fmla="*/ 0 w 33190"/>
              <a:gd name="T10" fmla="*/ 0 h 43200"/>
              <a:gd name="T11" fmla="*/ 33190 w 3319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190" h="43200" fill="none" extrusionOk="0">
                <a:moveTo>
                  <a:pt x="2411" y="2046"/>
                </a:moveTo>
                <a:cubicBezTo>
                  <a:pt x="5283" y="698"/>
                  <a:pt x="8417" y="-1"/>
                  <a:pt x="11590" y="-1"/>
                </a:cubicBezTo>
                <a:cubicBezTo>
                  <a:pt x="23519" y="0"/>
                  <a:pt x="33190" y="9670"/>
                  <a:pt x="33190" y="21600"/>
                </a:cubicBezTo>
                <a:cubicBezTo>
                  <a:pt x="33190" y="33529"/>
                  <a:pt x="23519" y="43200"/>
                  <a:pt x="11590" y="43200"/>
                </a:cubicBezTo>
                <a:cubicBezTo>
                  <a:pt x="7484" y="43199"/>
                  <a:pt x="3464" y="42030"/>
                  <a:pt x="-1" y="39827"/>
                </a:cubicBezTo>
              </a:path>
              <a:path w="33190" h="43200" stroke="0" extrusionOk="0">
                <a:moveTo>
                  <a:pt x="2411" y="2046"/>
                </a:moveTo>
                <a:cubicBezTo>
                  <a:pt x="5283" y="698"/>
                  <a:pt x="8417" y="-1"/>
                  <a:pt x="11590" y="-1"/>
                </a:cubicBezTo>
                <a:cubicBezTo>
                  <a:pt x="23519" y="0"/>
                  <a:pt x="33190" y="9670"/>
                  <a:pt x="33190" y="21600"/>
                </a:cubicBezTo>
                <a:cubicBezTo>
                  <a:pt x="33190" y="33529"/>
                  <a:pt x="23519" y="43200"/>
                  <a:pt x="11590" y="43200"/>
                </a:cubicBezTo>
                <a:cubicBezTo>
                  <a:pt x="7484" y="43199"/>
                  <a:pt x="3464" y="42030"/>
                  <a:pt x="-1" y="39827"/>
                </a:cubicBezTo>
                <a:lnTo>
                  <a:pt x="1159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Text Box 19"/>
          <p:cNvSpPr txBox="1">
            <a:spLocks noChangeArrowheads="1"/>
          </p:cNvSpPr>
          <p:nvPr/>
        </p:nvSpPr>
        <p:spPr bwMode="auto">
          <a:xfrm>
            <a:off x="3048000" y="5791200"/>
            <a:ext cx="13716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400" b="1"/>
              <a:t>Ölçüm Alanı</a:t>
            </a:r>
            <a:endParaRPr lang="en-GB" sz="1400" b="1"/>
          </a:p>
        </p:txBody>
      </p:sp>
      <p:sp>
        <p:nvSpPr>
          <p:cNvPr id="21525" name="Line 20"/>
          <p:cNvSpPr>
            <a:spLocks noChangeShapeType="1"/>
          </p:cNvSpPr>
          <p:nvPr/>
        </p:nvSpPr>
        <p:spPr bwMode="auto">
          <a:xfrm flipV="1">
            <a:off x="4419600" y="44196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26" name="Line 21"/>
          <p:cNvSpPr>
            <a:spLocks noChangeShapeType="1"/>
          </p:cNvSpPr>
          <p:nvPr/>
        </p:nvSpPr>
        <p:spPr bwMode="auto">
          <a:xfrm flipH="1" flipV="1">
            <a:off x="2743200" y="4495800"/>
            <a:ext cx="2286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27" name="Oval 22"/>
          <p:cNvSpPr>
            <a:spLocks noChangeArrowheads="1"/>
          </p:cNvSpPr>
          <p:nvPr/>
        </p:nvSpPr>
        <p:spPr bwMode="auto">
          <a:xfrm flipV="1">
            <a:off x="2133600" y="3352800"/>
            <a:ext cx="152400" cy="762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Oval 23"/>
          <p:cNvSpPr>
            <a:spLocks noChangeArrowheads="1"/>
          </p:cNvSpPr>
          <p:nvPr/>
        </p:nvSpPr>
        <p:spPr bwMode="auto">
          <a:xfrm flipV="1">
            <a:off x="2438400" y="4114800"/>
            <a:ext cx="1524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Oval 24"/>
          <p:cNvSpPr>
            <a:spLocks noChangeArrowheads="1"/>
          </p:cNvSpPr>
          <p:nvPr/>
        </p:nvSpPr>
        <p:spPr bwMode="auto">
          <a:xfrm flipV="1">
            <a:off x="2590800" y="3505200"/>
            <a:ext cx="1524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Oval 25"/>
          <p:cNvSpPr>
            <a:spLocks noChangeArrowheads="1"/>
          </p:cNvSpPr>
          <p:nvPr/>
        </p:nvSpPr>
        <p:spPr bwMode="auto">
          <a:xfrm flipV="1">
            <a:off x="2743200" y="3657600"/>
            <a:ext cx="152400" cy="762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Oval 26"/>
          <p:cNvSpPr>
            <a:spLocks noChangeArrowheads="1"/>
          </p:cNvSpPr>
          <p:nvPr/>
        </p:nvSpPr>
        <p:spPr bwMode="auto">
          <a:xfrm flipV="1">
            <a:off x="2057400" y="3962400"/>
            <a:ext cx="76200" cy="762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Oval 27"/>
          <p:cNvSpPr>
            <a:spLocks noChangeArrowheads="1"/>
          </p:cNvSpPr>
          <p:nvPr/>
        </p:nvSpPr>
        <p:spPr bwMode="auto">
          <a:xfrm>
            <a:off x="2286000" y="3124200"/>
            <a:ext cx="2286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Text Box 28"/>
          <p:cNvSpPr txBox="1">
            <a:spLocks noChangeArrowheads="1"/>
          </p:cNvSpPr>
          <p:nvPr/>
        </p:nvSpPr>
        <p:spPr bwMode="auto">
          <a:xfrm>
            <a:off x="6553200" y="1905000"/>
            <a:ext cx="1524000" cy="739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400" b="1"/>
              <a:t>Dilüent ile uzaklaştırılan hücreler</a:t>
            </a:r>
            <a:r>
              <a:rPr lang="en-GB" sz="1400" b="1"/>
              <a:t> </a:t>
            </a:r>
          </a:p>
        </p:txBody>
      </p:sp>
      <p:sp>
        <p:nvSpPr>
          <p:cNvPr id="21534" name="Line 29"/>
          <p:cNvSpPr>
            <a:spLocks noChangeShapeType="1"/>
          </p:cNvSpPr>
          <p:nvPr/>
        </p:nvSpPr>
        <p:spPr bwMode="auto">
          <a:xfrm flipH="1">
            <a:off x="5181600" y="2133600"/>
            <a:ext cx="1371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35" name="Oval 30"/>
          <p:cNvSpPr>
            <a:spLocks noChangeArrowheads="1"/>
          </p:cNvSpPr>
          <p:nvPr/>
        </p:nvSpPr>
        <p:spPr bwMode="auto">
          <a:xfrm>
            <a:off x="5943600" y="2819400"/>
            <a:ext cx="2286000" cy="2286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400">
              <a:latin typeface="Times" pitchFamily="1" charset="-94"/>
            </a:endParaRPr>
          </a:p>
        </p:txBody>
      </p:sp>
      <p:sp>
        <p:nvSpPr>
          <p:cNvPr id="131103" name="Text Box 31"/>
          <p:cNvSpPr txBox="1">
            <a:spLocks noChangeArrowheads="1"/>
          </p:cNvSpPr>
          <p:nvPr/>
        </p:nvSpPr>
        <p:spPr bwMode="auto">
          <a:xfrm>
            <a:off x="6156325" y="5229225"/>
            <a:ext cx="2071688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tr-TR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Osiloskoptaki görüntü</a:t>
            </a:r>
            <a:endParaRPr lang="en-GB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37" name="Line 32"/>
          <p:cNvSpPr>
            <a:spLocks noChangeShapeType="1"/>
          </p:cNvSpPr>
          <p:nvPr/>
        </p:nvSpPr>
        <p:spPr bwMode="auto">
          <a:xfrm>
            <a:off x="6400800" y="44958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38" name="Freeform 33"/>
          <p:cNvSpPr>
            <a:spLocks/>
          </p:cNvSpPr>
          <p:nvPr/>
        </p:nvSpPr>
        <p:spPr bwMode="auto">
          <a:xfrm>
            <a:off x="6629400" y="3962400"/>
            <a:ext cx="228600" cy="533400"/>
          </a:xfrm>
          <a:custGeom>
            <a:avLst/>
            <a:gdLst>
              <a:gd name="T0" fmla="*/ 0 w 384"/>
              <a:gd name="T1" fmla="*/ 533400 h 912"/>
              <a:gd name="T2" fmla="*/ 114300 w 384"/>
              <a:gd name="T3" fmla="*/ 0 h 912"/>
              <a:gd name="T4" fmla="*/ 228600 w 384"/>
              <a:gd name="T5" fmla="*/ 533400 h 912"/>
              <a:gd name="T6" fmla="*/ 0 60000 65536"/>
              <a:gd name="T7" fmla="*/ 0 60000 65536"/>
              <a:gd name="T8" fmla="*/ 0 60000 65536"/>
              <a:gd name="T9" fmla="*/ 0 w 384"/>
              <a:gd name="T10" fmla="*/ 0 h 912"/>
              <a:gd name="T11" fmla="*/ 384 w 384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912">
                <a:moveTo>
                  <a:pt x="0" y="912"/>
                </a:moveTo>
                <a:cubicBezTo>
                  <a:pt x="64" y="456"/>
                  <a:pt x="128" y="0"/>
                  <a:pt x="192" y="0"/>
                </a:cubicBezTo>
                <a:cubicBezTo>
                  <a:pt x="256" y="0"/>
                  <a:pt x="352" y="760"/>
                  <a:pt x="384" y="912"/>
                </a:cubicBezTo>
              </a:path>
            </a:pathLst>
          </a:custGeom>
          <a:noFill/>
          <a:ln w="1270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Text Box 34"/>
          <p:cNvSpPr txBox="1">
            <a:spLocks noChangeArrowheads="1"/>
          </p:cNvSpPr>
          <p:nvPr/>
        </p:nvSpPr>
        <p:spPr bwMode="auto">
          <a:xfrm>
            <a:off x="7202488" y="3440113"/>
            <a:ext cx="569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400" b="1"/>
              <a:t>RBC</a:t>
            </a:r>
          </a:p>
        </p:txBody>
      </p:sp>
      <p:sp>
        <p:nvSpPr>
          <p:cNvPr id="21540" name="Text Box 35"/>
          <p:cNvSpPr txBox="1">
            <a:spLocks noChangeArrowheads="1"/>
          </p:cNvSpPr>
          <p:nvPr/>
        </p:nvSpPr>
        <p:spPr bwMode="auto">
          <a:xfrm>
            <a:off x="6248400" y="4038600"/>
            <a:ext cx="519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400" b="1"/>
              <a:t>PLT</a:t>
            </a:r>
          </a:p>
        </p:txBody>
      </p:sp>
      <p:sp>
        <p:nvSpPr>
          <p:cNvPr id="21541" name="Oval 36"/>
          <p:cNvSpPr>
            <a:spLocks noChangeArrowheads="1"/>
          </p:cNvSpPr>
          <p:nvPr/>
        </p:nvSpPr>
        <p:spPr bwMode="auto">
          <a:xfrm>
            <a:off x="2514600" y="27432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3600" b="1">
                <a:latin typeface="Times" pitchFamily="1" charset="-94"/>
              </a:rPr>
              <a:t>+</a:t>
            </a:r>
          </a:p>
        </p:txBody>
      </p:sp>
      <p:sp>
        <p:nvSpPr>
          <p:cNvPr id="21542" name="Oval 37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3600" b="1">
                <a:latin typeface="Times" pitchFamily="1" charset="-94"/>
              </a:rPr>
              <a:t>-</a:t>
            </a:r>
          </a:p>
        </p:txBody>
      </p:sp>
      <p:sp>
        <p:nvSpPr>
          <p:cNvPr id="21543" name="Oval 38"/>
          <p:cNvSpPr>
            <a:spLocks noChangeArrowheads="1"/>
          </p:cNvSpPr>
          <p:nvPr/>
        </p:nvSpPr>
        <p:spPr bwMode="auto">
          <a:xfrm>
            <a:off x="3429000" y="3886200"/>
            <a:ext cx="2286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Oval 39"/>
          <p:cNvSpPr>
            <a:spLocks noChangeArrowheads="1"/>
          </p:cNvSpPr>
          <p:nvPr/>
        </p:nvSpPr>
        <p:spPr bwMode="auto">
          <a:xfrm flipV="1">
            <a:off x="3200400" y="3962400"/>
            <a:ext cx="76200" cy="762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Oval 40"/>
          <p:cNvSpPr>
            <a:spLocks noChangeArrowheads="1"/>
          </p:cNvSpPr>
          <p:nvPr/>
        </p:nvSpPr>
        <p:spPr bwMode="auto">
          <a:xfrm>
            <a:off x="2819400" y="3886200"/>
            <a:ext cx="2286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6" name="Oval 41"/>
          <p:cNvSpPr>
            <a:spLocks noChangeArrowheads="1"/>
          </p:cNvSpPr>
          <p:nvPr/>
        </p:nvSpPr>
        <p:spPr bwMode="auto">
          <a:xfrm flipV="1">
            <a:off x="2590800" y="3962400"/>
            <a:ext cx="76200" cy="762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7" name="Oval 42"/>
          <p:cNvSpPr>
            <a:spLocks noChangeArrowheads="1"/>
          </p:cNvSpPr>
          <p:nvPr/>
        </p:nvSpPr>
        <p:spPr bwMode="auto">
          <a:xfrm>
            <a:off x="4800600" y="2971800"/>
            <a:ext cx="2286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8" name="Oval 43"/>
          <p:cNvSpPr>
            <a:spLocks noChangeArrowheads="1"/>
          </p:cNvSpPr>
          <p:nvPr/>
        </p:nvSpPr>
        <p:spPr bwMode="auto">
          <a:xfrm>
            <a:off x="4876800" y="2209800"/>
            <a:ext cx="2286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9" name="Freeform 44"/>
          <p:cNvSpPr>
            <a:spLocks/>
          </p:cNvSpPr>
          <p:nvPr/>
        </p:nvSpPr>
        <p:spPr bwMode="auto">
          <a:xfrm>
            <a:off x="6934200" y="3048000"/>
            <a:ext cx="381000" cy="1447800"/>
          </a:xfrm>
          <a:custGeom>
            <a:avLst/>
            <a:gdLst>
              <a:gd name="T0" fmla="*/ 0 w 384"/>
              <a:gd name="T1" fmla="*/ 1447800 h 912"/>
              <a:gd name="T2" fmla="*/ 190500 w 384"/>
              <a:gd name="T3" fmla="*/ 0 h 912"/>
              <a:gd name="T4" fmla="*/ 381000 w 384"/>
              <a:gd name="T5" fmla="*/ 1447800 h 912"/>
              <a:gd name="T6" fmla="*/ 0 60000 65536"/>
              <a:gd name="T7" fmla="*/ 0 60000 65536"/>
              <a:gd name="T8" fmla="*/ 0 60000 65536"/>
              <a:gd name="T9" fmla="*/ 0 w 384"/>
              <a:gd name="T10" fmla="*/ 0 h 912"/>
              <a:gd name="T11" fmla="*/ 384 w 384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912">
                <a:moveTo>
                  <a:pt x="0" y="912"/>
                </a:moveTo>
                <a:cubicBezTo>
                  <a:pt x="64" y="456"/>
                  <a:pt x="128" y="0"/>
                  <a:pt x="192" y="0"/>
                </a:cubicBezTo>
                <a:cubicBezTo>
                  <a:pt x="256" y="0"/>
                  <a:pt x="352" y="760"/>
                  <a:pt x="384" y="912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AutoShape 45"/>
          <p:cNvSpPr>
            <a:spLocks noChangeArrowheads="1"/>
          </p:cNvSpPr>
          <p:nvPr/>
        </p:nvSpPr>
        <p:spPr bwMode="auto">
          <a:xfrm>
            <a:off x="4724400" y="5181600"/>
            <a:ext cx="228600" cy="762000"/>
          </a:xfrm>
          <a:prstGeom prst="upArrow">
            <a:avLst>
              <a:gd name="adj1" fmla="val 50000"/>
              <a:gd name="adj2" fmla="val 8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Text Box 46"/>
          <p:cNvSpPr txBox="1">
            <a:spLocks noChangeArrowheads="1"/>
          </p:cNvSpPr>
          <p:nvPr/>
        </p:nvSpPr>
        <p:spPr bwMode="auto">
          <a:xfrm>
            <a:off x="4572000" y="6010275"/>
            <a:ext cx="1285875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r-TR" sz="1400" b="1"/>
              <a:t>Dilüent akışı </a:t>
            </a:r>
            <a:endParaRPr lang="en-GB" sz="1400" b="1"/>
          </a:p>
        </p:txBody>
      </p:sp>
      <p:sp>
        <p:nvSpPr>
          <p:cNvPr id="21552" name="Oval 47"/>
          <p:cNvSpPr>
            <a:spLocks noChangeArrowheads="1"/>
          </p:cNvSpPr>
          <p:nvPr/>
        </p:nvSpPr>
        <p:spPr bwMode="auto">
          <a:xfrm flipV="1">
            <a:off x="4343400" y="3886200"/>
            <a:ext cx="76200" cy="762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Oval 48"/>
          <p:cNvSpPr>
            <a:spLocks noChangeArrowheads="1"/>
          </p:cNvSpPr>
          <p:nvPr/>
        </p:nvSpPr>
        <p:spPr bwMode="auto">
          <a:xfrm flipV="1">
            <a:off x="4876800" y="3200400"/>
            <a:ext cx="76200" cy="762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4" name="Oval 49"/>
          <p:cNvSpPr>
            <a:spLocks noChangeArrowheads="1"/>
          </p:cNvSpPr>
          <p:nvPr/>
        </p:nvSpPr>
        <p:spPr bwMode="auto">
          <a:xfrm flipV="1">
            <a:off x="4953000" y="2438400"/>
            <a:ext cx="76200" cy="762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49375"/>
            <a:ext cx="35814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13" y="4894263"/>
            <a:ext cx="35448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13" y="3141663"/>
            <a:ext cx="35575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492500" y="1484313"/>
            <a:ext cx="1871663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tr-TR" sz="1400"/>
              <a:t>Sinyallerin sekme şiddeti </a:t>
            </a:r>
          </a:p>
          <a:p>
            <a:pPr eaLnBrk="0" hangingPunct="0"/>
            <a:r>
              <a:rPr lang="tr-TR" sz="1400"/>
              <a:t> hücrelerin hacmini belirler</a:t>
            </a:r>
            <a:endParaRPr lang="en-US" sz="1400"/>
          </a:p>
          <a:p>
            <a:pPr eaLnBrk="0" hangingPunct="0"/>
            <a:endParaRPr lang="en-US" sz="1400"/>
          </a:p>
          <a:p>
            <a:pPr eaLnBrk="0" hangingPunct="0"/>
            <a:r>
              <a:rPr lang="tr-TR" sz="1400"/>
              <a:t>Absorbsiyon peroksidaz aktivitesini ölçer</a:t>
            </a:r>
            <a:endParaRPr lang="en-US" sz="1400"/>
          </a:p>
          <a:p>
            <a:pPr eaLnBrk="0" hangingPunct="0"/>
            <a:endParaRPr lang="en-US" sz="1400"/>
          </a:p>
          <a:p>
            <a:pPr eaLnBrk="0" hangingPunct="0"/>
            <a:endParaRPr lang="en-US" sz="1400"/>
          </a:p>
          <a:p>
            <a:pPr eaLnBrk="0" hangingPunct="0"/>
            <a:r>
              <a:rPr lang="tr-TR" sz="1400"/>
              <a:t>Orta derece </a:t>
            </a:r>
            <a:r>
              <a:rPr lang="en-US" sz="1400"/>
              <a:t>pero</a:t>
            </a:r>
            <a:r>
              <a:rPr lang="tr-TR" sz="1400"/>
              <a:t>ksidaz aktivitesi daha az ışık absorbe ederken</a:t>
            </a:r>
            <a:endParaRPr lang="en-US" sz="1400"/>
          </a:p>
          <a:p>
            <a:pPr eaLnBrk="0" hangingPunct="0"/>
            <a:endParaRPr lang="en-US" sz="1400"/>
          </a:p>
          <a:p>
            <a:pPr eaLnBrk="0" hangingPunct="0"/>
            <a:endParaRPr lang="en-US" sz="1400"/>
          </a:p>
          <a:p>
            <a:pPr eaLnBrk="0" hangingPunct="0"/>
            <a:endParaRPr lang="en-US" sz="1400"/>
          </a:p>
          <a:p>
            <a:pPr eaLnBrk="0" hangingPunct="0"/>
            <a:endParaRPr lang="en-US" sz="1400"/>
          </a:p>
          <a:p>
            <a:pPr eaLnBrk="0" hangingPunct="0"/>
            <a:endParaRPr lang="en-US" sz="1400"/>
          </a:p>
          <a:p>
            <a:pPr eaLnBrk="0" hangingPunct="0"/>
            <a:r>
              <a:rPr lang="tr-TR" sz="1400"/>
              <a:t>Yüksek peroksidaz aktivitesi olanlar daha çok absorbe ederler</a:t>
            </a:r>
            <a:endParaRPr lang="en-US" sz="1400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57200" y="441325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tr-TR" sz="4400">
                <a:solidFill>
                  <a:srgbClr val="CC0000"/>
                </a:solidFill>
                <a:latin typeface="Times New Roman" pitchFamily="1" charset="0"/>
              </a:rPr>
              <a:t>Peroksidaz Yöntemi</a:t>
            </a:r>
            <a:endParaRPr lang="en-US" sz="4400">
              <a:solidFill>
                <a:srgbClr val="CC0000"/>
              </a:solidFill>
              <a:latin typeface="Times New Roman" pitchFamily="1" charset="0"/>
            </a:endParaRPr>
          </a:p>
        </p:txBody>
      </p:sp>
      <p:pic>
        <p:nvPicPr>
          <p:cNvPr id="26631" name="Picture 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625" y="2060575"/>
            <a:ext cx="340360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Rutin kan testleri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2215405"/>
            <a:ext cx="8712968" cy="4525963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Otomatik kan sayımı</a:t>
            </a:r>
          </a:p>
          <a:p>
            <a:r>
              <a:rPr lang="tr-TR" dirty="0" err="1" smtClean="0"/>
              <a:t>Retikulosit</a:t>
            </a:r>
            <a:r>
              <a:rPr lang="tr-TR" dirty="0" smtClean="0"/>
              <a:t> sayımı</a:t>
            </a:r>
          </a:p>
          <a:p>
            <a:r>
              <a:rPr lang="tr-TR" dirty="0" err="1" smtClean="0"/>
              <a:t>Periferik</a:t>
            </a:r>
            <a:r>
              <a:rPr lang="tr-TR" dirty="0" smtClean="0"/>
              <a:t> yayma</a:t>
            </a:r>
          </a:p>
          <a:p>
            <a:r>
              <a:rPr lang="tr-TR" dirty="0" smtClean="0"/>
              <a:t>Eritrosit </a:t>
            </a:r>
            <a:r>
              <a:rPr lang="tr-TR" dirty="0" err="1" smtClean="0"/>
              <a:t>sedimentasyon</a:t>
            </a:r>
            <a:r>
              <a:rPr lang="tr-TR" dirty="0" smtClean="0"/>
              <a:t> Hızı (ESR)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sz="2600" i="1" dirty="0" smtClean="0"/>
              <a:t>Yukarıdaki testlerin tümü Merkez </a:t>
            </a:r>
            <a:r>
              <a:rPr lang="tr-TR" sz="2600" i="1" dirty="0" err="1" smtClean="0"/>
              <a:t>Laboratuvarında</a:t>
            </a:r>
            <a:r>
              <a:rPr lang="tr-TR" sz="2600" i="1" dirty="0" smtClean="0"/>
              <a:t> çalışılmaktadır </a:t>
            </a:r>
            <a:endParaRPr lang="tr-TR" sz="2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043608" y="692696"/>
          <a:ext cx="6208119" cy="6165304"/>
        </p:xfrm>
        <a:graphic>
          <a:graphicData uri="http://schemas.openxmlformats.org/presentationml/2006/ole">
            <p:oleObj spid="_x0000_s2050" name="Bitmap Image" r:id="rId3" imgW="4229690" imgH="4200000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5318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sz="3200" smtClean="0"/>
              <a:t>Tam Kan Sayımında Ölçülen Parametreler 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ph idx="1"/>
          </p:nvPr>
        </p:nvGraphicFramePr>
        <p:xfrm>
          <a:off x="683568" y="0"/>
          <a:ext cx="8061325" cy="6946900"/>
        </p:xfrm>
        <a:graphic>
          <a:graphicData uri="http://schemas.openxmlformats.org/presentationml/2006/ole">
            <p:oleObj spid="_x0000_s3074" name="Bit Eşlem Resmi" r:id="rId3" imgW="8314286" imgH="716380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368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1475" y="1095375"/>
            <a:ext cx="591185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8629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3 Grup"/>
          <p:cNvGrpSpPr/>
          <p:nvPr/>
        </p:nvGrpSpPr>
        <p:grpSpPr>
          <a:xfrm>
            <a:off x="1600200" y="1089025"/>
            <a:ext cx="6067426" cy="4678363"/>
            <a:chOff x="1600200" y="1089025"/>
            <a:chExt cx="6067426" cy="4678363"/>
          </a:xfrm>
        </p:grpSpPr>
        <p:pic>
          <p:nvPicPr>
            <p:cNvPr id="12290" name="Picture 2" descr="TAMKAN"/>
            <p:cNvPicPr>
              <a:picLocks noChangeAspect="1" noChangeArrowheads="1"/>
            </p:cNvPicPr>
            <p:nvPr/>
          </p:nvPicPr>
          <p:blipFill>
            <a:blip r:embed="rId3">
              <a:lum bright="-12000" contrast="30000"/>
            </a:blip>
            <a:srcRect/>
            <a:stretch>
              <a:fillRect/>
            </a:stretch>
          </p:blipFill>
          <p:spPr bwMode="auto">
            <a:xfrm>
              <a:off x="1600200" y="1089025"/>
              <a:ext cx="5943600" cy="4678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908175" y="1196976"/>
              <a:ext cx="5759451" cy="1152525"/>
              <a:chOff x="1202" y="754"/>
              <a:chExt cx="3628" cy="726"/>
            </a:xfrm>
          </p:grpSpPr>
          <p:sp>
            <p:nvSpPr>
              <p:cNvPr id="12300" name="Rectangle 3"/>
              <p:cNvSpPr>
                <a:spLocks noChangeArrowheads="1"/>
              </p:cNvSpPr>
              <p:nvPr/>
            </p:nvSpPr>
            <p:spPr bwMode="auto">
              <a:xfrm>
                <a:off x="1202" y="1207"/>
                <a:ext cx="1950" cy="273"/>
              </a:xfrm>
              <a:prstGeom prst="rect">
                <a:avLst/>
              </a:prstGeom>
              <a:solidFill>
                <a:srgbClr val="FF0000">
                  <a:alpha val="34901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1" name="AutoShape 4"/>
              <p:cNvSpPr>
                <a:spLocks noChangeArrowheads="1"/>
              </p:cNvSpPr>
              <p:nvPr/>
            </p:nvSpPr>
            <p:spPr bwMode="auto">
              <a:xfrm>
                <a:off x="3061" y="754"/>
                <a:ext cx="1769" cy="363"/>
              </a:xfrm>
              <a:prstGeom prst="wedgeRoundRectCallout">
                <a:avLst>
                  <a:gd name="adj1" fmla="val -45099"/>
                  <a:gd name="adj2" fmla="val 95311"/>
                  <a:gd name="adj3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tr-TR"/>
                  <a:t>Hücre Sayımları</a:t>
                </a:r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928813" y="2060576"/>
              <a:ext cx="5718175" cy="1152525"/>
              <a:chOff x="1202" y="1334"/>
              <a:chExt cx="3602" cy="726"/>
            </a:xfrm>
          </p:grpSpPr>
          <p:sp>
            <p:nvSpPr>
              <p:cNvPr id="12298" name="Rectangle 6"/>
              <p:cNvSpPr>
                <a:spLocks noChangeArrowheads="1"/>
              </p:cNvSpPr>
              <p:nvPr/>
            </p:nvSpPr>
            <p:spPr bwMode="auto">
              <a:xfrm>
                <a:off x="1202" y="1516"/>
                <a:ext cx="1950" cy="544"/>
              </a:xfrm>
              <a:prstGeom prst="rect">
                <a:avLst/>
              </a:prstGeom>
              <a:solidFill>
                <a:srgbClr val="00FFFF">
                  <a:alpha val="25098"/>
                </a:srgbClr>
              </a:solidFill>
              <a:ln w="9525">
                <a:solidFill>
                  <a:srgbClr val="33CC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9" name="AutoShape 7"/>
              <p:cNvSpPr>
                <a:spLocks noChangeArrowheads="1"/>
              </p:cNvSpPr>
              <p:nvPr/>
            </p:nvSpPr>
            <p:spPr bwMode="auto">
              <a:xfrm>
                <a:off x="3185" y="1334"/>
                <a:ext cx="1619" cy="590"/>
              </a:xfrm>
              <a:prstGeom prst="wedgeRoundRectCallout">
                <a:avLst>
                  <a:gd name="adj1" fmla="val -55394"/>
                  <a:gd name="adj2" fmla="val 60255"/>
                  <a:gd name="adj3" fmla="val 16667"/>
                </a:avLst>
              </a:prstGeom>
              <a:solidFill>
                <a:srgbClr val="33CCCC"/>
              </a:solidFill>
              <a:ln w="9525">
                <a:solidFill>
                  <a:srgbClr val="33CC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tr-TR" sz="2800" dirty="0"/>
                  <a:t>Eritrosit Değerleri</a:t>
                </a:r>
                <a:endParaRPr lang="en-US" sz="2800" dirty="0"/>
              </a:p>
            </p:txBody>
          </p:sp>
        </p:grpSp>
        <p:sp>
          <p:nvSpPr>
            <p:cNvPr id="80905" name="Rectangle 9"/>
            <p:cNvSpPr>
              <a:spLocks noChangeArrowheads="1"/>
            </p:cNvSpPr>
            <p:nvPr/>
          </p:nvSpPr>
          <p:spPr bwMode="auto">
            <a:xfrm>
              <a:off x="1908175" y="3213100"/>
              <a:ext cx="3095625" cy="1295400"/>
            </a:xfrm>
            <a:prstGeom prst="rect">
              <a:avLst/>
            </a:prstGeom>
            <a:solidFill>
              <a:srgbClr val="800080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6" name="AutoShape 10"/>
            <p:cNvSpPr>
              <a:spLocks noChangeArrowheads="1"/>
            </p:cNvSpPr>
            <p:nvPr/>
          </p:nvSpPr>
          <p:spPr bwMode="auto">
            <a:xfrm>
              <a:off x="5003800" y="3429000"/>
              <a:ext cx="2016125" cy="647700"/>
            </a:xfrm>
            <a:prstGeom prst="wedgeRoundRectCallout">
              <a:avLst>
                <a:gd name="adj1" fmla="val -55330"/>
                <a:gd name="adj2" fmla="val 89524"/>
                <a:gd name="adj3" fmla="val 1666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tr-TR" dirty="0"/>
                <a:t>Lökosit</a:t>
              </a:r>
            </a:p>
            <a:p>
              <a:pPr algn="ctr"/>
              <a:r>
                <a:rPr lang="tr-TR" dirty="0"/>
                <a:t>Değerleri</a:t>
              </a:r>
              <a:endParaRPr lang="en-US" dirty="0"/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692275" y="4652966"/>
              <a:ext cx="4968875" cy="792163"/>
              <a:chOff x="1066" y="2931"/>
              <a:chExt cx="3130" cy="499"/>
            </a:xfrm>
          </p:grpSpPr>
          <p:sp>
            <p:nvSpPr>
              <p:cNvPr id="12296" name="Rectangle 11"/>
              <p:cNvSpPr>
                <a:spLocks noChangeArrowheads="1"/>
              </p:cNvSpPr>
              <p:nvPr/>
            </p:nvSpPr>
            <p:spPr bwMode="auto">
              <a:xfrm>
                <a:off x="1066" y="2931"/>
                <a:ext cx="1043" cy="499"/>
              </a:xfrm>
              <a:prstGeom prst="rect">
                <a:avLst/>
              </a:prstGeom>
              <a:solidFill>
                <a:srgbClr val="00FF00">
                  <a:alpha val="32941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7" name="AutoShape 12"/>
              <p:cNvSpPr>
                <a:spLocks noChangeArrowheads="1"/>
              </p:cNvSpPr>
              <p:nvPr/>
            </p:nvSpPr>
            <p:spPr bwMode="auto">
              <a:xfrm>
                <a:off x="2109" y="3067"/>
                <a:ext cx="2087" cy="363"/>
              </a:xfrm>
              <a:prstGeom prst="wedgeEllipseCallout">
                <a:avLst>
                  <a:gd name="adj1" fmla="val -50917"/>
                  <a:gd name="adj2" fmla="val 27940"/>
                </a:avLst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tr-TR" sz="2000" dirty="0"/>
                  <a:t>Uyarı Mesajları</a:t>
                </a:r>
                <a:endParaRPr lang="en-US" sz="20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Hemoglobin Ölçümü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2249488"/>
            <a:ext cx="8568952" cy="432435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None/>
            </a:pPr>
            <a:endParaRPr lang="tr-TR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tr-TR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tr-TR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Eritrositler özel bir </a:t>
            </a:r>
            <a:r>
              <a:rPr lang="tr-TR" sz="28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solusyon</a:t>
            </a:r>
            <a:r>
              <a:rPr lang="tr-TR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ile </a:t>
            </a:r>
            <a:r>
              <a:rPr lang="tr-TR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parçalandıktan sonra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tr-TR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açığa çıkan hemoglobin “</a:t>
            </a:r>
            <a:r>
              <a:rPr lang="tr-TR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Spektrofotometrik</a:t>
            </a:r>
            <a:r>
              <a:rPr lang="tr-TR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” olarak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tr-TR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ölçülür.</a:t>
            </a:r>
          </a:p>
          <a:p>
            <a:pPr eaLnBrk="1" hangingPunct="1">
              <a:lnSpc>
                <a:spcPct val="90000"/>
              </a:lnSpc>
              <a:buNone/>
            </a:pPr>
            <a:endParaRPr lang="tr-TR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tr-TR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tr-TR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E: 13,5-18 g/</a:t>
            </a:r>
            <a:r>
              <a:rPr lang="tr-TR" sz="28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dl</a:t>
            </a:r>
            <a:r>
              <a:rPr lang="tr-TR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         </a:t>
            </a:r>
            <a:r>
              <a:rPr lang="tr-TR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K: 12-16 g/</a:t>
            </a:r>
            <a:r>
              <a:rPr lang="tr-TR" sz="28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dl</a:t>
            </a:r>
            <a:endParaRPr lang="tr-TR" sz="28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Hematokrit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Ölçümü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700808"/>
            <a:ext cx="8712968" cy="43243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tr-TR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Kan örneğindeki  eritrositlerin hacminin total </a:t>
            </a:r>
            <a:r>
              <a:rPr lang="tr-TR" sz="28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hacime</a:t>
            </a:r>
            <a:r>
              <a:rPr lang="tr-TR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olan oranıdır (%).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tr-TR" dirty="0" smtClean="0">
                <a:solidFill>
                  <a:srgbClr val="000000"/>
                </a:solidFill>
              </a:rPr>
              <a:t>     </a:t>
            </a:r>
            <a:endParaRPr lang="tr-TR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tr-TR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  <a:r>
              <a:rPr lang="tr-TR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Optik sistemlerde direkt olarak ölçülebilir</a:t>
            </a:r>
          </a:p>
          <a:p>
            <a:pPr eaLnBrk="1" hangingPunct="1">
              <a:lnSpc>
                <a:spcPct val="90000"/>
              </a:lnSpc>
              <a:buNone/>
            </a:pPr>
            <a:endParaRPr lang="tr-TR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tr-TR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Empedans yönteminde </a:t>
            </a:r>
            <a:r>
              <a:rPr lang="tr-TR" sz="24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indirekt</a:t>
            </a:r>
            <a:r>
              <a:rPr lang="tr-TR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olarak eritrosit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tr-TR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sayısı ve eritrosit hacmi üzerinden  hesaplanır.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tr-TR" dirty="0" smtClean="0">
                <a:solidFill>
                  <a:srgbClr val="000000"/>
                </a:solidFill>
              </a:rPr>
              <a:t>  [</a:t>
            </a:r>
            <a:r>
              <a:rPr lang="tr-TR" dirty="0" smtClean="0">
                <a:solidFill>
                  <a:srgbClr val="000000"/>
                </a:solidFill>
                <a:cs typeface="Times New Roman" pitchFamily="18" charset="0"/>
              </a:rPr>
              <a:t>OEH</a:t>
            </a:r>
            <a:r>
              <a:rPr lang="tr-TR" dirty="0" smtClean="0">
                <a:solidFill>
                  <a:srgbClr val="000000"/>
                </a:solidFill>
              </a:rPr>
              <a:t> (</a:t>
            </a:r>
            <a:r>
              <a:rPr lang="tr-TR" dirty="0" err="1" smtClean="0">
                <a:solidFill>
                  <a:srgbClr val="000000"/>
                </a:solidFill>
                <a:cs typeface="Times New Roman" pitchFamily="18" charset="0"/>
              </a:rPr>
              <a:t>fL</a:t>
            </a:r>
            <a:r>
              <a:rPr lang="tr-TR" dirty="0" smtClean="0">
                <a:solidFill>
                  <a:srgbClr val="000000"/>
                </a:solidFill>
                <a:cs typeface="Times New Roman" pitchFamily="18" charset="0"/>
              </a:rPr>
              <a:t>) x RBC (10</a:t>
            </a:r>
            <a:r>
              <a:rPr lang="tr-TR" baseline="30000" dirty="0" smtClean="0">
                <a:solidFill>
                  <a:srgbClr val="000000"/>
                </a:solidFill>
              </a:rPr>
              <a:t>12</a:t>
            </a:r>
            <a:r>
              <a:rPr lang="tr-TR" dirty="0" smtClean="0">
                <a:solidFill>
                  <a:srgbClr val="000000"/>
                </a:solidFill>
                <a:cs typeface="Times New Roman" pitchFamily="18" charset="0"/>
              </a:rPr>
              <a:t>/L)</a:t>
            </a:r>
            <a:r>
              <a:rPr lang="tr-TR" dirty="0" smtClean="0">
                <a:solidFill>
                  <a:srgbClr val="000000"/>
                </a:solidFill>
              </a:rPr>
              <a:t>]/10</a:t>
            </a:r>
            <a:r>
              <a:rPr lang="tr-TR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tr-TR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tr-TR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tr-TR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E: % 42-%50        K: % 36-%45</a:t>
            </a:r>
          </a:p>
          <a:p>
            <a:pPr eaLnBrk="1" hangingPunct="1">
              <a:lnSpc>
                <a:spcPct val="90000"/>
              </a:lnSpc>
            </a:pPr>
            <a:endParaRPr lang="tr-TR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tr-TR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00306"/>
            <a:ext cx="840672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3575" y="1417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/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rgbClr val="FF0000"/>
                </a:solidFill>
              </a:rPr>
              <a:t/>
            </a:r>
            <a:br>
              <a:rPr lang="en-US" sz="6000" b="1" dirty="0">
                <a:solidFill>
                  <a:srgbClr val="FF0000"/>
                </a:solidFill>
              </a:rPr>
            </a:br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en-US" sz="6000" b="1" dirty="0" smtClean="0">
                <a:solidFill>
                  <a:srgbClr val="FF0000"/>
                </a:solidFill>
              </a:rPr>
              <a:t/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en-US" sz="6000" b="1" dirty="0" err="1" smtClean="0">
                <a:solidFill>
                  <a:srgbClr val="FF0000"/>
                </a:solidFill>
              </a:rPr>
              <a:t>Retikülosit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sayımı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840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41" y="571501"/>
            <a:ext cx="8905874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23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Projects\Pyruvate Kinase\wt-32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2550"/>
            <a:ext cx="7112000" cy="6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6828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Projects\Pyruvate Kinase\2160-32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575" y="0"/>
            <a:ext cx="8578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9015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Projects\Talks\anemia\nospl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9144000" cy="67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9579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3575" y="1417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3</a:t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en-US" sz="6000" b="1" dirty="0" smtClean="0">
                <a:solidFill>
                  <a:srgbClr val="FF0000"/>
                </a:solidFill>
              </a:rPr>
              <a:t/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en-US" sz="6000" b="1" dirty="0" err="1" smtClean="0">
                <a:solidFill>
                  <a:srgbClr val="FF0000"/>
                </a:solidFill>
              </a:rPr>
              <a:t>Periferik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Yayma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18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650"/>
            <a:ext cx="82296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HEMATOPOEZ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662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913" y="1143000"/>
            <a:ext cx="8716962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7283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00113" y="-674688"/>
            <a:ext cx="7669212" cy="8380413"/>
            <a:chOff x="0" y="-434"/>
            <a:chExt cx="4831" cy="5279"/>
          </a:xfrm>
        </p:grpSpPr>
        <p:sp>
          <p:nvSpPr>
            <p:cNvPr id="37894" name="Rectangle 3"/>
            <p:cNvSpPr>
              <a:spLocks noChangeArrowheads="1"/>
            </p:cNvSpPr>
            <p:nvPr/>
          </p:nvSpPr>
          <p:spPr bwMode="auto">
            <a:xfrm>
              <a:off x="2310" y="-434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tr-TR" sz="1200">
                  <a:cs typeface="Times New Roman" pitchFamily="1" charset="0"/>
                </a:rPr>
                <a:t>1</a:t>
              </a:r>
              <a:endParaRPr lang="tr-TR">
                <a:cs typeface="Times New Roman" pitchFamily="1" charset="0"/>
              </a:endParaRPr>
            </a:p>
          </p:txBody>
        </p:sp>
        <p:pic>
          <p:nvPicPr>
            <p:cNvPr id="37895" name="Picture 4" descr="bloodsmear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109" cy="1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6" name="Picture 5" descr="bloodsmear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525"/>
              <a:ext cx="2109" cy="1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7" name="Picture 6" descr="bloodsmear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990"/>
              <a:ext cx="2109" cy="1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8" name="Picture 7" descr="bloodsmear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53" y="0"/>
              <a:ext cx="2177" cy="1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9" name="Picture 8" descr="bloodsmear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53" y="1298"/>
              <a:ext cx="2177" cy="1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0" name="Picture 9" descr="bloodsmear6a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53" y="2695"/>
              <a:ext cx="2178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1" name="Rectangle 10"/>
            <p:cNvSpPr>
              <a:spLocks noChangeArrowheads="1"/>
            </p:cNvSpPr>
            <p:nvPr/>
          </p:nvSpPr>
          <p:spPr bwMode="auto">
            <a:xfrm>
              <a:off x="2310" y="4672"/>
              <a:ext cx="52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tr-TR" sz="1200">
                  <a:cs typeface="Times New Roman" pitchFamily="1" charset="0"/>
                </a:rPr>
                <a:t>               </a:t>
              </a:r>
              <a:endParaRPr lang="tr-TR">
                <a:cs typeface="Times New Roman" pitchFamily="1" charset="0"/>
              </a:endParaRPr>
            </a:p>
          </p:txBody>
        </p:sp>
      </p:grpSp>
      <p:sp>
        <p:nvSpPr>
          <p:cNvPr id="37891" name="Text Box 12"/>
          <p:cNvSpPr txBox="1">
            <a:spLocks noChangeArrowheads="1"/>
          </p:cNvSpPr>
          <p:nvPr/>
        </p:nvSpPr>
        <p:spPr bwMode="auto">
          <a:xfrm>
            <a:off x="1331913" y="260350"/>
            <a:ext cx="6669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600"/>
              <a:t>Periferik Yayma Hazırlanması</a:t>
            </a:r>
          </a:p>
        </p:txBody>
      </p:sp>
      <p:sp>
        <p:nvSpPr>
          <p:cNvPr id="37892" name="Text Box 13"/>
          <p:cNvSpPr txBox="1">
            <a:spLocks noChangeArrowheads="1"/>
          </p:cNvSpPr>
          <p:nvPr/>
        </p:nvSpPr>
        <p:spPr bwMode="auto">
          <a:xfrm>
            <a:off x="7504113" y="4673600"/>
            <a:ext cx="6540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Kötü</a:t>
            </a:r>
          </a:p>
        </p:txBody>
      </p:sp>
      <p:sp>
        <p:nvSpPr>
          <p:cNvPr id="37893" name="Text Box 14"/>
          <p:cNvSpPr txBox="1">
            <a:spLocks noChangeArrowheads="1"/>
          </p:cNvSpPr>
          <p:nvPr/>
        </p:nvSpPr>
        <p:spPr bwMode="auto">
          <a:xfrm>
            <a:off x="7524750" y="6021388"/>
            <a:ext cx="5397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İyi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yayma kalite"/>
          <p:cNvPicPr>
            <a:picLocks noChangeAspect="1" noChangeArrowheads="1"/>
          </p:cNvPicPr>
          <p:nvPr/>
        </p:nvPicPr>
        <p:blipFill>
          <a:blip r:embed="rId2">
            <a:lum bright="-18000" contrast="-10000"/>
          </a:blip>
          <a:srcRect/>
          <a:stretch>
            <a:fillRect/>
          </a:stretch>
        </p:blipFill>
        <p:spPr bwMode="auto">
          <a:xfrm>
            <a:off x="0" y="0"/>
            <a:ext cx="2963863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5" descr="koyu boyan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692150"/>
            <a:ext cx="3024188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 descr="kriyoglob dıs"/>
          <p:cNvPicPr>
            <a:picLocks noChangeAspect="1" noChangeArrowheads="1"/>
          </p:cNvPicPr>
          <p:nvPr/>
        </p:nvPicPr>
        <p:blipFill>
          <a:blip r:embed="rId4">
            <a:lum bright="-8000" contrast="-16000"/>
          </a:blip>
          <a:srcRect/>
          <a:stretch>
            <a:fillRect/>
          </a:stretch>
        </p:blipFill>
        <p:spPr bwMode="auto">
          <a:xfrm>
            <a:off x="4932363" y="4149725"/>
            <a:ext cx="12096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7" descr="soguk agg"/>
          <p:cNvPicPr>
            <a:picLocks noChangeAspect="1" noChangeArrowheads="1"/>
          </p:cNvPicPr>
          <p:nvPr/>
        </p:nvPicPr>
        <p:blipFill>
          <a:blip r:embed="rId5">
            <a:lum bright="-12000" contrast="-12000"/>
          </a:blip>
          <a:srcRect/>
          <a:stretch>
            <a:fillRect/>
          </a:stretch>
        </p:blipFill>
        <p:spPr bwMode="auto">
          <a:xfrm>
            <a:off x="0" y="4121150"/>
            <a:ext cx="24082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Line 8"/>
          <p:cNvSpPr>
            <a:spLocks noChangeShapeType="1"/>
          </p:cNvSpPr>
          <p:nvPr/>
        </p:nvSpPr>
        <p:spPr bwMode="auto">
          <a:xfrm flipH="1">
            <a:off x="2268538" y="1700213"/>
            <a:ext cx="144145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8919" name="Text Box 10"/>
          <p:cNvSpPr txBox="1">
            <a:spLocks noChangeArrowheads="1"/>
          </p:cNvSpPr>
          <p:nvPr/>
        </p:nvSpPr>
        <p:spPr bwMode="auto">
          <a:xfrm>
            <a:off x="2771775" y="1412875"/>
            <a:ext cx="243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İstenen yayma kalitesi</a:t>
            </a:r>
          </a:p>
        </p:txBody>
      </p:sp>
      <p:sp>
        <p:nvSpPr>
          <p:cNvPr id="38920" name="Text Box 11"/>
          <p:cNvSpPr txBox="1">
            <a:spLocks noChangeArrowheads="1"/>
          </p:cNvSpPr>
          <p:nvPr/>
        </p:nvSpPr>
        <p:spPr bwMode="auto">
          <a:xfrm>
            <a:off x="5561013" y="34290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/>
              <a:t>Kalın</a:t>
            </a:r>
          </a:p>
        </p:txBody>
      </p:sp>
      <p:sp>
        <p:nvSpPr>
          <p:cNvPr id="38921" name="Text Box 12"/>
          <p:cNvSpPr txBox="1">
            <a:spLocks noChangeArrowheads="1"/>
          </p:cNvSpPr>
          <p:nvPr/>
        </p:nvSpPr>
        <p:spPr bwMode="auto">
          <a:xfrm>
            <a:off x="7216775" y="3429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/>
              <a:t>Uygun</a:t>
            </a:r>
          </a:p>
        </p:txBody>
      </p:sp>
      <p:pic>
        <p:nvPicPr>
          <p:cNvPr id="38922" name="Picture 13" descr="kriyoglobuli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4149725"/>
            <a:ext cx="24574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Text Box 14"/>
          <p:cNvSpPr txBox="1">
            <a:spLocks noChangeArrowheads="1"/>
          </p:cNvSpPr>
          <p:nvPr/>
        </p:nvSpPr>
        <p:spPr bwMode="auto">
          <a:xfrm>
            <a:off x="5651500" y="3789363"/>
            <a:ext cx="193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/>
              <a:t>Kriyoglobulin</a:t>
            </a:r>
          </a:p>
        </p:txBody>
      </p:sp>
      <p:sp>
        <p:nvSpPr>
          <p:cNvPr id="38924" name="Text Box 15"/>
          <p:cNvSpPr txBox="1">
            <a:spLocks noChangeArrowheads="1"/>
          </p:cNvSpPr>
          <p:nvPr/>
        </p:nvSpPr>
        <p:spPr bwMode="auto">
          <a:xfrm>
            <a:off x="519113" y="3808413"/>
            <a:ext cx="290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/>
              <a:t>Soğuk Aglutininler +</a:t>
            </a:r>
          </a:p>
        </p:txBody>
      </p:sp>
      <p:pic>
        <p:nvPicPr>
          <p:cNvPr id="38925" name="Picture 16" descr="975069"/>
          <p:cNvPicPr>
            <a:picLocks noChangeAspect="1" noChangeArrowheads="1"/>
          </p:cNvPicPr>
          <p:nvPr/>
        </p:nvPicPr>
        <p:blipFill>
          <a:blip r:embed="rId7">
            <a:lum bright="-10000" contrast="-12000"/>
          </a:blip>
          <a:srcRect/>
          <a:stretch>
            <a:fillRect/>
          </a:stretch>
        </p:blipFill>
        <p:spPr bwMode="auto">
          <a:xfrm>
            <a:off x="1979613" y="4292600"/>
            <a:ext cx="295275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4" descr="peryaym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5616" y="1772816"/>
            <a:ext cx="6697663" cy="4476750"/>
          </a:xfrm>
          <a:noFill/>
        </p:spPr>
      </p:pic>
      <p:sp>
        <p:nvSpPr>
          <p:cNvPr id="39940" name="Line 7"/>
          <p:cNvSpPr>
            <a:spLocks noChangeShapeType="1"/>
          </p:cNvSpPr>
          <p:nvPr/>
        </p:nvSpPr>
        <p:spPr bwMode="auto">
          <a:xfrm>
            <a:off x="4427538" y="386080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9941" name="Line 8"/>
          <p:cNvSpPr>
            <a:spLocks noChangeShapeType="1"/>
          </p:cNvSpPr>
          <p:nvPr/>
        </p:nvSpPr>
        <p:spPr bwMode="auto">
          <a:xfrm>
            <a:off x="4427538" y="4652963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9942" name="Line 9"/>
          <p:cNvSpPr>
            <a:spLocks noChangeShapeType="1"/>
          </p:cNvSpPr>
          <p:nvPr/>
        </p:nvSpPr>
        <p:spPr bwMode="auto">
          <a:xfrm flipH="1" flipV="1">
            <a:off x="4572000" y="41497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9943" name="Line 10"/>
          <p:cNvSpPr>
            <a:spLocks noChangeShapeType="1"/>
          </p:cNvSpPr>
          <p:nvPr/>
        </p:nvSpPr>
        <p:spPr bwMode="auto">
          <a:xfrm>
            <a:off x="4572000" y="31416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9944" name="Line 11"/>
          <p:cNvSpPr>
            <a:spLocks noChangeShapeType="1"/>
          </p:cNvSpPr>
          <p:nvPr/>
        </p:nvSpPr>
        <p:spPr bwMode="auto">
          <a:xfrm>
            <a:off x="4716463" y="31416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9945" name="Line 12"/>
          <p:cNvSpPr>
            <a:spLocks noChangeShapeType="1"/>
          </p:cNvSpPr>
          <p:nvPr/>
        </p:nvSpPr>
        <p:spPr bwMode="auto">
          <a:xfrm>
            <a:off x="4860925" y="46529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9946" name="Line 13"/>
          <p:cNvSpPr>
            <a:spLocks noChangeShapeType="1"/>
          </p:cNvSpPr>
          <p:nvPr/>
        </p:nvSpPr>
        <p:spPr bwMode="auto">
          <a:xfrm flipV="1">
            <a:off x="4860925" y="40052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9947" name="Line 14"/>
          <p:cNvSpPr>
            <a:spLocks noChangeShapeType="1"/>
          </p:cNvSpPr>
          <p:nvPr/>
        </p:nvSpPr>
        <p:spPr bwMode="auto">
          <a:xfrm>
            <a:off x="4860925" y="31416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9948" name="Line 15"/>
          <p:cNvSpPr>
            <a:spLocks noChangeShapeType="1"/>
          </p:cNvSpPr>
          <p:nvPr/>
        </p:nvSpPr>
        <p:spPr bwMode="auto">
          <a:xfrm>
            <a:off x="5005388" y="3141663"/>
            <a:ext cx="0" cy="158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9949" name="Line 17"/>
          <p:cNvSpPr>
            <a:spLocks noChangeShapeType="1"/>
          </p:cNvSpPr>
          <p:nvPr/>
        </p:nvSpPr>
        <p:spPr bwMode="auto">
          <a:xfrm>
            <a:off x="4716463" y="4652963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9950" name="Line 18"/>
          <p:cNvSpPr>
            <a:spLocks noChangeShapeType="1"/>
          </p:cNvSpPr>
          <p:nvPr/>
        </p:nvSpPr>
        <p:spPr bwMode="auto">
          <a:xfrm flipV="1">
            <a:off x="4572000" y="31416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9951" name="Line 19"/>
          <p:cNvSpPr>
            <a:spLocks noChangeShapeType="1"/>
          </p:cNvSpPr>
          <p:nvPr/>
        </p:nvSpPr>
        <p:spPr bwMode="auto">
          <a:xfrm>
            <a:off x="4716463" y="3789363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9952" name="Line 20"/>
          <p:cNvSpPr>
            <a:spLocks noChangeShapeType="1"/>
          </p:cNvSpPr>
          <p:nvPr/>
        </p:nvSpPr>
        <p:spPr bwMode="auto">
          <a:xfrm flipV="1">
            <a:off x="4860925" y="314166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9953" name="Line 21"/>
          <p:cNvSpPr>
            <a:spLocks noChangeShapeType="1"/>
          </p:cNvSpPr>
          <p:nvPr/>
        </p:nvSpPr>
        <p:spPr bwMode="auto">
          <a:xfrm>
            <a:off x="4427538" y="30686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9954" name="Rectangle 22"/>
          <p:cNvSpPr>
            <a:spLocks noChangeArrowheads="1"/>
          </p:cNvSpPr>
          <p:nvPr/>
        </p:nvSpPr>
        <p:spPr bwMode="auto">
          <a:xfrm>
            <a:off x="4284663" y="2205038"/>
            <a:ext cx="935037" cy="309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5" name="Text Box 23"/>
          <p:cNvSpPr txBox="1">
            <a:spLocks noChangeArrowheads="1"/>
          </p:cNvSpPr>
          <p:nvPr/>
        </p:nvSpPr>
        <p:spPr bwMode="auto">
          <a:xfrm>
            <a:off x="3563888" y="1124744"/>
            <a:ext cx="3341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 dirty="0"/>
              <a:t>İncelenecek alan </a:t>
            </a:r>
          </a:p>
        </p:txBody>
      </p:sp>
      <p:sp>
        <p:nvSpPr>
          <p:cNvPr id="39956" name="Line 24"/>
          <p:cNvSpPr>
            <a:spLocks noChangeShapeType="1"/>
          </p:cNvSpPr>
          <p:nvPr/>
        </p:nvSpPr>
        <p:spPr bwMode="auto">
          <a:xfrm flipH="1" flipV="1">
            <a:off x="6948488" y="4221163"/>
            <a:ext cx="936625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9957" name="Text Box 25"/>
          <p:cNvSpPr txBox="1">
            <a:spLocks noChangeArrowheads="1"/>
          </p:cNvSpPr>
          <p:nvPr/>
        </p:nvSpPr>
        <p:spPr bwMode="auto">
          <a:xfrm>
            <a:off x="7169150" y="5949950"/>
            <a:ext cx="1974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Örnek </a:t>
            </a:r>
          </a:p>
          <a:p>
            <a:r>
              <a:rPr lang="tr-TR"/>
              <a:t>uygulama noktası</a:t>
            </a:r>
          </a:p>
        </p:txBody>
      </p:sp>
      <p:sp>
        <p:nvSpPr>
          <p:cNvPr id="39958" name="Text Box 26"/>
          <p:cNvSpPr txBox="1">
            <a:spLocks noChangeArrowheads="1"/>
          </p:cNvSpPr>
          <p:nvPr/>
        </p:nvSpPr>
        <p:spPr bwMode="auto">
          <a:xfrm>
            <a:off x="4643438" y="46529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6</a:t>
            </a:r>
          </a:p>
        </p:txBody>
      </p:sp>
      <p:sp>
        <p:nvSpPr>
          <p:cNvPr id="39959" name="Text Box 27"/>
          <p:cNvSpPr txBox="1">
            <a:spLocks noChangeArrowheads="1"/>
          </p:cNvSpPr>
          <p:nvPr/>
        </p:nvSpPr>
        <p:spPr bwMode="auto">
          <a:xfrm>
            <a:off x="4356100" y="46529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2</a:t>
            </a:r>
          </a:p>
        </p:txBody>
      </p:sp>
      <p:sp>
        <p:nvSpPr>
          <p:cNvPr id="39960" name="Text Box 28"/>
          <p:cNvSpPr txBox="1">
            <a:spLocks noChangeArrowheads="1"/>
          </p:cNvSpPr>
          <p:nvPr/>
        </p:nvSpPr>
        <p:spPr bwMode="auto">
          <a:xfrm>
            <a:off x="4695825" y="30876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1</a:t>
            </a:r>
          </a:p>
        </p:txBody>
      </p:sp>
      <p:sp>
        <p:nvSpPr>
          <p:cNvPr id="39961" name="Text Box 29"/>
          <p:cNvSpPr txBox="1">
            <a:spLocks noChangeArrowheads="1"/>
          </p:cNvSpPr>
          <p:nvPr/>
        </p:nvSpPr>
        <p:spPr bwMode="auto">
          <a:xfrm>
            <a:off x="4427538" y="36449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3</a:t>
            </a:r>
          </a:p>
        </p:txBody>
      </p:sp>
      <p:sp>
        <p:nvSpPr>
          <p:cNvPr id="39962" name="Text Box 30"/>
          <p:cNvSpPr txBox="1">
            <a:spLocks noChangeArrowheads="1"/>
          </p:cNvSpPr>
          <p:nvPr/>
        </p:nvSpPr>
        <p:spPr bwMode="auto">
          <a:xfrm>
            <a:off x="4500563" y="28527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/>
              <a:t>4</a:t>
            </a:r>
          </a:p>
        </p:txBody>
      </p:sp>
      <p:sp>
        <p:nvSpPr>
          <p:cNvPr id="39963" name="Text Box 31"/>
          <p:cNvSpPr txBox="1">
            <a:spLocks noChangeArrowheads="1"/>
          </p:cNvSpPr>
          <p:nvPr/>
        </p:nvSpPr>
        <p:spPr bwMode="auto">
          <a:xfrm>
            <a:off x="4716463" y="36449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7</a:t>
            </a:r>
          </a:p>
        </p:txBody>
      </p:sp>
      <p:sp>
        <p:nvSpPr>
          <p:cNvPr id="39964" name="Text Box 32"/>
          <p:cNvSpPr txBox="1">
            <a:spLocks noChangeArrowheads="1"/>
          </p:cNvSpPr>
          <p:nvPr/>
        </p:nvSpPr>
        <p:spPr bwMode="auto">
          <a:xfrm>
            <a:off x="4695825" y="30876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1</a:t>
            </a:r>
          </a:p>
        </p:txBody>
      </p:sp>
      <p:sp>
        <p:nvSpPr>
          <p:cNvPr id="39965" name="Text Box 33"/>
          <p:cNvSpPr txBox="1">
            <a:spLocks noChangeArrowheads="1"/>
          </p:cNvSpPr>
          <p:nvPr/>
        </p:nvSpPr>
        <p:spPr bwMode="auto">
          <a:xfrm>
            <a:off x="4572000" y="41497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5</a:t>
            </a:r>
          </a:p>
        </p:txBody>
      </p:sp>
      <p:sp>
        <p:nvSpPr>
          <p:cNvPr id="39966" name="Text Box 34"/>
          <p:cNvSpPr txBox="1">
            <a:spLocks noChangeArrowheads="1"/>
          </p:cNvSpPr>
          <p:nvPr/>
        </p:nvSpPr>
        <p:spPr bwMode="auto">
          <a:xfrm>
            <a:off x="4284663" y="27813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63522" name="Picture 2" descr="https://classconnection.s3.amazonaws.com/143/flashcards/851143/jpg/rbc_morphologies13204682935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78921"/>
            <a:ext cx="7858180" cy="5593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ANEMİ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1027" descr="C:\Projects\Talks\anemia\reticul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049"/>
          <a:stretch>
            <a:fillRect/>
          </a:stretch>
        </p:blipFill>
        <p:spPr bwMode="auto">
          <a:xfrm>
            <a:off x="338138" y="2698750"/>
            <a:ext cx="8534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6100"/>
            <a:ext cx="9144000" cy="574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961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000"/>
            <a:ext cx="9144000" cy="25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77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78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250825" y="1364606"/>
            <a:ext cx="7849567" cy="523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229600" cy="1069848"/>
          </a:xfrm>
        </p:spPr>
        <p:txBody>
          <a:bodyPr/>
          <a:lstStyle/>
          <a:p>
            <a:r>
              <a:rPr lang="tr-TR" dirty="0"/>
              <a:t>Hedef Hücreler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81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468313" y="1196975"/>
            <a:ext cx="8174037" cy="5449888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r>
              <a:rPr lang="tr-TR" sz="4000"/>
              <a:t>Bazofilik noktalanma (B-Talasemi!!!)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73"/>
          <p:cNvPicPr>
            <a:picLocks noChangeAspect="1" noChangeArrowheads="1"/>
          </p:cNvPicPr>
          <p:nvPr/>
        </p:nvPicPr>
        <p:blipFill>
          <a:blip r:embed="rId2">
            <a:lum bright="26000"/>
          </a:blip>
          <a:srcRect/>
          <a:stretch>
            <a:fillRect/>
          </a:stretch>
        </p:blipFill>
        <p:spPr bwMode="auto">
          <a:xfrm>
            <a:off x="1258888" y="1557338"/>
            <a:ext cx="7164387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229600" cy="1069848"/>
          </a:xfrm>
        </p:spPr>
        <p:txBody>
          <a:bodyPr/>
          <a:lstStyle/>
          <a:p>
            <a:r>
              <a:rPr lang="tr-TR" dirty="0" smtClean="0"/>
              <a:t>     </a:t>
            </a:r>
            <a:r>
              <a:rPr lang="tr-TR" dirty="0" err="1" smtClean="0"/>
              <a:t>Sferositler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3575" y="1417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4</a:t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en-US" sz="6000" b="1" dirty="0" smtClean="0">
                <a:solidFill>
                  <a:srgbClr val="FF0000"/>
                </a:solidFill>
              </a:rPr>
              <a:t/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en-US" sz="6000" b="1" dirty="0" smtClean="0">
                <a:solidFill>
                  <a:srgbClr val="FF0000"/>
                </a:solidFill>
              </a:rPr>
              <a:t>Coombs </a:t>
            </a:r>
            <a:r>
              <a:rPr lang="en-US" sz="6000" b="1" dirty="0" err="1" smtClean="0">
                <a:solidFill>
                  <a:srgbClr val="FF0000"/>
                </a:solidFill>
              </a:rPr>
              <a:t>Testleri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16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C:\Documents and Settings\All Users\Documents\erthrocyteDe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7225"/>
            <a:ext cx="9144000" cy="589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87150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HEMOLİZ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08" y="1417638"/>
            <a:ext cx="33274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835" y="4026702"/>
            <a:ext cx="3937000" cy="2057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17884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81" y="493249"/>
            <a:ext cx="3289300" cy="246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276" y="3266840"/>
            <a:ext cx="4164957" cy="35200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27730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Tanım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Ekran Resmi 2016-02-09 06.41.0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107" t="19011" r="-10107"/>
          <a:stretch/>
        </p:blipFill>
        <p:spPr>
          <a:xfrm>
            <a:off x="272448" y="1968500"/>
            <a:ext cx="9049352" cy="4030663"/>
          </a:xfrm>
        </p:spPr>
      </p:pic>
    </p:spTree>
    <p:extLst>
      <p:ext uri="{BB962C8B-B14F-4D97-AF65-F5344CB8AC3E}">
        <p14:creationId xmlns:p14="http://schemas.microsoft.com/office/powerpoint/2010/main" xmlns="" val="14299082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kran Resmi 2016-02-09 06.41.2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499" r="-54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9386928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kran Resmi 2016-02-09 06.41.4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287" r="-42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8785271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kran Resmi 2016-02-09 06.43.2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498" r="-94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8750920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kran Resmi 2016-02-09 06.44.3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6244" r="-162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3288460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3575" y="1417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en-US" sz="6000" b="1" dirty="0" smtClean="0">
                <a:solidFill>
                  <a:srgbClr val="FF0000"/>
                </a:solidFill>
              </a:rPr>
              <a:t/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en-US" sz="6000" b="1" dirty="0" smtClean="0">
                <a:solidFill>
                  <a:srgbClr val="FF0000"/>
                </a:solidFill>
              </a:rPr>
              <a:t>Hemoglobin </a:t>
            </a:r>
            <a:r>
              <a:rPr lang="en-US" sz="6000" b="1" dirty="0" err="1" smtClean="0">
                <a:solidFill>
                  <a:srgbClr val="FF0000"/>
                </a:solidFill>
              </a:rPr>
              <a:t>Elektroforezi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3488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003232" cy="557808"/>
          </a:xfrm>
        </p:spPr>
        <p:txBody>
          <a:bodyPr>
            <a:normAutofit fontScale="90000"/>
          </a:bodyPr>
          <a:lstStyle/>
          <a:p>
            <a:r>
              <a:rPr lang="tr-TR" sz="4000" dirty="0" err="1" smtClean="0">
                <a:solidFill>
                  <a:srgbClr val="C00000"/>
                </a:solidFill>
              </a:rPr>
              <a:t>Hemoglobinopatiler</a:t>
            </a:r>
            <a:r>
              <a:rPr lang="tr-TR" sz="4000" dirty="0"/>
              <a:t/>
            </a:r>
            <a:br>
              <a:rPr lang="tr-TR" sz="4000" dirty="0"/>
            </a:br>
            <a:endParaRPr lang="tr-TR" sz="40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tr-TR" sz="2400" b="1" u="sng" dirty="0"/>
              <a:t>Yapısal farklılık </a:t>
            </a:r>
            <a:r>
              <a:rPr lang="tr-TR" sz="2400" b="1" dirty="0"/>
              <a:t>gösteren bir </a:t>
            </a:r>
            <a:r>
              <a:rPr lang="tr-TR" sz="2400" b="1" dirty="0" err="1"/>
              <a:t>Hb</a:t>
            </a:r>
            <a:r>
              <a:rPr lang="tr-TR" sz="2400" b="1" dirty="0"/>
              <a:t> varlığı</a:t>
            </a:r>
          </a:p>
          <a:p>
            <a:pPr lvl="1">
              <a:lnSpc>
                <a:spcPct val="90000"/>
              </a:lnSpc>
              <a:buNone/>
            </a:pPr>
            <a:r>
              <a:rPr lang="tr-TR" sz="2000" dirty="0">
                <a:solidFill>
                  <a:schemeClr val="tx1"/>
                </a:solidFill>
              </a:rPr>
              <a:t>Ör:</a:t>
            </a:r>
            <a:r>
              <a:rPr lang="tr-TR" sz="2000" dirty="0">
                <a:solidFill>
                  <a:srgbClr val="0070C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HbS</a:t>
            </a:r>
            <a:r>
              <a:rPr lang="tr-TR" sz="2000" dirty="0">
                <a:solidFill>
                  <a:srgbClr val="FF0000"/>
                </a:solidFill>
              </a:rPr>
              <a:t>, </a:t>
            </a:r>
            <a:r>
              <a:rPr lang="tr-TR" sz="2000" dirty="0" err="1">
                <a:solidFill>
                  <a:srgbClr val="FF0000"/>
                </a:solidFill>
              </a:rPr>
              <a:t>HbC</a:t>
            </a:r>
            <a:r>
              <a:rPr lang="tr-TR" sz="2000" dirty="0">
                <a:solidFill>
                  <a:schemeClr val="tx1"/>
                </a:solidFill>
              </a:rPr>
              <a:t>, … Genellikle nedeni </a:t>
            </a:r>
            <a:r>
              <a:rPr lang="tr-TR" sz="2000" dirty="0" err="1">
                <a:solidFill>
                  <a:schemeClr val="tx1"/>
                </a:solidFill>
              </a:rPr>
              <a:t>globin</a:t>
            </a:r>
            <a:r>
              <a:rPr lang="tr-TR" sz="2000" dirty="0">
                <a:solidFill>
                  <a:schemeClr val="tx1"/>
                </a:solidFill>
              </a:rPr>
              <a:t> zincirindeki bir amino asidin değişimi ile sonuçlanan  gen mutasyonları </a:t>
            </a:r>
            <a:endParaRPr lang="tr-TR" sz="200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buNone/>
            </a:pPr>
            <a:endParaRPr lang="tr-TR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tr-TR" sz="2400" b="1" u="sng" dirty="0"/>
              <a:t>Normal </a:t>
            </a:r>
            <a:r>
              <a:rPr lang="tr-TR" sz="2400" b="1" u="sng" dirty="0" err="1"/>
              <a:t>HbA</a:t>
            </a:r>
            <a:r>
              <a:rPr lang="tr-TR" sz="2400" b="1" u="sng" dirty="0"/>
              <a:t> sentezinde </a:t>
            </a:r>
            <a:r>
              <a:rPr lang="tr-TR" sz="2400" b="1" u="sng" dirty="0" smtClean="0"/>
              <a:t>yetersizlik</a:t>
            </a:r>
          </a:p>
          <a:p>
            <a:pPr>
              <a:lnSpc>
                <a:spcPct val="90000"/>
              </a:lnSpc>
              <a:buNone/>
            </a:pPr>
            <a:r>
              <a:rPr lang="tr-TR" sz="2400" b="1" dirty="0" smtClean="0"/>
              <a:t>      </a:t>
            </a:r>
            <a:r>
              <a:rPr lang="tr-TR" sz="2000" dirty="0" smtClean="0">
                <a:solidFill>
                  <a:schemeClr val="tx1"/>
                </a:solidFill>
              </a:rPr>
              <a:t>Ör</a:t>
            </a:r>
            <a:r>
              <a:rPr lang="tr-TR" sz="2000" dirty="0">
                <a:solidFill>
                  <a:schemeClr val="tx1"/>
                </a:solidFill>
              </a:rPr>
              <a:t>: </a:t>
            </a:r>
            <a:r>
              <a:rPr lang="tr-TR" sz="2000" dirty="0" err="1">
                <a:solidFill>
                  <a:srgbClr val="FF0000"/>
                </a:solidFill>
              </a:rPr>
              <a:t>Talasemiler</a:t>
            </a:r>
            <a:r>
              <a:rPr lang="tr-TR" sz="2000" dirty="0">
                <a:solidFill>
                  <a:schemeClr val="tx1"/>
                </a:solidFill>
              </a:rPr>
              <a:t> (Alfa, beta). Sentez bozukluğu hangi zincirde ise hastalık o isim ile anılır</a:t>
            </a:r>
            <a:r>
              <a:rPr lang="tr-TR" sz="1400" dirty="0" smtClean="0"/>
              <a:t>.</a:t>
            </a:r>
          </a:p>
          <a:p>
            <a:pPr lvl="2">
              <a:lnSpc>
                <a:spcPct val="90000"/>
              </a:lnSpc>
              <a:buNone/>
            </a:pPr>
            <a:endParaRPr lang="tr-TR" sz="1800" b="1" u="sng" dirty="0"/>
          </a:p>
          <a:p>
            <a:pPr>
              <a:lnSpc>
                <a:spcPct val="90000"/>
              </a:lnSpc>
              <a:buNone/>
            </a:pPr>
            <a:r>
              <a:rPr lang="tr-TR" sz="2400" b="1" u="sng" dirty="0" err="1"/>
              <a:t>HbF</a:t>
            </a:r>
            <a:r>
              <a:rPr lang="tr-TR" sz="2400" b="1" u="sng" dirty="0"/>
              <a:t> </a:t>
            </a:r>
            <a:r>
              <a:rPr lang="tr-TR" sz="2400" b="1" u="sng" dirty="0" err="1"/>
              <a:t>nin</a:t>
            </a:r>
            <a:r>
              <a:rPr lang="tr-TR" sz="2400" b="1" u="sng" dirty="0"/>
              <a:t> beklenen zamanda azalmaması (</a:t>
            </a:r>
            <a:r>
              <a:rPr lang="tr-TR" sz="2000" dirty="0"/>
              <a:t>çok nadir</a:t>
            </a:r>
            <a:r>
              <a:rPr lang="tr-TR" sz="2400" b="1" u="sng" dirty="0"/>
              <a:t>) </a:t>
            </a:r>
          </a:p>
          <a:p>
            <a:pPr lvl="2">
              <a:lnSpc>
                <a:spcPct val="90000"/>
              </a:lnSpc>
              <a:buNone/>
            </a:pPr>
            <a:r>
              <a:rPr lang="tr-TR" sz="1800" dirty="0" err="1">
                <a:solidFill>
                  <a:schemeClr val="tx1"/>
                </a:solidFill>
              </a:rPr>
              <a:t>HbF</a:t>
            </a:r>
            <a:r>
              <a:rPr lang="tr-TR" sz="1800" dirty="0">
                <a:solidFill>
                  <a:schemeClr val="tx1"/>
                </a:solidFill>
              </a:rPr>
              <a:t>, Normalde 6.ayda %8, 12.ayda %5 in altına iner . Genetik bir bozukluğa bağlı bu değerler azalmayabilir. Sadece </a:t>
            </a:r>
            <a:r>
              <a:rPr lang="tr-TR" sz="1800" dirty="0" err="1">
                <a:solidFill>
                  <a:schemeClr val="tx1"/>
                </a:solidFill>
              </a:rPr>
              <a:t>HbF</a:t>
            </a:r>
            <a:r>
              <a:rPr lang="tr-TR" sz="1800" dirty="0">
                <a:solidFill>
                  <a:schemeClr val="tx1"/>
                </a:solidFill>
              </a:rPr>
              <a:t> varsa belirti vermeyebilir, eşlik eden bir başka anormal </a:t>
            </a:r>
            <a:r>
              <a:rPr lang="tr-TR" sz="1800" dirty="0" err="1">
                <a:solidFill>
                  <a:schemeClr val="tx1"/>
                </a:solidFill>
              </a:rPr>
              <a:t>Hb</a:t>
            </a:r>
            <a:r>
              <a:rPr lang="tr-TR" sz="1800" dirty="0">
                <a:solidFill>
                  <a:schemeClr val="tx1"/>
                </a:solidFill>
              </a:rPr>
              <a:t> varsa belirti verir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tr-TR" sz="2000" dirty="0"/>
              <a:t>	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980728"/>
            <a:ext cx="8229600" cy="792088"/>
          </a:xfrm>
        </p:spPr>
        <p:txBody>
          <a:bodyPr/>
          <a:lstStyle/>
          <a:p>
            <a:r>
              <a:rPr lang="tr-T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Hemoglobin Tipleri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981200"/>
            <a:ext cx="4485456" cy="4114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600" dirty="0" smtClean="0"/>
              <a:t>       Hemoglobin T</a:t>
            </a:r>
            <a:r>
              <a:rPr lang="tr-TR" sz="2600" dirty="0" smtClean="0"/>
              <a:t>ip</a:t>
            </a:r>
            <a:endParaRPr lang="en-US" sz="2600" dirty="0" smtClean="0"/>
          </a:p>
          <a:p>
            <a:pPr>
              <a:buNone/>
            </a:pPr>
            <a:r>
              <a:rPr lang="en-US" sz="2600" b="1" dirty="0" err="1" smtClean="0"/>
              <a:t>Hgb</a:t>
            </a:r>
            <a:r>
              <a:rPr lang="en-US" sz="2600" b="1" dirty="0" smtClean="0"/>
              <a:t> A1—%92---------</a:t>
            </a:r>
          </a:p>
          <a:p>
            <a:pPr>
              <a:buNone/>
            </a:pPr>
            <a:r>
              <a:rPr lang="en-US" sz="2600" b="1" dirty="0" err="1" smtClean="0"/>
              <a:t>Hgb</a:t>
            </a:r>
            <a:r>
              <a:rPr lang="en-US" sz="2600" b="1" dirty="0" smtClean="0"/>
              <a:t> A2—%2</a:t>
            </a:r>
            <a:r>
              <a:rPr lang="tr-TR" sz="2600" b="1" dirty="0" smtClean="0"/>
              <a:t>,</a:t>
            </a:r>
            <a:r>
              <a:rPr lang="en-US" sz="2600" b="1" dirty="0" smtClean="0"/>
              <a:t>5--------</a:t>
            </a:r>
          </a:p>
          <a:p>
            <a:pPr>
              <a:buNone/>
            </a:pPr>
            <a:r>
              <a:rPr lang="en-US" sz="2600" b="1" dirty="0" err="1" smtClean="0"/>
              <a:t>Hgb</a:t>
            </a:r>
            <a:r>
              <a:rPr lang="en-US" sz="2600" b="1" dirty="0" smtClean="0"/>
              <a:t> F  — &lt;%1---------</a:t>
            </a:r>
            <a:endParaRPr lang="tr-TR" sz="2600" b="1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err="1" smtClean="0"/>
              <a:t>Hgb</a:t>
            </a:r>
            <a:r>
              <a:rPr lang="en-US" sz="2600" dirty="0" smtClean="0"/>
              <a:t> H ------------------</a:t>
            </a:r>
          </a:p>
          <a:p>
            <a:pPr>
              <a:buNone/>
            </a:pPr>
            <a:r>
              <a:rPr lang="en-US" sz="2600" dirty="0" smtClean="0"/>
              <a:t>Bart’s </a:t>
            </a:r>
            <a:r>
              <a:rPr lang="en-US" sz="2600" dirty="0" err="1" smtClean="0"/>
              <a:t>Hgb</a:t>
            </a:r>
            <a:r>
              <a:rPr lang="en-US" sz="2600" dirty="0" smtClean="0"/>
              <a:t>--------------</a:t>
            </a:r>
            <a:endParaRPr lang="tr-TR" sz="26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err="1" smtClean="0"/>
              <a:t>Hgb</a:t>
            </a:r>
            <a:r>
              <a:rPr lang="en-US" sz="2600" dirty="0" smtClean="0"/>
              <a:t> S--------------------</a:t>
            </a:r>
          </a:p>
          <a:p>
            <a:pPr>
              <a:buNone/>
            </a:pPr>
            <a:r>
              <a:rPr lang="en-US" sz="2600" dirty="0" err="1" smtClean="0"/>
              <a:t>Hgb</a:t>
            </a:r>
            <a:r>
              <a:rPr lang="en-US" sz="2600" dirty="0" smtClean="0"/>
              <a:t> C-------------------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981200"/>
            <a:ext cx="4191000" cy="41148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sz="2600" dirty="0" err="1" smtClean="0"/>
              <a:t>Globin</a:t>
            </a:r>
            <a:r>
              <a:rPr lang="en-US" sz="2600" dirty="0" smtClean="0"/>
              <a:t> </a:t>
            </a:r>
            <a:r>
              <a:rPr lang="tr-TR" sz="2600" dirty="0" smtClean="0"/>
              <a:t>Zincirleri</a:t>
            </a:r>
            <a:endParaRPr lang="en-US" sz="2600" dirty="0" smtClean="0"/>
          </a:p>
          <a:p>
            <a:pPr>
              <a:buFont typeface="Symbol" pitchFamily="18" charset="2"/>
              <a:buChar char=" "/>
            </a:pPr>
            <a:r>
              <a:rPr lang="en-US" sz="2600" dirty="0" smtClean="0">
                <a:latin typeface="Symbol" pitchFamily="18" charset="2"/>
              </a:rPr>
              <a:t>a2b2</a:t>
            </a:r>
          </a:p>
          <a:p>
            <a:pPr>
              <a:buFont typeface="Symbol" pitchFamily="18" charset="2"/>
              <a:buChar char=" "/>
            </a:pPr>
            <a:r>
              <a:rPr lang="en-US" sz="2600" dirty="0" smtClean="0">
                <a:latin typeface="Symbol" pitchFamily="18" charset="2"/>
              </a:rPr>
              <a:t>a2d2</a:t>
            </a:r>
          </a:p>
          <a:p>
            <a:pPr>
              <a:buFont typeface="Symbol" pitchFamily="18" charset="2"/>
              <a:buChar char=" "/>
            </a:pPr>
            <a:r>
              <a:rPr lang="en-US" sz="2600" dirty="0" smtClean="0">
                <a:latin typeface="Symbol" pitchFamily="18" charset="2"/>
              </a:rPr>
              <a:t>a2g2</a:t>
            </a:r>
            <a:endParaRPr lang="tr-TR" sz="2600" dirty="0" smtClean="0">
              <a:latin typeface="Symbol" pitchFamily="18" charset="2"/>
            </a:endParaRPr>
          </a:p>
          <a:p>
            <a:pPr>
              <a:buFont typeface="Symbol" pitchFamily="18" charset="2"/>
              <a:buChar char=" "/>
            </a:pPr>
            <a:endParaRPr lang="en-US" sz="2600" dirty="0" smtClean="0">
              <a:latin typeface="Symbol" pitchFamily="18" charset="2"/>
            </a:endParaRPr>
          </a:p>
          <a:p>
            <a:pPr>
              <a:buFont typeface="Symbol" pitchFamily="18" charset="2"/>
              <a:buChar char=" "/>
            </a:pPr>
            <a:r>
              <a:rPr lang="en-US" sz="2600" dirty="0" smtClean="0">
                <a:latin typeface="Symbol" pitchFamily="18" charset="2"/>
              </a:rPr>
              <a:t>b4</a:t>
            </a:r>
          </a:p>
          <a:p>
            <a:pPr>
              <a:buFont typeface="Symbol" pitchFamily="18" charset="2"/>
              <a:buChar char=" "/>
            </a:pPr>
            <a:r>
              <a:rPr lang="en-US" sz="2600" dirty="0" smtClean="0">
                <a:latin typeface="Symbol" pitchFamily="18" charset="2"/>
              </a:rPr>
              <a:t>g4</a:t>
            </a:r>
            <a:endParaRPr lang="tr-TR" sz="2600" dirty="0" smtClean="0">
              <a:latin typeface="Symbol" pitchFamily="18" charset="2"/>
            </a:endParaRPr>
          </a:p>
          <a:p>
            <a:pPr>
              <a:buFont typeface="Symbol" pitchFamily="18" charset="2"/>
              <a:buChar char=" "/>
            </a:pPr>
            <a:endParaRPr lang="en-US" sz="2600" dirty="0" smtClean="0">
              <a:latin typeface="Symbol" pitchFamily="18" charset="2"/>
            </a:endParaRPr>
          </a:p>
          <a:p>
            <a:pPr>
              <a:buFont typeface="Symbol" pitchFamily="18" charset="2"/>
              <a:buChar char=" "/>
            </a:pPr>
            <a:r>
              <a:rPr lang="en-US" sz="2600" dirty="0" smtClean="0">
                <a:latin typeface="Symbol" pitchFamily="18" charset="2"/>
              </a:rPr>
              <a:t>a2b26 </a:t>
            </a:r>
            <a:r>
              <a:rPr lang="en-US" sz="2600" baseline="50000" dirty="0" err="1" smtClean="0"/>
              <a:t>glu</a:t>
            </a:r>
            <a:r>
              <a:rPr lang="en-US" sz="2600" baseline="50000" dirty="0" err="1" smtClean="0">
                <a:sym typeface="Wingdings" pitchFamily="2" charset="2"/>
              </a:rPr>
              <a:t>val</a:t>
            </a:r>
            <a:endParaRPr lang="en-US" sz="2600" baseline="50000" dirty="0" smtClean="0"/>
          </a:p>
          <a:p>
            <a:pPr>
              <a:buFont typeface="Symbol" pitchFamily="18" charset="2"/>
              <a:buChar char=" "/>
            </a:pPr>
            <a:r>
              <a:rPr lang="en-US" sz="2600" dirty="0" smtClean="0">
                <a:latin typeface="Symbol" pitchFamily="18" charset="2"/>
              </a:rPr>
              <a:t>a2b26 </a:t>
            </a:r>
            <a:r>
              <a:rPr lang="en-US" sz="2600" baseline="50000" dirty="0" err="1" smtClean="0"/>
              <a:t>glu</a:t>
            </a:r>
            <a:r>
              <a:rPr lang="en-US" sz="2600" baseline="50000" dirty="0" err="1" smtClean="0">
                <a:sym typeface="Wingdings" pitchFamily="2" charset="2"/>
              </a:rPr>
              <a:t>lys</a:t>
            </a:r>
            <a:endParaRPr lang="en-US" sz="2600" baseline="500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:\Projects\Cord Blood\Paper1\BFU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093" b="5814"/>
          <a:stretch>
            <a:fillRect/>
          </a:stretch>
        </p:blipFill>
        <p:spPr bwMode="auto">
          <a:xfrm>
            <a:off x="1871579" y="1471660"/>
            <a:ext cx="5053263" cy="538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63165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star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856661"/>
            <a:ext cx="6618734" cy="5001339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0" y="620688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Wingdings" pitchFamily="2" charset="2"/>
              <a:buChar char="Ø"/>
            </a:pPr>
            <a:r>
              <a:rPr lang="tr-TR" dirty="0" err="1" smtClean="0">
                <a:solidFill>
                  <a:srgbClr val="C00000"/>
                </a:solidFill>
              </a:rPr>
              <a:t>Hgb</a:t>
            </a:r>
            <a:r>
              <a:rPr lang="tr-TR" dirty="0" smtClean="0">
                <a:solidFill>
                  <a:srgbClr val="C00000"/>
                </a:solidFill>
              </a:rPr>
              <a:t> bantlarının ve miktarlarının </a:t>
            </a:r>
            <a:r>
              <a:rPr lang="tr-TR" dirty="0" err="1" smtClean="0">
                <a:solidFill>
                  <a:srgbClr val="C00000"/>
                </a:solidFill>
              </a:rPr>
              <a:t>tesbit</a:t>
            </a:r>
            <a:r>
              <a:rPr lang="tr-TR" dirty="0" smtClean="0">
                <a:solidFill>
                  <a:srgbClr val="C00000"/>
                </a:solidFill>
              </a:rPr>
              <a:t> edilmesi </a:t>
            </a:r>
            <a:endParaRPr lang="en-US" dirty="0" smtClean="0">
              <a:solidFill>
                <a:srgbClr val="C00000"/>
              </a:solidFill>
            </a:endParaRPr>
          </a:p>
          <a:p>
            <a:pPr lvl="3">
              <a:buFont typeface="Wingdings" pitchFamily="2" charset="2"/>
              <a:buChar char="Ø"/>
            </a:pPr>
            <a:r>
              <a:rPr lang="tr-TR" dirty="0" err="1" smtClean="0"/>
              <a:t>sellüloz</a:t>
            </a:r>
            <a:r>
              <a:rPr lang="tr-TR" dirty="0" smtClean="0"/>
              <a:t> asetat </a:t>
            </a:r>
            <a:r>
              <a:rPr lang="en-US" dirty="0" smtClean="0"/>
              <a:t>pH 8.6</a:t>
            </a:r>
          </a:p>
          <a:p>
            <a:pPr lvl="3">
              <a:buFont typeface="Wingdings" pitchFamily="2" charset="2"/>
              <a:buChar char="Ø"/>
            </a:pPr>
            <a:r>
              <a:rPr lang="tr-TR" dirty="0" err="1" smtClean="0"/>
              <a:t>Sitrat</a:t>
            </a:r>
            <a:r>
              <a:rPr lang="tr-TR" dirty="0" smtClean="0"/>
              <a:t> </a:t>
            </a:r>
            <a:r>
              <a:rPr lang="en-US" dirty="0" smtClean="0"/>
              <a:t>agar</a:t>
            </a:r>
            <a:r>
              <a:rPr lang="tr-TR" dirty="0" smtClean="0"/>
              <a:t>, </a:t>
            </a:r>
            <a:r>
              <a:rPr lang="tr-TR" dirty="0" err="1" smtClean="0"/>
              <a:t>sellüloz</a:t>
            </a:r>
            <a:r>
              <a:rPr lang="tr-TR" dirty="0" smtClean="0"/>
              <a:t> asetat </a:t>
            </a:r>
            <a:r>
              <a:rPr lang="en-US" dirty="0" smtClean="0"/>
              <a:t>pH 6.2</a:t>
            </a:r>
          </a:p>
          <a:p>
            <a:pPr lvl="3">
              <a:buFont typeface="Wingdings" pitchFamily="2" charset="2"/>
              <a:buChar char="Ø"/>
            </a:pPr>
            <a:r>
              <a:rPr lang="tr-TR" dirty="0" err="1" smtClean="0"/>
              <a:t>Kapiler</a:t>
            </a:r>
            <a:r>
              <a:rPr lang="tr-TR" dirty="0" smtClean="0"/>
              <a:t> </a:t>
            </a:r>
            <a:r>
              <a:rPr lang="tr-TR" dirty="0" err="1" smtClean="0"/>
              <a:t>elektroforez</a:t>
            </a:r>
            <a:r>
              <a:rPr lang="tr-TR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395288" y="260648"/>
            <a:ext cx="856932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tr-TR" dirty="0"/>
          </a:p>
          <a:p>
            <a:pPr eaLnBrk="0" hangingPunct="0"/>
            <a:r>
              <a:rPr lang="tr-TR" dirty="0" smtClean="0">
                <a:solidFill>
                  <a:srgbClr val="FF0000"/>
                </a:solidFill>
                <a:latin typeface="Verdana" pitchFamily="34" charset="0"/>
              </a:rPr>
              <a:t>ORAKLAŞMA TESTİ</a:t>
            </a:r>
          </a:p>
          <a:p>
            <a:pPr eaLnBrk="0" hangingPunct="0"/>
            <a:endParaRPr lang="tr-TR" dirty="0" smtClean="0">
              <a:solidFill>
                <a:srgbClr val="FF0000"/>
              </a:solidFill>
              <a:latin typeface="Verdana" pitchFamily="34" charset="0"/>
            </a:endParaRPr>
          </a:p>
          <a:p>
            <a:pPr eaLnBrk="0" hangingPunct="0">
              <a:buFontTx/>
              <a:buAutoNum type="arabicPeriod"/>
            </a:pPr>
            <a:r>
              <a:rPr lang="tr-TR" sz="1600" dirty="0" smtClean="0">
                <a:latin typeface="Verdana" pitchFamily="34" charset="0"/>
              </a:rPr>
              <a:t>Kan </a:t>
            </a:r>
            <a:r>
              <a:rPr lang="tr-TR" sz="1600" dirty="0">
                <a:latin typeface="Verdana" pitchFamily="34" charset="0"/>
              </a:rPr>
              <a:t>örneği </a:t>
            </a:r>
            <a:r>
              <a:rPr lang="tr-TR" sz="1600" dirty="0">
                <a:latin typeface="Verdana" pitchFamily="34" charset="0"/>
                <a:cs typeface="Times New Roman" pitchFamily="18" charset="0"/>
              </a:rPr>
              <a:t> (</a:t>
            </a:r>
            <a:r>
              <a:rPr lang="tr-TR" sz="1600" dirty="0">
                <a:latin typeface="Verdana" pitchFamily="34" charset="0"/>
              </a:rPr>
              <a:t>tam kan </a:t>
            </a:r>
            <a:r>
              <a:rPr lang="tr-TR" sz="1600" dirty="0">
                <a:latin typeface="Verdana" pitchFamily="34" charset="0"/>
                <a:cs typeface="Times New Roman" pitchFamily="18" charset="0"/>
              </a:rPr>
              <a:t>) </a:t>
            </a:r>
            <a:endParaRPr lang="tr-TR" sz="1600" dirty="0">
              <a:cs typeface="Times New Roman" pitchFamily="18" charset="0"/>
            </a:endParaRPr>
          </a:p>
          <a:p>
            <a:pPr eaLnBrk="0" hangingPunct="0">
              <a:buFontTx/>
              <a:buAutoNum type="arabicPeriod"/>
            </a:pPr>
            <a:r>
              <a:rPr lang="tr-TR" sz="1600" dirty="0" err="1">
                <a:latin typeface="Verdana" pitchFamily="34" charset="0"/>
                <a:cs typeface="Times New Roman" pitchFamily="18" charset="0"/>
              </a:rPr>
              <a:t>Na</a:t>
            </a:r>
            <a:r>
              <a:rPr lang="tr-TR" sz="1600" dirty="0">
                <a:latin typeface="Verdana" pitchFamily="34" charset="0"/>
                <a:cs typeface="Times New Roman" pitchFamily="18" charset="0"/>
              </a:rPr>
              <a:t>-</a:t>
            </a:r>
            <a:r>
              <a:rPr lang="tr-TR" sz="1600" dirty="0" err="1">
                <a:latin typeface="Verdana" pitchFamily="34" charset="0"/>
                <a:cs typeface="Times New Roman" pitchFamily="18" charset="0"/>
              </a:rPr>
              <a:t>metabisulfite</a:t>
            </a:r>
            <a:r>
              <a:rPr lang="tr-TR" sz="1600" dirty="0">
                <a:latin typeface="Verdana" pitchFamily="34" charset="0"/>
                <a:cs typeface="Times New Roman" pitchFamily="18" charset="0"/>
              </a:rPr>
              <a:t>, 1% </a:t>
            </a:r>
            <a:r>
              <a:rPr lang="tr-TR" sz="1600" dirty="0" err="1">
                <a:latin typeface="Verdana" pitchFamily="34" charset="0"/>
                <a:cs typeface="Times New Roman" pitchFamily="18" charset="0"/>
              </a:rPr>
              <a:t>sol</a:t>
            </a:r>
            <a:r>
              <a:rPr lang="tr-TR" sz="1600" dirty="0" err="1">
                <a:latin typeface="Verdana" pitchFamily="34" charset="0"/>
              </a:rPr>
              <a:t>usyon</a:t>
            </a:r>
            <a:r>
              <a:rPr lang="tr-TR" sz="1600" dirty="0">
                <a:latin typeface="Verdana" pitchFamily="34" charset="0"/>
              </a:rPr>
              <a:t>/</a:t>
            </a:r>
            <a:r>
              <a:rPr lang="tr-TR" sz="1600" dirty="0">
                <a:latin typeface="Verdana" pitchFamily="34" charset="0"/>
                <a:cs typeface="Times New Roman" pitchFamily="18" charset="0"/>
              </a:rPr>
              <a:t> PBS (</a:t>
            </a:r>
            <a:r>
              <a:rPr lang="tr-TR" sz="1600" dirty="0">
                <a:latin typeface="Verdana" pitchFamily="34" charset="0"/>
              </a:rPr>
              <a:t>taze</a:t>
            </a:r>
            <a:r>
              <a:rPr lang="tr-TR" sz="1600" dirty="0">
                <a:latin typeface="Verdana" pitchFamily="34" charset="0"/>
                <a:cs typeface="Times New Roman" pitchFamily="18" charset="0"/>
              </a:rPr>
              <a:t>). </a:t>
            </a:r>
            <a:endParaRPr lang="tr-TR" sz="1600" dirty="0">
              <a:latin typeface="Verdana" pitchFamily="34" charset="0"/>
            </a:endParaRPr>
          </a:p>
          <a:p>
            <a:pPr eaLnBrk="0" hangingPunct="0">
              <a:buFontTx/>
              <a:buAutoNum type="arabicPeriod"/>
            </a:pPr>
            <a:r>
              <a:rPr lang="tr-TR" sz="1600" dirty="0">
                <a:latin typeface="Verdana" pitchFamily="34" charset="0"/>
              </a:rPr>
              <a:t>Düşük </a:t>
            </a:r>
            <a:r>
              <a:rPr lang="tr-TR" sz="16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tr-TR" sz="1600" dirty="0" err="1">
                <a:latin typeface="Verdana" pitchFamily="34" charset="0"/>
                <a:cs typeface="Times New Roman" pitchFamily="18" charset="0"/>
              </a:rPr>
              <a:t>HbS</a:t>
            </a:r>
            <a:r>
              <a:rPr lang="tr-TR" sz="16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tr-TR" sz="1600" dirty="0">
                <a:latin typeface="Verdana" pitchFamily="34" charset="0"/>
              </a:rPr>
              <a:t>oranları ve veya </a:t>
            </a:r>
            <a:r>
              <a:rPr lang="tr-TR" sz="1600" dirty="0" err="1">
                <a:latin typeface="Verdana" pitchFamily="34" charset="0"/>
                <a:cs typeface="Times New Roman" pitchFamily="18" charset="0"/>
              </a:rPr>
              <a:t>HbF</a:t>
            </a:r>
            <a:r>
              <a:rPr lang="tr-TR" sz="1600" dirty="0">
                <a:latin typeface="Verdana" pitchFamily="34" charset="0"/>
              </a:rPr>
              <a:t> varsa </a:t>
            </a:r>
            <a:r>
              <a:rPr lang="tr-TR" sz="1600" dirty="0">
                <a:latin typeface="Verdana" pitchFamily="34" charset="0"/>
                <a:cs typeface="Times New Roman" pitchFamily="18" charset="0"/>
              </a:rPr>
              <a:t> 2% </a:t>
            </a:r>
            <a:r>
              <a:rPr lang="tr-TR" sz="1600" dirty="0" err="1">
                <a:latin typeface="Verdana" pitchFamily="34" charset="0"/>
                <a:cs typeface="Times New Roman" pitchFamily="18" charset="0"/>
              </a:rPr>
              <a:t>solu</a:t>
            </a:r>
            <a:r>
              <a:rPr lang="tr-TR" sz="1600" dirty="0" err="1">
                <a:latin typeface="Verdana" pitchFamily="34" charset="0"/>
              </a:rPr>
              <a:t>syon</a:t>
            </a:r>
            <a:r>
              <a:rPr lang="tr-TR" sz="1600" dirty="0">
                <a:latin typeface="Verdana" pitchFamily="34" charset="0"/>
              </a:rPr>
              <a:t> kullanılır</a:t>
            </a:r>
            <a:r>
              <a:rPr lang="tr-TR" sz="1600" dirty="0">
                <a:latin typeface="Verdana" pitchFamily="34" charset="0"/>
                <a:cs typeface="Times New Roman" pitchFamily="18" charset="0"/>
              </a:rPr>
              <a:t>. </a:t>
            </a:r>
            <a:endParaRPr lang="tr-TR" sz="1600" dirty="0">
              <a:latin typeface="Verdana" pitchFamily="34" charset="0"/>
            </a:endParaRPr>
          </a:p>
          <a:p>
            <a:pPr eaLnBrk="0" hangingPunct="0">
              <a:buFontTx/>
              <a:buAutoNum type="arabicPeriod"/>
            </a:pPr>
            <a:r>
              <a:rPr lang="tr-TR" sz="1600" dirty="0" err="1">
                <a:latin typeface="Verdana" pitchFamily="34" charset="0"/>
              </a:rPr>
              <a:t>Solusyon</a:t>
            </a:r>
            <a:r>
              <a:rPr lang="tr-TR" sz="1600" dirty="0">
                <a:latin typeface="Verdana" pitchFamily="34" charset="0"/>
              </a:rPr>
              <a:t> hazırlanırken </a:t>
            </a:r>
            <a:r>
              <a:rPr lang="tr-TR" sz="1600" dirty="0" err="1">
                <a:latin typeface="Verdana" pitchFamily="34" charset="0"/>
              </a:rPr>
              <a:t>vortekslenmez</a:t>
            </a:r>
            <a:r>
              <a:rPr lang="tr-TR" sz="1600" dirty="0">
                <a:latin typeface="Verdana" pitchFamily="34" charset="0"/>
              </a:rPr>
              <a:t> nazikçe karıştırılır</a:t>
            </a:r>
            <a:r>
              <a:rPr lang="tr-TR" sz="1600" dirty="0">
                <a:latin typeface="Verdana" pitchFamily="34" charset="0"/>
                <a:cs typeface="Times New Roman" pitchFamily="18" charset="0"/>
              </a:rPr>
              <a:t>. </a:t>
            </a:r>
            <a:endParaRPr lang="tr-TR" sz="1600" dirty="0">
              <a:cs typeface="Times New Roman" pitchFamily="18" charset="0"/>
            </a:endParaRPr>
          </a:p>
          <a:p>
            <a:pPr eaLnBrk="0" hangingPunct="0">
              <a:buFontTx/>
              <a:buAutoNum type="arabicPeriod"/>
            </a:pPr>
            <a:r>
              <a:rPr lang="tr-TR" sz="1600" dirty="0">
                <a:latin typeface="Verdana" pitchFamily="34" charset="0"/>
              </a:rPr>
              <a:t>Lam, lamel yapıştırıcı  hazırlanır </a:t>
            </a:r>
            <a:endParaRPr lang="tr-TR" sz="1600" dirty="0">
              <a:cs typeface="Times New Roman" pitchFamily="18" charset="0"/>
            </a:endParaRPr>
          </a:p>
          <a:p>
            <a:pPr eaLnBrk="0" hangingPunct="0">
              <a:buFontTx/>
              <a:buAutoNum type="arabicPeriod"/>
            </a:pPr>
            <a:r>
              <a:rPr lang="tr-TR" sz="1600" dirty="0">
                <a:latin typeface="Verdana" pitchFamily="34" charset="0"/>
              </a:rPr>
              <a:t>Reaksiyon </a:t>
            </a:r>
            <a:r>
              <a:rPr lang="tr-TR" sz="1600" dirty="0" err="1">
                <a:latin typeface="Verdana" pitchFamily="34" charset="0"/>
              </a:rPr>
              <a:t>tübünde</a:t>
            </a:r>
            <a:r>
              <a:rPr lang="tr-TR" sz="1600" dirty="0">
                <a:latin typeface="Verdana" pitchFamily="34" charset="0"/>
              </a:rPr>
              <a:t> 1 damla kan  5 damla reaktif karıştırılır</a:t>
            </a:r>
          </a:p>
          <a:p>
            <a:pPr eaLnBrk="0" hangingPunct="0">
              <a:buFontTx/>
              <a:buAutoNum type="arabicPeriod"/>
            </a:pPr>
            <a:r>
              <a:rPr lang="tr-TR" sz="1600" dirty="0">
                <a:latin typeface="Verdana" pitchFamily="34" charset="0"/>
              </a:rPr>
              <a:t>Karışımdan 1 damla lama koyulur, lamel ile kapatılıp yapıştırılır, hava almamalıdır </a:t>
            </a:r>
          </a:p>
          <a:p>
            <a:pPr eaLnBrk="0" hangingPunct="0">
              <a:buFontTx/>
              <a:buAutoNum type="arabicPeriod"/>
            </a:pPr>
            <a:r>
              <a:rPr lang="tr-TR" sz="1600" dirty="0">
                <a:latin typeface="Verdana" pitchFamily="34" charset="0"/>
              </a:rPr>
              <a:t>Yarım saat sonra 100 lük büyütmede değerlendirilir.</a:t>
            </a:r>
          </a:p>
          <a:p>
            <a:pPr eaLnBrk="0" hangingPunct="0">
              <a:buFontTx/>
              <a:buAutoNum type="arabicPeriod"/>
            </a:pPr>
            <a:endParaRPr lang="tr-TR" dirty="0"/>
          </a:p>
          <a:p>
            <a:pPr eaLnBrk="0" hangingPunct="0"/>
            <a:endParaRPr lang="tr-TR" dirty="0"/>
          </a:p>
        </p:txBody>
      </p:sp>
      <p:pic>
        <p:nvPicPr>
          <p:cNvPr id="56329" name="Picture 9" descr="Sicklecell test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219700" y="3927475"/>
            <a:ext cx="2286000" cy="2381250"/>
          </a:xfrm>
          <a:prstGeom prst="rect">
            <a:avLst/>
          </a:prstGeom>
          <a:noFill/>
        </p:spPr>
      </p:pic>
      <p:pic>
        <p:nvPicPr>
          <p:cNvPr id="56335" name="Picture 15" descr="oraklas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005263"/>
            <a:ext cx="3600450" cy="208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3575" y="1417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6</a:t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en-US" sz="6000" b="1" dirty="0" smtClean="0">
                <a:solidFill>
                  <a:srgbClr val="FF0000"/>
                </a:solidFill>
              </a:rPr>
              <a:t/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en-US" sz="6000" b="1" dirty="0" err="1" smtClean="0">
                <a:solidFill>
                  <a:srgbClr val="FF0000"/>
                </a:solidFill>
              </a:rPr>
              <a:t>Osmotik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Frajilite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4399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1462088"/>
          </a:xfrm>
        </p:spPr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  <a:latin typeface="Arial" charset="0"/>
              </a:rPr>
              <a:t>Ozmotik</a:t>
            </a:r>
            <a:r>
              <a:rPr lang="tr-TR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charset="0"/>
              </a:rPr>
              <a:t>Frajilite</a:t>
            </a:r>
            <a:endParaRPr lang="tr-TR" b="1" dirty="0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43063"/>
            <a:ext cx="8640960" cy="460533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tr-TR" dirty="0" err="1" smtClean="0">
                <a:latin typeface="Arial" charset="0"/>
              </a:rPr>
              <a:t>Ozmotik</a:t>
            </a:r>
            <a:r>
              <a:rPr lang="tr-TR" dirty="0" smtClean="0">
                <a:latin typeface="Arial" charset="0"/>
              </a:rPr>
              <a:t> </a:t>
            </a:r>
            <a:r>
              <a:rPr lang="tr-TR" dirty="0" err="1" smtClean="0">
                <a:latin typeface="Arial" charset="0"/>
              </a:rPr>
              <a:t>frajilite</a:t>
            </a:r>
            <a:r>
              <a:rPr lang="tr-TR" dirty="0" smtClean="0">
                <a:latin typeface="Arial" charset="0"/>
              </a:rPr>
              <a:t>: Eritrositlerin </a:t>
            </a:r>
            <a:r>
              <a:rPr lang="tr-TR" dirty="0" err="1" smtClean="0">
                <a:latin typeface="Arial" charset="0"/>
              </a:rPr>
              <a:t>ozmotik</a:t>
            </a:r>
            <a:r>
              <a:rPr lang="tr-TR" dirty="0" smtClean="0">
                <a:latin typeface="Arial" charset="0"/>
              </a:rPr>
              <a:t> strese karşı gösterdiği duyarlılığı gösterir </a:t>
            </a:r>
          </a:p>
          <a:p>
            <a:pPr>
              <a:lnSpc>
                <a:spcPct val="90000"/>
              </a:lnSpc>
            </a:pPr>
            <a:endParaRPr lang="tr-TR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tr-TR" dirty="0" smtClean="0">
                <a:latin typeface="Arial" charset="0"/>
              </a:rPr>
              <a:t>Eritrositler  giderek azalan  yoğunlukta tuz </a:t>
            </a:r>
            <a:r>
              <a:rPr lang="tr-TR" dirty="0" err="1" smtClean="0">
                <a:latin typeface="Arial" charset="0"/>
              </a:rPr>
              <a:t>solusyonları</a:t>
            </a:r>
            <a:r>
              <a:rPr lang="tr-TR" dirty="0" smtClean="0">
                <a:latin typeface="Arial" charset="0"/>
              </a:rPr>
              <a:t> ile muamele edilir.</a:t>
            </a:r>
          </a:p>
          <a:p>
            <a:pPr>
              <a:lnSpc>
                <a:spcPct val="90000"/>
              </a:lnSpc>
            </a:pPr>
            <a:endParaRPr lang="tr-TR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tr-TR" dirty="0" smtClean="0">
                <a:latin typeface="Arial" charset="0"/>
              </a:rPr>
              <a:t>Normal eritrositler </a:t>
            </a:r>
            <a:r>
              <a:rPr lang="tr-TR" dirty="0" err="1" smtClean="0">
                <a:latin typeface="Arial" charset="0"/>
              </a:rPr>
              <a:t>hipotonik</a:t>
            </a:r>
            <a:r>
              <a:rPr lang="tr-TR" dirty="0" smtClean="0">
                <a:latin typeface="Arial" charset="0"/>
              </a:rPr>
              <a:t> ortamda şişer ve sonunda </a:t>
            </a:r>
            <a:r>
              <a:rPr lang="tr-TR" dirty="0" err="1" smtClean="0">
                <a:latin typeface="Arial" charset="0"/>
              </a:rPr>
              <a:t>sferikleşip</a:t>
            </a:r>
            <a:r>
              <a:rPr lang="tr-TR" dirty="0" smtClean="0">
                <a:latin typeface="Arial" charset="0"/>
              </a:rPr>
              <a:t>, </a:t>
            </a:r>
            <a:r>
              <a:rPr lang="tr-TR" dirty="0" err="1" smtClean="0">
                <a:latin typeface="Arial" charset="0"/>
              </a:rPr>
              <a:t>hemoliz</a:t>
            </a:r>
            <a:r>
              <a:rPr lang="tr-TR" dirty="0" smtClean="0">
                <a:latin typeface="Arial" charset="0"/>
              </a:rPr>
              <a:t> olurlar. </a:t>
            </a:r>
          </a:p>
          <a:p>
            <a:pPr>
              <a:lnSpc>
                <a:spcPct val="90000"/>
              </a:lnSpc>
            </a:pPr>
            <a:r>
              <a:rPr lang="tr-TR" sz="2400" dirty="0" smtClean="0">
                <a:latin typeface="Arial" charset="0"/>
              </a:rPr>
              <a:t>(0,45-0,50g/</a:t>
            </a:r>
            <a:r>
              <a:rPr lang="tr-TR" sz="2400" dirty="0" err="1" smtClean="0">
                <a:latin typeface="Arial" charset="0"/>
              </a:rPr>
              <a:t>dL</a:t>
            </a:r>
            <a:r>
              <a:rPr lang="tr-TR" sz="2400" dirty="0" smtClean="0">
                <a:latin typeface="Arial" charset="0"/>
              </a:rPr>
              <a:t> de başlar, 0,3-0,33g/</a:t>
            </a:r>
            <a:r>
              <a:rPr lang="tr-TR" sz="2400" dirty="0" err="1" smtClean="0">
                <a:latin typeface="Arial" charset="0"/>
              </a:rPr>
              <a:t>dL</a:t>
            </a:r>
            <a:r>
              <a:rPr lang="tr-TR" sz="2400" dirty="0" smtClean="0">
                <a:latin typeface="Arial" charset="0"/>
              </a:rPr>
              <a:t> de tamamlanır)</a:t>
            </a:r>
          </a:p>
          <a:p>
            <a:pPr>
              <a:lnSpc>
                <a:spcPct val="90000"/>
              </a:lnSpc>
            </a:pPr>
            <a:endParaRPr lang="tr-TR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tr-TR" dirty="0" err="1" smtClean="0">
                <a:latin typeface="Arial" charset="0"/>
              </a:rPr>
              <a:t>Sferositler</a:t>
            </a:r>
            <a:r>
              <a:rPr lang="tr-TR" dirty="0" smtClean="0">
                <a:latin typeface="Arial" charset="0"/>
              </a:rPr>
              <a:t> daha az  </a:t>
            </a:r>
            <a:r>
              <a:rPr lang="tr-TR" dirty="0" err="1" smtClean="0">
                <a:latin typeface="Arial" charset="0"/>
              </a:rPr>
              <a:t>hipotonik</a:t>
            </a:r>
            <a:r>
              <a:rPr lang="tr-TR" dirty="0" smtClean="0">
                <a:latin typeface="Arial" charset="0"/>
              </a:rPr>
              <a:t> ortamlarda  </a:t>
            </a:r>
            <a:r>
              <a:rPr lang="tr-TR" dirty="0" err="1" smtClean="0">
                <a:latin typeface="Arial" charset="0"/>
              </a:rPr>
              <a:t>hemolize</a:t>
            </a:r>
            <a:r>
              <a:rPr lang="tr-TR" dirty="0" smtClean="0">
                <a:latin typeface="Arial" charset="0"/>
              </a:rPr>
              <a:t> uğrar   Eğri sola kayar.</a:t>
            </a:r>
          </a:p>
          <a:p>
            <a:pPr>
              <a:lnSpc>
                <a:spcPct val="90000"/>
              </a:lnSpc>
            </a:pPr>
            <a:endParaRPr lang="tr-TR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14313"/>
            <a:ext cx="8964488" cy="719137"/>
          </a:xfrm>
        </p:spPr>
        <p:txBody>
          <a:bodyPr/>
          <a:lstStyle/>
          <a:p>
            <a:r>
              <a:rPr lang="tr-TR" sz="4000" dirty="0" err="1">
                <a:solidFill>
                  <a:srgbClr val="C00000"/>
                </a:solidFill>
              </a:rPr>
              <a:t>Ozmotik</a:t>
            </a:r>
            <a:r>
              <a:rPr lang="tr-TR" sz="4000" dirty="0">
                <a:solidFill>
                  <a:srgbClr val="C00000"/>
                </a:solidFill>
              </a:rPr>
              <a:t> </a:t>
            </a:r>
            <a:r>
              <a:rPr lang="tr-TR" sz="4000" dirty="0" err="1">
                <a:solidFill>
                  <a:srgbClr val="C00000"/>
                </a:solidFill>
              </a:rPr>
              <a:t>frajilite</a:t>
            </a:r>
            <a:r>
              <a:rPr lang="tr-TR" sz="4000" dirty="0">
                <a:solidFill>
                  <a:srgbClr val="C00000"/>
                </a:solidFill>
              </a:rPr>
              <a:t> testi </a:t>
            </a:r>
          </a:p>
        </p:txBody>
      </p:sp>
      <p:pic>
        <p:nvPicPr>
          <p:cNvPr id="88068" name="Picture 4" descr="osmotik frajili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557338"/>
            <a:ext cx="4013200" cy="4679950"/>
          </a:xfrm>
          <a:noFill/>
          <a:ln/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0" y="6329363"/>
            <a:ext cx="8893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>
                <a:latin typeface="Arial" charset="0"/>
              </a:rPr>
              <a:t>Sferositoz durumunda osmotik frajilite artar serum fizyolojik  ile bile hemoliz görülebilir 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3132138" y="5876925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latin typeface="Arial" charset="0"/>
              </a:rPr>
              <a:t>Sferositoz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3419475" y="350043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>
                <a:latin typeface="Arial" charset="0"/>
              </a:rPr>
              <a:t>Normal </a:t>
            </a: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971550" y="1125538"/>
            <a:ext cx="647700" cy="5183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2339975" y="1125538"/>
            <a:ext cx="647700" cy="5183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2124075" y="8366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latin typeface="Arial" charset="0"/>
              </a:rPr>
              <a:t>Normalde hemoliz başlar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611188" y="1125538"/>
            <a:ext cx="283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latin typeface="Arial" charset="0"/>
              </a:rPr>
              <a:t>Sferositozda erken başlar </a:t>
            </a:r>
          </a:p>
        </p:txBody>
      </p:sp>
      <p:pic>
        <p:nvPicPr>
          <p:cNvPr id="12" name="Picture 4" descr="http://127.0.0.1:1080/grx/ha51g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9992" y="1196752"/>
            <a:ext cx="4644008" cy="459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3575" y="1417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7</a:t>
            </a:r>
            <a:r>
              <a:rPr lang="en-US" sz="6000" b="1" dirty="0" smtClean="0">
                <a:solidFill>
                  <a:srgbClr val="FF0000"/>
                </a:solidFill>
              </a:rPr>
              <a:t/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en-US" sz="6000" b="1" dirty="0" smtClean="0">
                <a:solidFill>
                  <a:srgbClr val="FF0000"/>
                </a:solidFill>
              </a:rPr>
              <a:t/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en-US" sz="6000" b="1" dirty="0" err="1" smtClean="0">
                <a:solidFill>
                  <a:srgbClr val="FF0000"/>
                </a:solidFill>
              </a:rPr>
              <a:t>Biyokimyasal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Testler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1270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tr-TR" dirty="0" err="1" smtClean="0"/>
              <a:t>Ferritin</a:t>
            </a:r>
            <a:r>
              <a:rPr lang="tr-TR" dirty="0" smtClean="0"/>
              <a:t>, Serum demir, demir bağlama kapasitesi, transferin </a:t>
            </a:r>
            <a:r>
              <a:rPr lang="tr-TR" dirty="0" err="1" smtClean="0"/>
              <a:t>saturasyonu</a:t>
            </a:r>
            <a:endParaRPr lang="tr-TR" dirty="0" smtClean="0"/>
          </a:p>
          <a:p>
            <a:pPr marL="514350" indent="-514350">
              <a:buFont typeface="+mj-lt"/>
              <a:buAutoNum type="arabicParenR"/>
            </a:pPr>
            <a:r>
              <a:rPr lang="tr-TR" dirty="0" smtClean="0"/>
              <a:t>B12</a:t>
            </a:r>
          </a:p>
          <a:p>
            <a:pPr marL="514350" indent="-514350">
              <a:buFont typeface="+mj-lt"/>
              <a:buAutoNum type="arabicParenR"/>
            </a:pPr>
            <a:r>
              <a:rPr lang="tr-TR" dirty="0" err="1" smtClean="0"/>
              <a:t>Folik</a:t>
            </a:r>
            <a:r>
              <a:rPr lang="tr-TR" dirty="0" smtClean="0"/>
              <a:t> asit</a:t>
            </a:r>
          </a:p>
          <a:p>
            <a:pPr marL="514350" indent="-514350">
              <a:buFont typeface="+mj-lt"/>
              <a:buAutoNum type="arabicParenR"/>
            </a:pPr>
            <a:r>
              <a:rPr lang="tr-TR" dirty="0" smtClean="0"/>
              <a:t>LDH</a:t>
            </a:r>
          </a:p>
          <a:p>
            <a:pPr marL="514350" indent="-514350">
              <a:buFont typeface="+mj-lt"/>
              <a:buAutoNum type="arabicParenR"/>
            </a:pPr>
            <a:r>
              <a:rPr lang="tr-TR" dirty="0" err="1" smtClean="0"/>
              <a:t>Bilirubin</a:t>
            </a:r>
            <a:endParaRPr lang="tr-TR" dirty="0" smtClean="0"/>
          </a:p>
          <a:p>
            <a:pPr marL="514350" indent="-514350">
              <a:buFont typeface="+mj-lt"/>
              <a:buAutoNum type="arabicParenR"/>
            </a:pPr>
            <a:r>
              <a:rPr lang="tr-TR" dirty="0" err="1" smtClean="0"/>
              <a:t>Haptoglobulin</a:t>
            </a:r>
            <a:endParaRPr lang="tr-TR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3575" y="1417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8</a:t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en-US" sz="6000" b="1" dirty="0" smtClean="0">
                <a:solidFill>
                  <a:srgbClr val="FF0000"/>
                </a:solidFill>
              </a:rPr>
              <a:t/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en-US" sz="6000" b="1" dirty="0" err="1" smtClean="0">
                <a:solidFill>
                  <a:srgbClr val="FF0000"/>
                </a:solidFill>
              </a:rPr>
              <a:t>Kemik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İliği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Aspirasyon</a:t>
            </a:r>
            <a:r>
              <a:rPr lang="en-US" sz="6000" b="1" dirty="0" smtClean="0">
                <a:solidFill>
                  <a:srgbClr val="FF0000"/>
                </a:solidFill>
              </a:rPr>
              <a:t> İmprint </a:t>
            </a:r>
            <a:r>
              <a:rPr lang="en-US" sz="6000" b="1" dirty="0" err="1" smtClean="0">
                <a:solidFill>
                  <a:srgbClr val="FF0000"/>
                </a:solidFill>
              </a:rPr>
              <a:t>İncelemesi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7567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378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0125" y="1081088"/>
            <a:ext cx="5476875" cy="55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44148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Picture 4" descr="Bone Marrow from diFio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3661"/>
            <a:ext cx="9144000" cy="6454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41" y="571501"/>
            <a:ext cx="8905874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23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468313" y="782638"/>
          <a:ext cx="5184576" cy="595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2794"/>
                <a:gridCol w="1641782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17475" lvl="1" indent="0"/>
                      <a:r>
                        <a:rPr lang="tr-TR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Blastlar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0-5 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17475" lvl="1" indent="0" algn="l" rtl="0" eaLnBrk="1" latinLnBrk="0" hangingPunct="1"/>
                      <a:r>
                        <a:rPr kumimoji="0" lang="tr-TR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Promiyelositler</a:t>
                      </a:r>
                      <a:endParaRPr kumimoji="0" lang="tr-TR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1-8 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17475" lvl="1" indent="0" algn="l" rtl="0" eaLnBrk="1" latinLnBrk="0" hangingPunct="1"/>
                      <a:r>
                        <a:rPr kumimoji="0" lang="tr-TR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Miyelositler</a:t>
                      </a:r>
                      <a:endParaRPr kumimoji="0" lang="tr-TR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5-18 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17475" lvl="1" indent="0" algn="l" rtl="0" eaLnBrk="1" latinLnBrk="0" hangingPunct="1"/>
                      <a:r>
                        <a:rPr kumimoji="0" lang="tr-TR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Metamiyelositler</a:t>
                      </a:r>
                      <a:endParaRPr kumimoji="0" lang="tr-TR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13-32 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17475" lvl="1" indent="0" algn="l" rtl="0" eaLnBrk="1" latinLnBrk="0" hangingPunct="1"/>
                      <a:r>
                        <a:rPr kumimoji="0" lang="tr-TR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Nötrofiller</a:t>
                      </a:r>
                      <a:endParaRPr kumimoji="0" lang="tr-TR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7-30 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17475" lvl="1" indent="0" algn="l" rtl="0" eaLnBrk="1" latinLnBrk="0" hangingPunct="1"/>
                      <a:r>
                        <a:rPr kumimoji="0" lang="tr-TR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Eozinofiller</a:t>
                      </a:r>
                      <a:endParaRPr kumimoji="0" lang="tr-TR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0-4 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17475" lvl="1" indent="0" algn="l" rtl="0" eaLnBrk="1" latinLnBrk="0" hangingPunct="1"/>
                      <a:r>
                        <a:rPr kumimoji="0" lang="tr-TR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Basofiller</a:t>
                      </a:r>
                      <a:endParaRPr kumimoji="0" lang="tr-TR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0-1 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17475" lvl="1" indent="0" algn="l" rtl="0" eaLnBrk="1" latinLnBrk="0" hangingPunct="1"/>
                      <a:r>
                        <a:rPr kumimoji="0" lang="tr-TR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Monositler</a:t>
                      </a:r>
                      <a:endParaRPr kumimoji="0" lang="tr-TR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0-5 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17475" lvl="1" indent="0" algn="l" rtl="0" eaLnBrk="1" latinLnBrk="0" hangingPunct="1"/>
                      <a:r>
                        <a:rPr kumimoji="0" lang="tr-TR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Lenfositler</a:t>
                      </a:r>
                      <a:endParaRPr kumimoji="0" lang="tr-TR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3-17 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17475" lvl="1" indent="0" algn="l" rtl="0" eaLnBrk="1" latinLnBrk="0" hangingPunct="1"/>
                      <a:r>
                        <a:rPr kumimoji="0" lang="tr-TR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Plazma hücreleri</a:t>
                      </a:r>
                      <a:endParaRPr kumimoji="0" lang="tr-TR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0-2 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17475" lvl="1" indent="0" algn="l" rtl="0" eaLnBrk="1" latinLnBrk="0" hangingPunct="1"/>
                      <a:r>
                        <a:rPr kumimoji="0" lang="tr-TR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Megakaryositler</a:t>
                      </a:r>
                      <a:endParaRPr kumimoji="0" lang="tr-TR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0-1 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17475" lvl="1" indent="0" algn="l" rtl="0" eaLnBrk="1" latinLnBrk="0" hangingPunct="1"/>
                      <a:r>
                        <a:rPr kumimoji="0" lang="tr-TR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Makrofajlar</a:t>
                      </a:r>
                      <a:endParaRPr kumimoji="0" lang="tr-TR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0-2 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17475" lvl="1" indent="0" algn="l" rtl="0" eaLnBrk="1" latinLnBrk="0" hangingPunct="1"/>
                      <a:r>
                        <a:rPr kumimoji="0" lang="tr-TR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Proeritroblastlar</a:t>
                      </a:r>
                      <a:endParaRPr kumimoji="0" lang="tr-TR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1-8 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17475" lvl="1" indent="0" algn="l" rtl="0" eaLnBrk="1" latinLnBrk="0" hangingPunct="1"/>
                      <a:r>
                        <a:rPr kumimoji="0" lang="tr-TR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Normoblastlar</a:t>
                      </a:r>
                      <a:endParaRPr kumimoji="0" lang="tr-TR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7-32 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17475" lvl="1" indent="0" algn="l" rtl="0" eaLnBrk="1" latinLnBrk="0" hangingPunct="1"/>
                      <a:r>
                        <a:rPr kumimoji="0" lang="tr-TR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Miyelosit</a:t>
                      </a:r>
                      <a:r>
                        <a:rPr kumimoji="0" lang="tr-TR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:Eritrosit</a:t>
                      </a:r>
                      <a:r>
                        <a:rPr kumimoji="0" lang="tr-TR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seri</a:t>
                      </a:r>
                      <a:r>
                        <a:rPr kumimoji="0" lang="tr-TR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oranı</a:t>
                      </a:r>
                      <a:endParaRPr kumimoji="0" lang="tr-TR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Times New Roman" pitchFamily="18" charset="0"/>
                          <a:cs typeface="Times New Roman" pitchFamily="18" charset="0"/>
                        </a:rPr>
                        <a:t>2:1-4:1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3063" name="8 Başlık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90537"/>
          </a:xfrm>
        </p:spPr>
        <p:txBody>
          <a:bodyPr>
            <a:normAutofit fontScale="90000"/>
          </a:bodyPr>
          <a:lstStyle/>
          <a:p>
            <a:r>
              <a:rPr lang="tr-T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Normal </a:t>
            </a:r>
            <a:r>
              <a:rPr lang="tr-TR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Miyelogram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427186"/>
            <a:ext cx="8712968" cy="1417638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/>
            </a:r>
            <a:br>
              <a:rPr lang="tr-TR" dirty="0" smtClean="0">
                <a:solidFill>
                  <a:srgbClr val="C00000"/>
                </a:solidFill>
              </a:rPr>
            </a:br>
            <a:r>
              <a:rPr lang="tr-TR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Kemik iliği (Kİ) ve Kİ </a:t>
            </a:r>
            <a:r>
              <a:rPr lang="tr-TR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Aspirasyon</a:t>
            </a:r>
            <a:r>
              <a:rPr lang="tr-TR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(KİA) Örneklerinde uygulanan rutin  testler</a:t>
            </a:r>
            <a:r>
              <a:rPr lang="tr-TR" dirty="0" smtClean="0">
                <a:solidFill>
                  <a:srgbClr val="C00000"/>
                </a:solidFill>
              </a:rPr>
              <a:t/>
            </a:r>
            <a:br>
              <a:rPr lang="tr-TR" dirty="0" smtClean="0">
                <a:solidFill>
                  <a:srgbClr val="C00000"/>
                </a:solidFill>
              </a:rPr>
            </a:b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49488"/>
            <a:ext cx="8686800" cy="4324350"/>
          </a:xfrm>
        </p:spPr>
        <p:txBody>
          <a:bodyPr/>
          <a:lstStyle/>
          <a:p>
            <a:r>
              <a:rPr lang="tr-TR" dirty="0" smtClean="0"/>
              <a:t> KİA Wright (Wright-</a:t>
            </a:r>
            <a:r>
              <a:rPr lang="tr-TR" dirty="0" err="1" smtClean="0"/>
              <a:t>Giemsa</a:t>
            </a:r>
            <a:r>
              <a:rPr lang="tr-TR" dirty="0" smtClean="0"/>
              <a:t>) boyası (</a:t>
            </a:r>
            <a:r>
              <a:rPr lang="tr-TR" sz="2400" i="1" dirty="0" smtClean="0"/>
              <a:t>Merkez </a:t>
            </a:r>
            <a:r>
              <a:rPr lang="tr-TR" sz="2400" i="1" dirty="0" err="1" smtClean="0"/>
              <a:t>Lab</a:t>
            </a:r>
            <a:r>
              <a:rPr lang="tr-TR" dirty="0" smtClean="0"/>
              <a:t>)</a:t>
            </a:r>
          </a:p>
          <a:p>
            <a:r>
              <a:rPr lang="tr-TR" dirty="0"/>
              <a:t> </a:t>
            </a:r>
            <a:r>
              <a:rPr lang="tr-TR" dirty="0" err="1" smtClean="0"/>
              <a:t>Histokimyasal</a:t>
            </a:r>
            <a:r>
              <a:rPr lang="tr-TR" dirty="0" smtClean="0"/>
              <a:t>  boyalar (</a:t>
            </a:r>
            <a:r>
              <a:rPr lang="tr-TR" sz="2400" i="1" dirty="0" smtClean="0"/>
              <a:t>Hematoloji </a:t>
            </a:r>
            <a:r>
              <a:rPr lang="tr-TR" sz="2400" i="1" dirty="0" err="1" smtClean="0"/>
              <a:t>Lab</a:t>
            </a:r>
            <a:r>
              <a:rPr lang="tr-TR" dirty="0" smtClean="0"/>
              <a:t>)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Akan Hücre Ölçer (FCM) incelemesi </a:t>
            </a:r>
            <a:r>
              <a:rPr lang="tr-TR" sz="2400" i="1" dirty="0" smtClean="0"/>
              <a:t>(Hematoloji </a:t>
            </a:r>
            <a:r>
              <a:rPr lang="tr-TR" sz="2400" i="1" dirty="0" err="1" smtClean="0"/>
              <a:t>Lab</a:t>
            </a:r>
            <a:r>
              <a:rPr lang="tr-TR" sz="2400" i="1" dirty="0" smtClean="0"/>
              <a:t>)</a:t>
            </a:r>
          </a:p>
          <a:p>
            <a:r>
              <a:rPr lang="tr-TR" dirty="0" smtClean="0"/>
              <a:t>Moleküler testler </a:t>
            </a:r>
            <a:r>
              <a:rPr lang="tr-TR" sz="2400" i="1" dirty="0" smtClean="0"/>
              <a:t>(Hematoloji </a:t>
            </a:r>
            <a:r>
              <a:rPr lang="tr-TR" sz="2400" i="1" dirty="0" err="1" smtClean="0"/>
              <a:t>Lab</a:t>
            </a:r>
            <a:r>
              <a:rPr lang="tr-TR" sz="2400" i="1" dirty="0" smtClean="0"/>
              <a:t>, Genetik </a:t>
            </a:r>
            <a:r>
              <a:rPr lang="tr-TR" sz="2400" i="1" dirty="0" err="1" smtClean="0"/>
              <a:t>Lab</a:t>
            </a:r>
            <a:r>
              <a:rPr lang="tr-TR" sz="2400" i="1" dirty="0" smtClean="0"/>
              <a:t>)</a:t>
            </a:r>
          </a:p>
          <a:p>
            <a:r>
              <a:rPr lang="tr-TR" dirty="0" err="1" smtClean="0"/>
              <a:t>Sitogenetik</a:t>
            </a:r>
            <a:r>
              <a:rPr lang="tr-TR" dirty="0" smtClean="0"/>
              <a:t> Testler  </a:t>
            </a:r>
            <a:r>
              <a:rPr lang="tr-TR" sz="2400" i="1" dirty="0" smtClean="0"/>
              <a:t>(Genetik </a:t>
            </a:r>
            <a:r>
              <a:rPr lang="tr-TR" sz="2400" i="1" dirty="0" err="1" smtClean="0"/>
              <a:t>Lab</a:t>
            </a:r>
            <a:r>
              <a:rPr lang="tr-TR" sz="2400" i="1" dirty="0" smtClean="0"/>
              <a:t>)</a:t>
            </a:r>
            <a:endParaRPr lang="tr-TR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/>
          <a:lstStyle/>
          <a:p>
            <a:pPr eaLnBrk="1" hangingPunct="1"/>
            <a:r>
              <a:rPr lang="tr-TR" dirty="0" err="1" smtClean="0"/>
              <a:t>Histokimyasal</a:t>
            </a:r>
            <a:r>
              <a:rPr lang="tr-TR" dirty="0" smtClean="0"/>
              <a:t> Boyalar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435280" cy="50498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r>
              <a:rPr lang="tr-TR" sz="2400" dirty="0" err="1" smtClean="0"/>
              <a:t>Miyeloperoksidaz</a:t>
            </a:r>
            <a:r>
              <a:rPr lang="tr-TR" sz="2400" dirty="0" smtClean="0"/>
              <a:t> </a:t>
            </a:r>
            <a:r>
              <a:rPr lang="tr-TR" sz="2400" b="1" dirty="0" smtClean="0"/>
              <a:t>(MPO)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Sudan </a:t>
            </a:r>
            <a:r>
              <a:rPr lang="tr-TR" sz="2400" dirty="0" err="1" smtClean="0"/>
              <a:t>Black</a:t>
            </a:r>
            <a:r>
              <a:rPr lang="tr-TR" sz="2400" dirty="0" smtClean="0"/>
              <a:t> B (</a:t>
            </a:r>
            <a:r>
              <a:rPr lang="tr-TR" sz="2400" b="1" dirty="0" smtClean="0"/>
              <a:t>SBB</a:t>
            </a:r>
            <a:r>
              <a:rPr lang="tr-TR" sz="24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err="1" smtClean="0"/>
              <a:t>Naphthol</a:t>
            </a:r>
            <a:r>
              <a:rPr lang="tr-TR" sz="2400" dirty="0" smtClean="0"/>
              <a:t> AS-D </a:t>
            </a:r>
            <a:r>
              <a:rPr lang="tr-TR" sz="2400" dirty="0" err="1" smtClean="0"/>
              <a:t>chloroacetate</a:t>
            </a:r>
            <a:r>
              <a:rPr lang="tr-TR" sz="2400" dirty="0" smtClean="0"/>
              <a:t> </a:t>
            </a:r>
            <a:r>
              <a:rPr lang="tr-TR" sz="2400" dirty="0" err="1" smtClean="0"/>
              <a:t>esteraz</a:t>
            </a:r>
            <a:r>
              <a:rPr lang="tr-TR" sz="2400" dirty="0" smtClean="0"/>
              <a:t> (spesifik </a:t>
            </a:r>
            <a:r>
              <a:rPr lang="tr-TR" sz="2400" dirty="0" err="1" smtClean="0"/>
              <a:t>esteraz</a:t>
            </a:r>
            <a:r>
              <a:rPr lang="tr-TR" sz="24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Alfa-</a:t>
            </a:r>
            <a:r>
              <a:rPr lang="tr-TR" sz="2400" dirty="0" err="1" smtClean="0"/>
              <a:t>naphthyl</a:t>
            </a:r>
            <a:r>
              <a:rPr lang="tr-TR" sz="2400" dirty="0" smtClean="0"/>
              <a:t> </a:t>
            </a:r>
            <a:r>
              <a:rPr lang="tr-TR" sz="2400" dirty="0" err="1" smtClean="0"/>
              <a:t>acetate</a:t>
            </a:r>
            <a:r>
              <a:rPr lang="tr-TR" sz="2400" dirty="0" smtClean="0"/>
              <a:t> </a:t>
            </a:r>
            <a:r>
              <a:rPr lang="tr-TR" sz="2400" dirty="0" err="1" smtClean="0"/>
              <a:t>esterase</a:t>
            </a:r>
            <a:r>
              <a:rPr lang="tr-TR" sz="2400" dirty="0" smtClean="0"/>
              <a:t> (</a:t>
            </a:r>
            <a:r>
              <a:rPr lang="tr-TR" sz="2000" b="1" dirty="0" err="1" smtClean="0"/>
              <a:t>non</a:t>
            </a:r>
            <a:r>
              <a:rPr lang="tr-TR" sz="2000" b="1" dirty="0" smtClean="0"/>
              <a:t>-spesifik </a:t>
            </a:r>
            <a:r>
              <a:rPr lang="tr-TR" sz="2000" b="1" dirty="0" err="1" smtClean="0"/>
              <a:t>esteraz</a:t>
            </a:r>
            <a:r>
              <a:rPr lang="tr-TR" sz="2000" b="1" dirty="0" smtClean="0"/>
              <a:t>, NSE)</a:t>
            </a:r>
            <a:endParaRPr lang="tr-TR" sz="2000" dirty="0" smtClean="0"/>
          </a:p>
          <a:p>
            <a:pPr eaLnBrk="1" hangingPunct="1">
              <a:lnSpc>
                <a:spcPct val="90000"/>
              </a:lnSpc>
            </a:pPr>
            <a:r>
              <a:rPr lang="tr-TR" sz="2000" dirty="0" smtClean="0"/>
              <a:t> </a:t>
            </a:r>
            <a:r>
              <a:rPr lang="tr-TR" sz="2400" dirty="0" err="1" smtClean="0"/>
              <a:t>Periodic</a:t>
            </a:r>
            <a:r>
              <a:rPr lang="tr-TR" sz="2400" dirty="0" smtClean="0"/>
              <a:t> </a:t>
            </a:r>
            <a:r>
              <a:rPr lang="tr-TR" sz="2400" dirty="0" err="1" smtClean="0"/>
              <a:t>acid</a:t>
            </a:r>
            <a:r>
              <a:rPr lang="tr-TR" sz="2400" dirty="0" smtClean="0"/>
              <a:t>-</a:t>
            </a:r>
            <a:r>
              <a:rPr lang="tr-TR" sz="2400" dirty="0" err="1" smtClean="0"/>
              <a:t>Schiff</a:t>
            </a:r>
            <a:r>
              <a:rPr lang="tr-TR" sz="2400" dirty="0" smtClean="0"/>
              <a:t> (</a:t>
            </a:r>
            <a:r>
              <a:rPr lang="tr-TR" sz="2400" b="1" dirty="0" smtClean="0"/>
              <a:t>PAS</a:t>
            </a:r>
            <a:r>
              <a:rPr lang="tr-TR" sz="24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Asit </a:t>
            </a:r>
            <a:r>
              <a:rPr lang="tr-TR" sz="2400" dirty="0" err="1" smtClean="0"/>
              <a:t>Fosfataz</a:t>
            </a:r>
            <a:r>
              <a:rPr lang="tr-TR" sz="2400" dirty="0" smtClean="0"/>
              <a:t>,  (</a:t>
            </a:r>
            <a:r>
              <a:rPr lang="tr-TR" sz="2400" b="1" dirty="0" smtClean="0"/>
              <a:t>AP</a:t>
            </a:r>
            <a:r>
              <a:rPr lang="tr-TR" sz="24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Tartarat </a:t>
            </a:r>
            <a:r>
              <a:rPr lang="tr-TR" sz="2400" dirty="0" err="1" smtClean="0"/>
              <a:t>Rezistan</a:t>
            </a:r>
            <a:r>
              <a:rPr lang="tr-TR" sz="2400" dirty="0" smtClean="0"/>
              <a:t> Asit </a:t>
            </a:r>
            <a:r>
              <a:rPr lang="tr-TR" sz="2400" dirty="0" err="1" smtClean="0"/>
              <a:t>Fosfataz</a:t>
            </a:r>
            <a:r>
              <a:rPr lang="tr-TR" sz="2400" dirty="0" smtClean="0"/>
              <a:t> (</a:t>
            </a:r>
            <a:r>
              <a:rPr lang="tr-TR" sz="2400" b="1" dirty="0" smtClean="0"/>
              <a:t>TRAP</a:t>
            </a:r>
            <a:r>
              <a:rPr lang="tr-TR" sz="24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err="1" smtClean="0"/>
              <a:t>Toluidin</a:t>
            </a:r>
            <a:r>
              <a:rPr lang="tr-TR" sz="2400" dirty="0" smtClean="0"/>
              <a:t> mavisi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err="1" smtClean="0"/>
              <a:t>Perl</a:t>
            </a:r>
            <a:r>
              <a:rPr lang="tr-TR" sz="2400" dirty="0" smtClean="0"/>
              <a:t> boyası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Lökosit </a:t>
            </a:r>
            <a:r>
              <a:rPr lang="tr-TR" sz="2400" dirty="0" err="1" smtClean="0"/>
              <a:t>Alkalen</a:t>
            </a:r>
            <a:r>
              <a:rPr lang="tr-TR" sz="2400" dirty="0" smtClean="0"/>
              <a:t> </a:t>
            </a:r>
            <a:r>
              <a:rPr lang="tr-TR" sz="2400" dirty="0" err="1" smtClean="0"/>
              <a:t>Fosfataz</a:t>
            </a:r>
            <a:r>
              <a:rPr lang="tr-TR" sz="2400" dirty="0" smtClean="0"/>
              <a:t> (</a:t>
            </a:r>
            <a:r>
              <a:rPr lang="tr-TR" sz="2400" b="1" dirty="0" smtClean="0"/>
              <a:t>LAP</a:t>
            </a:r>
            <a:r>
              <a:rPr lang="tr-TR" sz="2400" dirty="0" smtClean="0"/>
              <a:t> skoru)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3575" y="1417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9</a:t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en-US" sz="6000" b="1" dirty="0" smtClean="0">
                <a:solidFill>
                  <a:srgbClr val="FF0000"/>
                </a:solidFill>
              </a:rPr>
              <a:t/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en-US" sz="6000" b="1" dirty="0" err="1" smtClean="0">
                <a:solidFill>
                  <a:srgbClr val="FF0000"/>
                </a:solidFill>
              </a:rPr>
              <a:t>Akım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Sitometrik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İnceleme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0582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9858" name="Picture 2" descr="http://myelomacinderella.net/wp-content/uploads/2013/04/b-cell-lg-300x2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214290"/>
            <a:ext cx="2857500" cy="2800351"/>
          </a:xfrm>
          <a:prstGeom prst="rect">
            <a:avLst/>
          </a:prstGeom>
          <a:noFill/>
        </p:spPr>
      </p:pic>
      <p:pic>
        <p:nvPicPr>
          <p:cNvPr id="249860" name="Picture 4" descr="https://encrypted-tbn1.gstatic.com/images?q=tbn:ANd9GcSUw3tHiAx2IqBV13akAieNi7vaEJNxJqlOf7mZCXaAHOkqYfzjuYiIBm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500306"/>
            <a:ext cx="3599240" cy="1762132"/>
          </a:xfrm>
          <a:prstGeom prst="rect">
            <a:avLst/>
          </a:prstGeom>
          <a:noFill/>
        </p:spPr>
      </p:pic>
      <p:pic>
        <p:nvPicPr>
          <p:cNvPr id="249864" name="Picture 8" descr="http://www.cosmobio.co.jp/export_e/products/antibodies/detail_images/cac-cd44v_02.png"/>
          <p:cNvPicPr>
            <a:picLocks noChangeAspect="1" noChangeArrowheads="1"/>
          </p:cNvPicPr>
          <p:nvPr/>
        </p:nvPicPr>
        <p:blipFill>
          <a:blip r:embed="rId4"/>
          <a:srcRect r="61192"/>
          <a:stretch>
            <a:fillRect/>
          </a:stretch>
        </p:blipFill>
        <p:spPr bwMode="auto">
          <a:xfrm>
            <a:off x="6143636" y="1928802"/>
            <a:ext cx="2328735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0882" name="Picture 2" descr="https://encrypted-tbn3.gstatic.com/images?q=tbn:ANd9GcSF7GaXcD48NZSfO2aSiCSIQ5M224P_xYs_RGDzSNvgav2MPLh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643314"/>
            <a:ext cx="3318056" cy="2609856"/>
          </a:xfrm>
          <a:prstGeom prst="rect">
            <a:avLst/>
          </a:prstGeom>
          <a:noFill/>
        </p:spPr>
      </p:pic>
      <p:pic>
        <p:nvPicPr>
          <p:cNvPr id="4" name="Picture 6" descr="http://www.medicallessons.net/wp-content/uploads/2011/05/CD-at-cell-surface-300x2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071546"/>
            <a:ext cx="3912834" cy="3443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smtClean="0"/>
              <a:t>Akan Hücre Ölçer  (Flow Cytometry; FCM)</a:t>
            </a:r>
          </a:p>
        </p:txBody>
      </p:sp>
      <p:pic>
        <p:nvPicPr>
          <p:cNvPr id="51203" name="Picture 2" descr="altcomb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7938"/>
            <a:ext cx="9291638" cy="679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069975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900488"/>
            <a:ext cx="4953000" cy="1752600"/>
          </a:xfrm>
          <a:noFill/>
        </p:spPr>
        <p:txBody>
          <a:bodyPr lIns="90488" tIns="44450" rIns="90488" bIns="44450"/>
          <a:lstStyle/>
          <a:p>
            <a:pPr marL="342900" indent="-342900" eaLnBrk="1" hangingPunct="1"/>
            <a:r>
              <a:rPr lang="en-US" smtClean="0"/>
              <a:t> </a:t>
            </a:r>
          </a:p>
        </p:txBody>
      </p:sp>
      <p:sp>
        <p:nvSpPr>
          <p:cNvPr id="53252" name="Freeform 4"/>
          <p:cNvSpPr>
            <a:spLocks/>
          </p:cNvSpPr>
          <p:nvPr/>
        </p:nvSpPr>
        <p:spPr bwMode="auto">
          <a:xfrm>
            <a:off x="984250" y="3568700"/>
            <a:ext cx="268288" cy="611188"/>
          </a:xfrm>
          <a:custGeom>
            <a:avLst/>
            <a:gdLst>
              <a:gd name="T0" fmla="*/ 0 w 169"/>
              <a:gd name="T1" fmla="*/ 609600 h 385"/>
              <a:gd name="T2" fmla="*/ 0 w 169"/>
              <a:gd name="T3" fmla="*/ 12700 h 385"/>
              <a:gd name="T4" fmla="*/ 0 w 169"/>
              <a:gd name="T5" fmla="*/ 0 h 385"/>
              <a:gd name="T6" fmla="*/ 19050 w 169"/>
              <a:gd name="T7" fmla="*/ 0 h 385"/>
              <a:gd name="T8" fmla="*/ 38100 w 169"/>
              <a:gd name="T9" fmla="*/ 6350 h 385"/>
              <a:gd name="T10" fmla="*/ 57150 w 169"/>
              <a:gd name="T11" fmla="*/ 19050 h 385"/>
              <a:gd name="T12" fmla="*/ 76200 w 169"/>
              <a:gd name="T13" fmla="*/ 19050 h 385"/>
              <a:gd name="T14" fmla="*/ 101600 w 169"/>
              <a:gd name="T15" fmla="*/ 25400 h 385"/>
              <a:gd name="T16" fmla="*/ 120650 w 169"/>
              <a:gd name="T17" fmla="*/ 12700 h 385"/>
              <a:gd name="T18" fmla="*/ 139700 w 169"/>
              <a:gd name="T19" fmla="*/ 12700 h 385"/>
              <a:gd name="T20" fmla="*/ 158750 w 169"/>
              <a:gd name="T21" fmla="*/ 12700 h 385"/>
              <a:gd name="T22" fmla="*/ 184150 w 169"/>
              <a:gd name="T23" fmla="*/ 12700 h 385"/>
              <a:gd name="T24" fmla="*/ 209550 w 169"/>
              <a:gd name="T25" fmla="*/ 6350 h 385"/>
              <a:gd name="T26" fmla="*/ 228600 w 169"/>
              <a:gd name="T27" fmla="*/ 19050 h 385"/>
              <a:gd name="T28" fmla="*/ 247650 w 169"/>
              <a:gd name="T29" fmla="*/ 12700 h 385"/>
              <a:gd name="T30" fmla="*/ 266700 w 169"/>
              <a:gd name="T31" fmla="*/ 12700 h 385"/>
              <a:gd name="T32" fmla="*/ 266700 w 169"/>
              <a:gd name="T33" fmla="*/ 603250 h 385"/>
              <a:gd name="T34" fmla="*/ 0 w 169"/>
              <a:gd name="T35" fmla="*/ 609600 h 38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69"/>
              <a:gd name="T55" fmla="*/ 0 h 385"/>
              <a:gd name="T56" fmla="*/ 169 w 169"/>
              <a:gd name="T57" fmla="*/ 385 h 38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69" h="385">
                <a:moveTo>
                  <a:pt x="0" y="384"/>
                </a:moveTo>
                <a:lnTo>
                  <a:pt x="0" y="8"/>
                </a:lnTo>
                <a:lnTo>
                  <a:pt x="0" y="0"/>
                </a:lnTo>
                <a:lnTo>
                  <a:pt x="12" y="0"/>
                </a:lnTo>
                <a:lnTo>
                  <a:pt x="24" y="4"/>
                </a:lnTo>
                <a:lnTo>
                  <a:pt x="36" y="12"/>
                </a:lnTo>
                <a:lnTo>
                  <a:pt x="48" y="12"/>
                </a:lnTo>
                <a:lnTo>
                  <a:pt x="64" y="16"/>
                </a:lnTo>
                <a:lnTo>
                  <a:pt x="76" y="8"/>
                </a:lnTo>
                <a:lnTo>
                  <a:pt x="88" y="8"/>
                </a:lnTo>
                <a:lnTo>
                  <a:pt x="100" y="8"/>
                </a:lnTo>
                <a:lnTo>
                  <a:pt x="116" y="8"/>
                </a:lnTo>
                <a:lnTo>
                  <a:pt x="132" y="4"/>
                </a:lnTo>
                <a:lnTo>
                  <a:pt x="144" y="12"/>
                </a:lnTo>
                <a:lnTo>
                  <a:pt x="156" y="8"/>
                </a:lnTo>
                <a:lnTo>
                  <a:pt x="168" y="8"/>
                </a:lnTo>
                <a:lnTo>
                  <a:pt x="168" y="380"/>
                </a:lnTo>
                <a:lnTo>
                  <a:pt x="0" y="384"/>
                </a:lnTo>
              </a:path>
            </a:pathLst>
          </a:custGeom>
          <a:gradFill rotWithShape="0">
            <a:gsLst>
              <a:gs pos="0">
                <a:srgbClr val="FAFAFA"/>
              </a:gs>
              <a:gs pos="100000">
                <a:srgbClr val="CECECE"/>
              </a:gs>
            </a:gsLst>
            <a:lin ang="5400000" scaled="1"/>
          </a:gra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57200" y="381000"/>
            <a:ext cx="7772400" cy="8191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1" charset="-94"/>
                <a:ea typeface="+mn-ea"/>
              </a:rPr>
              <a:t>Optik</a:t>
            </a: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1" charset="-94"/>
                <a:ea typeface="+mn-ea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1" charset="-94"/>
                <a:ea typeface="+mn-ea"/>
              </a:rPr>
              <a:t>Sistem</a:t>
            </a:r>
            <a:endParaRPr lang="en-US" sz="32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 pitchFamily="1" charset="-94"/>
              <a:ea typeface="+mn-ea"/>
            </a:endParaRPr>
          </a:p>
        </p:txBody>
      </p:sp>
      <p:sp>
        <p:nvSpPr>
          <p:cNvPr id="53254" name="Freeform 6"/>
          <p:cNvSpPr>
            <a:spLocks/>
          </p:cNvSpPr>
          <p:nvPr/>
        </p:nvSpPr>
        <p:spPr bwMode="auto">
          <a:xfrm>
            <a:off x="7437438" y="1930400"/>
            <a:ext cx="363537" cy="441325"/>
          </a:xfrm>
          <a:custGeom>
            <a:avLst/>
            <a:gdLst>
              <a:gd name="T0" fmla="*/ 0 w 229"/>
              <a:gd name="T1" fmla="*/ 0 h 278"/>
              <a:gd name="T2" fmla="*/ 361950 w 229"/>
              <a:gd name="T3" fmla="*/ 0 h 278"/>
              <a:gd name="T4" fmla="*/ 361950 w 229"/>
              <a:gd name="T5" fmla="*/ 439738 h 278"/>
              <a:gd name="T6" fmla="*/ 0 w 229"/>
              <a:gd name="T7" fmla="*/ 439738 h 278"/>
              <a:gd name="T8" fmla="*/ 0 w 229"/>
              <a:gd name="T9" fmla="*/ 0 h 2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9"/>
              <a:gd name="T16" fmla="*/ 0 h 278"/>
              <a:gd name="T17" fmla="*/ 229 w 229"/>
              <a:gd name="T18" fmla="*/ 278 h 2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9" h="278">
                <a:moveTo>
                  <a:pt x="0" y="0"/>
                </a:moveTo>
                <a:lnTo>
                  <a:pt x="228" y="0"/>
                </a:lnTo>
                <a:lnTo>
                  <a:pt x="228" y="277"/>
                </a:lnTo>
                <a:lnTo>
                  <a:pt x="0" y="277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919191"/>
              </a:gs>
              <a:gs pos="100000">
                <a:srgbClr val="E9E9E9"/>
              </a:gs>
            </a:gsLst>
            <a:path path="rect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5565775" y="4514850"/>
            <a:ext cx="274638" cy="0"/>
          </a:xfrm>
          <a:prstGeom prst="line">
            <a:avLst/>
          </a:prstGeom>
          <a:noFill/>
          <a:ln w="76200">
            <a:solidFill>
              <a:srgbClr val="00A9E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>
            <a:off x="6572250" y="3646488"/>
            <a:ext cx="412750" cy="0"/>
          </a:xfrm>
          <a:prstGeom prst="line">
            <a:avLst/>
          </a:prstGeom>
          <a:noFill/>
          <a:ln w="50800">
            <a:solidFill>
              <a:srgbClr val="04D665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7567613" y="3032125"/>
            <a:ext cx="312737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3258" name="Freeform 10"/>
          <p:cNvSpPr>
            <a:spLocks/>
          </p:cNvSpPr>
          <p:nvPr/>
        </p:nvSpPr>
        <p:spPr bwMode="auto">
          <a:xfrm>
            <a:off x="5784850" y="4294188"/>
            <a:ext cx="363538" cy="438150"/>
          </a:xfrm>
          <a:custGeom>
            <a:avLst/>
            <a:gdLst>
              <a:gd name="T0" fmla="*/ 0 w 229"/>
              <a:gd name="T1" fmla="*/ 0 h 276"/>
              <a:gd name="T2" fmla="*/ 361950 w 229"/>
              <a:gd name="T3" fmla="*/ 0 h 276"/>
              <a:gd name="T4" fmla="*/ 361950 w 229"/>
              <a:gd name="T5" fmla="*/ 436563 h 276"/>
              <a:gd name="T6" fmla="*/ 0 w 229"/>
              <a:gd name="T7" fmla="*/ 436563 h 276"/>
              <a:gd name="T8" fmla="*/ 0 w 229"/>
              <a:gd name="T9" fmla="*/ 0 h 2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9"/>
              <a:gd name="T16" fmla="*/ 0 h 276"/>
              <a:gd name="T17" fmla="*/ 229 w 229"/>
              <a:gd name="T18" fmla="*/ 276 h 2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9" h="276">
                <a:moveTo>
                  <a:pt x="0" y="0"/>
                </a:moveTo>
                <a:lnTo>
                  <a:pt x="228" y="0"/>
                </a:lnTo>
                <a:lnTo>
                  <a:pt x="228" y="275"/>
                </a:lnTo>
                <a:lnTo>
                  <a:pt x="0" y="275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919191"/>
              </a:gs>
              <a:gs pos="100000">
                <a:srgbClr val="E9E9E9"/>
              </a:gs>
            </a:gsLst>
            <a:path path="rect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9" name="Freeform 11"/>
          <p:cNvSpPr>
            <a:spLocks/>
          </p:cNvSpPr>
          <p:nvPr/>
        </p:nvSpPr>
        <p:spPr bwMode="auto">
          <a:xfrm>
            <a:off x="6948488" y="3425825"/>
            <a:ext cx="365125" cy="439738"/>
          </a:xfrm>
          <a:custGeom>
            <a:avLst/>
            <a:gdLst>
              <a:gd name="T0" fmla="*/ 0 w 230"/>
              <a:gd name="T1" fmla="*/ 0 h 277"/>
              <a:gd name="T2" fmla="*/ 363538 w 230"/>
              <a:gd name="T3" fmla="*/ 0 h 277"/>
              <a:gd name="T4" fmla="*/ 363538 w 230"/>
              <a:gd name="T5" fmla="*/ 438150 h 277"/>
              <a:gd name="T6" fmla="*/ 0 w 230"/>
              <a:gd name="T7" fmla="*/ 438150 h 277"/>
              <a:gd name="T8" fmla="*/ 0 w 230"/>
              <a:gd name="T9" fmla="*/ 0 h 2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277"/>
              <a:gd name="T17" fmla="*/ 230 w 230"/>
              <a:gd name="T18" fmla="*/ 277 h 2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277">
                <a:moveTo>
                  <a:pt x="0" y="0"/>
                </a:moveTo>
                <a:lnTo>
                  <a:pt x="229" y="0"/>
                </a:lnTo>
                <a:lnTo>
                  <a:pt x="229" y="276"/>
                </a:lnTo>
                <a:lnTo>
                  <a:pt x="0" y="276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919191"/>
              </a:gs>
              <a:gs pos="100000">
                <a:srgbClr val="E9E9E9"/>
              </a:gs>
            </a:gsLst>
            <a:path path="rect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0" name="Freeform 12"/>
          <p:cNvSpPr>
            <a:spLocks/>
          </p:cNvSpPr>
          <p:nvPr/>
        </p:nvSpPr>
        <p:spPr bwMode="auto">
          <a:xfrm>
            <a:off x="7440613" y="1811338"/>
            <a:ext cx="463550" cy="560387"/>
          </a:xfrm>
          <a:custGeom>
            <a:avLst/>
            <a:gdLst>
              <a:gd name="T0" fmla="*/ 0 w 292"/>
              <a:gd name="T1" fmla="*/ 117475 h 353"/>
              <a:gd name="T2" fmla="*/ 138113 w 292"/>
              <a:gd name="T3" fmla="*/ 0 h 353"/>
              <a:gd name="T4" fmla="*/ 461963 w 292"/>
              <a:gd name="T5" fmla="*/ 0 h 353"/>
              <a:gd name="T6" fmla="*/ 461963 w 292"/>
              <a:gd name="T7" fmla="*/ 438150 h 353"/>
              <a:gd name="T8" fmla="*/ 360363 w 292"/>
              <a:gd name="T9" fmla="*/ 558800 h 353"/>
              <a:gd name="T10" fmla="*/ 360363 w 292"/>
              <a:gd name="T11" fmla="*/ 117475 h 353"/>
              <a:gd name="T12" fmla="*/ 7938 w 292"/>
              <a:gd name="T13" fmla="*/ 117475 h 353"/>
              <a:gd name="T14" fmla="*/ 0 w 292"/>
              <a:gd name="T15" fmla="*/ 117475 h 3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2"/>
              <a:gd name="T25" fmla="*/ 0 h 353"/>
              <a:gd name="T26" fmla="*/ 292 w 292"/>
              <a:gd name="T27" fmla="*/ 353 h 3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2" h="353">
                <a:moveTo>
                  <a:pt x="0" y="74"/>
                </a:moveTo>
                <a:lnTo>
                  <a:pt x="87" y="0"/>
                </a:lnTo>
                <a:lnTo>
                  <a:pt x="291" y="0"/>
                </a:lnTo>
                <a:lnTo>
                  <a:pt x="291" y="276"/>
                </a:lnTo>
                <a:lnTo>
                  <a:pt x="227" y="352"/>
                </a:lnTo>
                <a:lnTo>
                  <a:pt x="227" y="74"/>
                </a:lnTo>
                <a:lnTo>
                  <a:pt x="5" y="74"/>
                </a:lnTo>
                <a:lnTo>
                  <a:pt x="0" y="74"/>
                </a:lnTo>
              </a:path>
            </a:pathLst>
          </a:custGeom>
          <a:solidFill>
            <a:srgbClr val="FF0000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 flipH="1">
            <a:off x="7797800" y="1817688"/>
            <a:ext cx="114300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3262" name="Oval 14"/>
          <p:cNvSpPr>
            <a:spLocks noChangeArrowheads="1"/>
          </p:cNvSpPr>
          <p:nvPr/>
        </p:nvSpPr>
        <p:spPr bwMode="auto">
          <a:xfrm>
            <a:off x="7594600" y="2097088"/>
            <a:ext cx="57150" cy="76200"/>
          </a:xfrm>
          <a:prstGeom prst="ellipse">
            <a:avLst/>
          </a:prstGeom>
          <a:solidFill>
            <a:srgbClr val="C1C1C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 flipV="1">
            <a:off x="7126288" y="2019300"/>
            <a:ext cx="465137" cy="40481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3264" name="Oval 16" descr="Zig zag"/>
          <p:cNvSpPr>
            <a:spLocks noChangeArrowheads="1"/>
          </p:cNvSpPr>
          <p:nvPr/>
        </p:nvSpPr>
        <p:spPr bwMode="auto">
          <a:xfrm>
            <a:off x="6996113" y="2287588"/>
            <a:ext cx="230187" cy="404812"/>
          </a:xfrm>
          <a:prstGeom prst="ellipse">
            <a:avLst/>
          </a:prstGeom>
          <a:pattFill prst="zigZag">
            <a:fgClr>
              <a:srgbClr val="D9D9D9"/>
            </a:fgClr>
            <a:bgClr>
              <a:srgbClr val="7494C0"/>
            </a:bgClr>
          </a:pattFill>
          <a:ln w="12700">
            <a:solidFill>
              <a:srgbClr val="5D5D5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 flipV="1">
            <a:off x="6342063" y="2411413"/>
            <a:ext cx="762000" cy="59213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3266" name="Oval 18"/>
          <p:cNvSpPr>
            <a:spLocks noChangeArrowheads="1"/>
          </p:cNvSpPr>
          <p:nvPr/>
        </p:nvSpPr>
        <p:spPr bwMode="auto">
          <a:xfrm>
            <a:off x="6194425" y="2849563"/>
            <a:ext cx="206375" cy="420687"/>
          </a:xfrm>
          <a:prstGeom prst="ellipse">
            <a:avLst/>
          </a:prstGeom>
          <a:gradFill rotWithShape="0">
            <a:gsLst>
              <a:gs pos="0">
                <a:srgbClr val="CECECE"/>
              </a:gs>
              <a:gs pos="100000">
                <a:srgbClr val="B9B9B9"/>
              </a:gs>
            </a:gsLst>
            <a:path path="rect">
              <a:fillToRect l="100000" b="100000"/>
            </a:path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 flipV="1">
            <a:off x="5283200" y="3022600"/>
            <a:ext cx="989013" cy="7302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3268" name="Oval 20"/>
          <p:cNvSpPr>
            <a:spLocks noChangeArrowheads="1"/>
          </p:cNvSpPr>
          <p:nvPr/>
        </p:nvSpPr>
        <p:spPr bwMode="auto">
          <a:xfrm>
            <a:off x="5162550" y="3508375"/>
            <a:ext cx="207963" cy="420688"/>
          </a:xfrm>
          <a:prstGeom prst="ellipse">
            <a:avLst/>
          </a:prstGeom>
          <a:gradFill rotWithShape="0">
            <a:gsLst>
              <a:gs pos="0">
                <a:srgbClr val="CECECE"/>
              </a:gs>
              <a:gs pos="100000">
                <a:srgbClr val="B9B9B9"/>
              </a:gs>
            </a:gsLst>
            <a:path path="rect">
              <a:fillToRect l="100000" b="100000"/>
            </a:path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 flipV="1">
            <a:off x="5394325" y="3063875"/>
            <a:ext cx="901700" cy="67945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3270" name="Line 22"/>
          <p:cNvSpPr>
            <a:spLocks noChangeShapeType="1"/>
          </p:cNvSpPr>
          <p:nvPr/>
        </p:nvSpPr>
        <p:spPr bwMode="auto">
          <a:xfrm flipV="1">
            <a:off x="4295775" y="3771900"/>
            <a:ext cx="962025" cy="708025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5618163" y="4729163"/>
            <a:ext cx="77628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8900" tIns="44450" rIns="88900" bIns="44450">
            <a:spAutoFit/>
          </a:bodyPr>
          <a:lstStyle/>
          <a:p>
            <a:pPr defTabSz="1276350" eaLnBrk="0" hangingPunct="0"/>
            <a:r>
              <a:rPr lang="en-US" sz="1600" b="1">
                <a:solidFill>
                  <a:srgbClr val="000000"/>
                </a:solidFill>
              </a:rPr>
              <a:t>PMT 1</a:t>
            </a: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6808788" y="3894138"/>
            <a:ext cx="77628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8900" tIns="44450" rIns="88900" bIns="44450">
            <a:spAutoFit/>
          </a:bodyPr>
          <a:lstStyle/>
          <a:p>
            <a:pPr defTabSz="1276350" eaLnBrk="0" hangingPunct="0"/>
            <a:r>
              <a:rPr lang="en-US" sz="1600" b="1">
                <a:solidFill>
                  <a:srgbClr val="000000"/>
                </a:solidFill>
              </a:rPr>
              <a:t>PMT 2</a:t>
            </a:r>
          </a:p>
        </p:txBody>
      </p:sp>
      <p:sp>
        <p:nvSpPr>
          <p:cNvPr id="53273" name="Rectangle 25"/>
          <p:cNvSpPr>
            <a:spLocks noChangeArrowheads="1"/>
          </p:cNvSpPr>
          <p:nvPr/>
        </p:nvSpPr>
        <p:spPr bwMode="auto">
          <a:xfrm>
            <a:off x="5962650" y="1276350"/>
            <a:ext cx="77628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8900" tIns="44450" rIns="88900" bIns="44450">
            <a:spAutoFit/>
          </a:bodyPr>
          <a:lstStyle/>
          <a:p>
            <a:pPr defTabSz="1276350" eaLnBrk="0" hangingPunct="0"/>
            <a:r>
              <a:rPr lang="en-US" sz="1600" b="1">
                <a:solidFill>
                  <a:srgbClr val="000000"/>
                </a:solidFill>
              </a:rPr>
              <a:t>PMT 5</a:t>
            </a:r>
          </a:p>
        </p:txBody>
      </p:sp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7315200" y="2336800"/>
            <a:ext cx="77628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8900" tIns="44450" rIns="88900" bIns="44450">
            <a:spAutoFit/>
          </a:bodyPr>
          <a:lstStyle/>
          <a:p>
            <a:pPr defTabSz="1276350" eaLnBrk="0" hangingPunct="0"/>
            <a:r>
              <a:rPr lang="en-US" sz="1600" b="1">
                <a:solidFill>
                  <a:srgbClr val="000000"/>
                </a:solidFill>
              </a:rPr>
              <a:t>PMT 4</a:t>
            </a:r>
          </a:p>
        </p:txBody>
      </p:sp>
      <p:sp>
        <p:nvSpPr>
          <p:cNvPr id="53275" name="Rectangle 27"/>
          <p:cNvSpPr>
            <a:spLocks noChangeArrowheads="1"/>
          </p:cNvSpPr>
          <p:nvPr/>
        </p:nvSpPr>
        <p:spPr bwMode="auto">
          <a:xfrm>
            <a:off x="4011613" y="3519488"/>
            <a:ext cx="1042987" cy="347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8900" tIns="44450" rIns="88900" bIns="44450">
            <a:spAutoFit/>
          </a:bodyPr>
          <a:lstStyle/>
          <a:p>
            <a:pPr defTabSz="1276350" eaLnBrk="0" hangingPunct="0"/>
            <a:r>
              <a:rPr lang="en-US" sz="1700" b="1"/>
              <a:t>Dichroic</a:t>
            </a:r>
          </a:p>
        </p:txBody>
      </p:sp>
      <p:sp>
        <p:nvSpPr>
          <p:cNvPr id="53276" name="Rectangle 28"/>
          <p:cNvSpPr>
            <a:spLocks noChangeArrowheads="1"/>
          </p:cNvSpPr>
          <p:nvPr/>
        </p:nvSpPr>
        <p:spPr bwMode="auto">
          <a:xfrm>
            <a:off x="4011613" y="3752850"/>
            <a:ext cx="827087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8900" tIns="44450" rIns="88900" bIns="44450">
            <a:spAutoFit/>
          </a:bodyPr>
          <a:lstStyle/>
          <a:p>
            <a:pPr defTabSz="1276350" eaLnBrk="0" hangingPunct="0"/>
            <a:r>
              <a:rPr lang="en-US" sz="1700" b="1"/>
              <a:t>Filters</a:t>
            </a:r>
          </a:p>
        </p:txBody>
      </p:sp>
      <p:sp>
        <p:nvSpPr>
          <p:cNvPr id="53277" name="Freeform 29"/>
          <p:cNvSpPr>
            <a:spLocks/>
          </p:cNvSpPr>
          <p:nvPr/>
        </p:nvSpPr>
        <p:spPr bwMode="auto">
          <a:xfrm>
            <a:off x="6948488" y="3352800"/>
            <a:ext cx="419100" cy="517525"/>
          </a:xfrm>
          <a:custGeom>
            <a:avLst/>
            <a:gdLst>
              <a:gd name="T0" fmla="*/ 0 w 264"/>
              <a:gd name="T1" fmla="*/ 65088 h 326"/>
              <a:gd name="T2" fmla="*/ 60325 w 264"/>
              <a:gd name="T3" fmla="*/ 0 h 326"/>
              <a:gd name="T4" fmla="*/ 417513 w 264"/>
              <a:gd name="T5" fmla="*/ 0 h 326"/>
              <a:gd name="T6" fmla="*/ 417513 w 264"/>
              <a:gd name="T7" fmla="*/ 439738 h 326"/>
              <a:gd name="T8" fmla="*/ 365125 w 264"/>
              <a:gd name="T9" fmla="*/ 515938 h 326"/>
              <a:gd name="T10" fmla="*/ 365125 w 264"/>
              <a:gd name="T11" fmla="*/ 65088 h 326"/>
              <a:gd name="T12" fmla="*/ 0 w 264"/>
              <a:gd name="T13" fmla="*/ 65088 h 3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4"/>
              <a:gd name="T22" fmla="*/ 0 h 326"/>
              <a:gd name="T23" fmla="*/ 264 w 264"/>
              <a:gd name="T24" fmla="*/ 326 h 3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4" h="326">
                <a:moveTo>
                  <a:pt x="0" y="41"/>
                </a:moveTo>
                <a:lnTo>
                  <a:pt x="38" y="0"/>
                </a:lnTo>
                <a:lnTo>
                  <a:pt x="263" y="0"/>
                </a:lnTo>
                <a:lnTo>
                  <a:pt x="263" y="277"/>
                </a:lnTo>
                <a:lnTo>
                  <a:pt x="230" y="325"/>
                </a:lnTo>
                <a:lnTo>
                  <a:pt x="230" y="41"/>
                </a:lnTo>
                <a:lnTo>
                  <a:pt x="0" y="41"/>
                </a:lnTo>
              </a:path>
            </a:pathLst>
          </a:custGeom>
          <a:solidFill>
            <a:srgbClr val="04D665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8" name="Freeform 30"/>
          <p:cNvSpPr>
            <a:spLocks/>
          </p:cNvSpPr>
          <p:nvPr/>
        </p:nvSpPr>
        <p:spPr bwMode="auto">
          <a:xfrm>
            <a:off x="5788025" y="4216400"/>
            <a:ext cx="420688" cy="515938"/>
          </a:xfrm>
          <a:custGeom>
            <a:avLst/>
            <a:gdLst>
              <a:gd name="T0" fmla="*/ 0 w 265"/>
              <a:gd name="T1" fmla="*/ 66675 h 325"/>
              <a:gd name="T2" fmla="*/ 60325 w 265"/>
              <a:gd name="T3" fmla="*/ 0 h 325"/>
              <a:gd name="T4" fmla="*/ 419100 w 265"/>
              <a:gd name="T5" fmla="*/ 0 h 325"/>
              <a:gd name="T6" fmla="*/ 419100 w 265"/>
              <a:gd name="T7" fmla="*/ 439738 h 325"/>
              <a:gd name="T8" fmla="*/ 365125 w 265"/>
              <a:gd name="T9" fmla="*/ 514350 h 325"/>
              <a:gd name="T10" fmla="*/ 365125 w 265"/>
              <a:gd name="T11" fmla="*/ 66675 h 325"/>
              <a:gd name="T12" fmla="*/ 0 w 265"/>
              <a:gd name="T13" fmla="*/ 66675 h 3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5"/>
              <a:gd name="T22" fmla="*/ 0 h 325"/>
              <a:gd name="T23" fmla="*/ 265 w 265"/>
              <a:gd name="T24" fmla="*/ 325 h 3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5" h="325">
                <a:moveTo>
                  <a:pt x="0" y="42"/>
                </a:moveTo>
                <a:lnTo>
                  <a:pt x="38" y="0"/>
                </a:lnTo>
                <a:lnTo>
                  <a:pt x="264" y="0"/>
                </a:lnTo>
                <a:lnTo>
                  <a:pt x="264" y="277"/>
                </a:lnTo>
                <a:lnTo>
                  <a:pt x="230" y="324"/>
                </a:lnTo>
                <a:lnTo>
                  <a:pt x="230" y="42"/>
                </a:lnTo>
                <a:lnTo>
                  <a:pt x="0" y="42"/>
                </a:lnTo>
              </a:path>
            </a:pathLst>
          </a:custGeom>
          <a:solidFill>
            <a:srgbClr val="00A9E0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9" name="Line 31"/>
          <p:cNvSpPr>
            <a:spLocks noChangeShapeType="1"/>
          </p:cNvSpPr>
          <p:nvPr/>
        </p:nvSpPr>
        <p:spPr bwMode="auto">
          <a:xfrm flipH="1">
            <a:off x="6138863" y="4230688"/>
            <a:ext cx="68262" cy="57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3280" name="Oval 32" descr="Zig zag"/>
          <p:cNvSpPr>
            <a:spLocks noChangeArrowheads="1"/>
          </p:cNvSpPr>
          <p:nvPr/>
        </p:nvSpPr>
        <p:spPr bwMode="auto">
          <a:xfrm>
            <a:off x="6578600" y="3416300"/>
            <a:ext cx="130175" cy="450850"/>
          </a:xfrm>
          <a:prstGeom prst="ellipse">
            <a:avLst/>
          </a:prstGeom>
          <a:pattFill prst="zigZag">
            <a:fgClr>
              <a:srgbClr val="D9D9D9"/>
            </a:fgClr>
            <a:bgClr>
              <a:srgbClr val="7494C0"/>
            </a:bgClr>
          </a:pattFill>
          <a:ln w="12700">
            <a:solidFill>
              <a:srgbClr val="5D5D5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1" name="Oval 33" descr="Zig zag"/>
          <p:cNvSpPr>
            <a:spLocks noChangeArrowheads="1"/>
          </p:cNvSpPr>
          <p:nvPr/>
        </p:nvSpPr>
        <p:spPr bwMode="auto">
          <a:xfrm>
            <a:off x="5349875" y="4271963"/>
            <a:ext cx="131763" cy="447675"/>
          </a:xfrm>
          <a:prstGeom prst="ellipse">
            <a:avLst/>
          </a:prstGeom>
          <a:pattFill prst="zigZag">
            <a:fgClr>
              <a:srgbClr val="D9D9D9"/>
            </a:fgClr>
            <a:bgClr>
              <a:srgbClr val="7494C0"/>
            </a:bgClr>
          </a:pattFill>
          <a:ln w="12700">
            <a:solidFill>
              <a:srgbClr val="5D5D5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2" name="Line 34"/>
          <p:cNvSpPr>
            <a:spLocks noChangeShapeType="1"/>
          </p:cNvSpPr>
          <p:nvPr/>
        </p:nvSpPr>
        <p:spPr bwMode="auto">
          <a:xfrm flipV="1">
            <a:off x="5334000" y="3635375"/>
            <a:ext cx="1244600" cy="60325"/>
          </a:xfrm>
          <a:prstGeom prst="line">
            <a:avLst/>
          </a:prstGeom>
          <a:noFill/>
          <a:ln w="50800">
            <a:solidFill>
              <a:srgbClr val="04D665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3283" name="Line 35"/>
          <p:cNvSpPr>
            <a:spLocks noChangeShapeType="1"/>
          </p:cNvSpPr>
          <p:nvPr/>
        </p:nvSpPr>
        <p:spPr bwMode="auto">
          <a:xfrm flipV="1">
            <a:off x="4283075" y="3697288"/>
            <a:ext cx="1000125" cy="754062"/>
          </a:xfrm>
          <a:prstGeom prst="line">
            <a:avLst/>
          </a:prstGeom>
          <a:noFill/>
          <a:ln w="50800">
            <a:solidFill>
              <a:srgbClr val="04D665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3284" name="Line 36"/>
          <p:cNvSpPr>
            <a:spLocks noChangeShapeType="1"/>
          </p:cNvSpPr>
          <p:nvPr/>
        </p:nvSpPr>
        <p:spPr bwMode="auto">
          <a:xfrm flipV="1">
            <a:off x="4205288" y="3709988"/>
            <a:ext cx="976312" cy="7270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3285" name="Oval 37"/>
          <p:cNvSpPr>
            <a:spLocks noChangeArrowheads="1"/>
          </p:cNvSpPr>
          <p:nvPr/>
        </p:nvSpPr>
        <p:spPr bwMode="auto">
          <a:xfrm>
            <a:off x="4138613" y="4195763"/>
            <a:ext cx="204787" cy="422275"/>
          </a:xfrm>
          <a:prstGeom prst="ellipse">
            <a:avLst/>
          </a:prstGeom>
          <a:gradFill rotWithShape="0">
            <a:gsLst>
              <a:gs pos="0">
                <a:srgbClr val="CECECE"/>
              </a:gs>
              <a:gs pos="100000">
                <a:srgbClr val="B9B9B9"/>
              </a:gs>
            </a:gsLst>
            <a:path path="rect">
              <a:fillToRect l="100000" b="100000"/>
            </a:path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6" name="Line 38"/>
          <p:cNvSpPr>
            <a:spLocks noChangeShapeType="1"/>
          </p:cNvSpPr>
          <p:nvPr/>
        </p:nvSpPr>
        <p:spPr bwMode="auto">
          <a:xfrm flipV="1">
            <a:off x="3343275" y="4572000"/>
            <a:ext cx="879475" cy="609600"/>
          </a:xfrm>
          <a:prstGeom prst="line">
            <a:avLst/>
          </a:prstGeom>
          <a:noFill/>
          <a:ln w="76200">
            <a:solidFill>
              <a:srgbClr val="00A9E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3287" name="Line 39"/>
          <p:cNvSpPr>
            <a:spLocks noChangeShapeType="1"/>
          </p:cNvSpPr>
          <p:nvPr/>
        </p:nvSpPr>
        <p:spPr bwMode="auto">
          <a:xfrm flipV="1">
            <a:off x="3248025" y="4403725"/>
            <a:ext cx="981075" cy="727075"/>
          </a:xfrm>
          <a:prstGeom prst="line">
            <a:avLst/>
          </a:prstGeom>
          <a:noFill/>
          <a:ln w="50800">
            <a:solidFill>
              <a:srgbClr val="04D665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3288" name="Freeform 40"/>
          <p:cNvSpPr>
            <a:spLocks/>
          </p:cNvSpPr>
          <p:nvPr/>
        </p:nvSpPr>
        <p:spPr bwMode="auto">
          <a:xfrm>
            <a:off x="3249613" y="4464050"/>
            <a:ext cx="1027112" cy="674688"/>
          </a:xfrm>
          <a:custGeom>
            <a:avLst/>
            <a:gdLst>
              <a:gd name="T0" fmla="*/ 0 w 647"/>
              <a:gd name="T1" fmla="*/ 673100 h 425"/>
              <a:gd name="T2" fmla="*/ 1025525 w 647"/>
              <a:gd name="T3" fmla="*/ 0 h 425"/>
              <a:gd name="T4" fmla="*/ 1020762 w 647"/>
              <a:gd name="T5" fmla="*/ 12700 h 425"/>
              <a:gd name="T6" fmla="*/ 0 60000 65536"/>
              <a:gd name="T7" fmla="*/ 0 60000 65536"/>
              <a:gd name="T8" fmla="*/ 0 60000 65536"/>
              <a:gd name="T9" fmla="*/ 0 w 647"/>
              <a:gd name="T10" fmla="*/ 0 h 425"/>
              <a:gd name="T11" fmla="*/ 647 w 647"/>
              <a:gd name="T12" fmla="*/ 425 h 4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7" h="425">
                <a:moveTo>
                  <a:pt x="0" y="424"/>
                </a:moveTo>
                <a:lnTo>
                  <a:pt x="646" y="0"/>
                </a:lnTo>
                <a:lnTo>
                  <a:pt x="643" y="8"/>
                </a:lnTo>
              </a:path>
            </a:pathLst>
          </a:custGeom>
          <a:noFill/>
          <a:ln w="50800" cap="rnd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9" name="Line 41"/>
          <p:cNvSpPr>
            <a:spLocks noChangeShapeType="1"/>
          </p:cNvSpPr>
          <p:nvPr/>
        </p:nvSpPr>
        <p:spPr bwMode="auto">
          <a:xfrm flipH="1">
            <a:off x="2854325" y="5114925"/>
            <a:ext cx="4557713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3290" name="Rectangle 42"/>
          <p:cNvSpPr>
            <a:spLocks noChangeArrowheads="1"/>
          </p:cNvSpPr>
          <p:nvPr/>
        </p:nvSpPr>
        <p:spPr bwMode="auto">
          <a:xfrm>
            <a:off x="4360863" y="5264150"/>
            <a:ext cx="1211262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8900" tIns="44450" rIns="88900" bIns="44450">
            <a:spAutoFit/>
          </a:bodyPr>
          <a:lstStyle/>
          <a:p>
            <a:pPr defTabSz="1276350" eaLnBrk="0" hangingPunct="0"/>
            <a:r>
              <a:rPr lang="en-US" sz="1700" b="1"/>
              <a:t>Bandpass</a:t>
            </a:r>
          </a:p>
        </p:txBody>
      </p:sp>
      <p:sp>
        <p:nvSpPr>
          <p:cNvPr id="53291" name="Rectangle 43"/>
          <p:cNvSpPr>
            <a:spLocks noChangeArrowheads="1"/>
          </p:cNvSpPr>
          <p:nvPr/>
        </p:nvSpPr>
        <p:spPr bwMode="auto">
          <a:xfrm>
            <a:off x="4435475" y="5527675"/>
            <a:ext cx="827088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8900" tIns="44450" rIns="88900" bIns="44450">
            <a:spAutoFit/>
          </a:bodyPr>
          <a:lstStyle/>
          <a:p>
            <a:pPr defTabSz="1276350" eaLnBrk="0" hangingPunct="0"/>
            <a:r>
              <a:rPr lang="en-US" sz="1700" b="1"/>
              <a:t>Filters</a:t>
            </a:r>
          </a:p>
        </p:txBody>
      </p:sp>
      <p:sp>
        <p:nvSpPr>
          <p:cNvPr id="53292" name="Freeform 44"/>
          <p:cNvSpPr>
            <a:spLocks/>
          </p:cNvSpPr>
          <p:nvPr/>
        </p:nvSpPr>
        <p:spPr bwMode="auto">
          <a:xfrm>
            <a:off x="6683375" y="4938713"/>
            <a:ext cx="1255713" cy="382587"/>
          </a:xfrm>
          <a:custGeom>
            <a:avLst/>
            <a:gdLst>
              <a:gd name="T0" fmla="*/ 0 w 791"/>
              <a:gd name="T1" fmla="*/ 0 h 241"/>
              <a:gd name="T2" fmla="*/ 1254125 w 791"/>
              <a:gd name="T3" fmla="*/ 0 h 241"/>
              <a:gd name="T4" fmla="*/ 1254125 w 791"/>
              <a:gd name="T5" fmla="*/ 381000 h 241"/>
              <a:gd name="T6" fmla="*/ 0 w 791"/>
              <a:gd name="T7" fmla="*/ 381000 h 241"/>
              <a:gd name="T8" fmla="*/ 0 w 791"/>
              <a:gd name="T9" fmla="*/ 0 h 2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1"/>
              <a:gd name="T16" fmla="*/ 0 h 241"/>
              <a:gd name="T17" fmla="*/ 791 w 791"/>
              <a:gd name="T18" fmla="*/ 241 h 2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1" h="241">
                <a:moveTo>
                  <a:pt x="0" y="0"/>
                </a:moveTo>
                <a:lnTo>
                  <a:pt x="790" y="0"/>
                </a:lnTo>
                <a:lnTo>
                  <a:pt x="790" y="240"/>
                </a:lnTo>
                <a:lnTo>
                  <a:pt x="0" y="240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25400" cap="rnd">
            <a:solidFill>
              <a:srgbClr val="90909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3" name="Rectangle 45"/>
          <p:cNvSpPr>
            <a:spLocks noChangeArrowheads="1"/>
          </p:cNvSpPr>
          <p:nvPr/>
        </p:nvSpPr>
        <p:spPr bwMode="auto">
          <a:xfrm>
            <a:off x="6761163" y="4964113"/>
            <a:ext cx="9255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8900" tIns="44450" rIns="88900" bIns="44450">
            <a:spAutoFit/>
          </a:bodyPr>
          <a:lstStyle/>
          <a:p>
            <a:pPr defTabSz="1276350" eaLnBrk="0" hangingPunct="0"/>
            <a:r>
              <a:rPr lang="en-US" sz="2000" b="1"/>
              <a:t>Laser </a:t>
            </a:r>
          </a:p>
        </p:txBody>
      </p:sp>
      <p:sp>
        <p:nvSpPr>
          <p:cNvPr id="53294" name="Rectangle 46"/>
          <p:cNvSpPr>
            <a:spLocks noChangeArrowheads="1"/>
          </p:cNvSpPr>
          <p:nvPr/>
        </p:nvSpPr>
        <p:spPr bwMode="auto">
          <a:xfrm>
            <a:off x="3225800" y="3529013"/>
            <a:ext cx="63500" cy="1698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5" name="Line 47"/>
          <p:cNvSpPr>
            <a:spLocks noChangeShapeType="1"/>
          </p:cNvSpPr>
          <p:nvPr/>
        </p:nvSpPr>
        <p:spPr bwMode="auto">
          <a:xfrm>
            <a:off x="4308475" y="4516438"/>
            <a:ext cx="1042988" cy="0"/>
          </a:xfrm>
          <a:prstGeom prst="line">
            <a:avLst/>
          </a:prstGeom>
          <a:noFill/>
          <a:ln w="76200">
            <a:solidFill>
              <a:srgbClr val="00A9E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3296" name="Rectangle 48"/>
          <p:cNvSpPr>
            <a:spLocks noChangeArrowheads="1"/>
          </p:cNvSpPr>
          <p:nvPr/>
        </p:nvSpPr>
        <p:spPr bwMode="auto">
          <a:xfrm>
            <a:off x="1960563" y="3813175"/>
            <a:ext cx="1092200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8900" tIns="44450" rIns="88900" bIns="44450">
            <a:spAutoFit/>
          </a:bodyPr>
          <a:lstStyle/>
          <a:p>
            <a:pPr defTabSz="1276350" eaLnBrk="0" hangingPunct="0"/>
            <a:r>
              <a:rPr lang="en-US" sz="1700" b="1"/>
              <a:t>Flow cell</a:t>
            </a:r>
          </a:p>
        </p:txBody>
      </p:sp>
      <p:sp>
        <p:nvSpPr>
          <p:cNvPr id="53297" name="Oval 49" descr="Zig zag"/>
          <p:cNvSpPr>
            <a:spLocks noChangeArrowheads="1"/>
          </p:cNvSpPr>
          <p:nvPr/>
        </p:nvSpPr>
        <p:spPr bwMode="auto">
          <a:xfrm>
            <a:off x="7529513" y="2800350"/>
            <a:ext cx="133350" cy="450850"/>
          </a:xfrm>
          <a:prstGeom prst="ellipse">
            <a:avLst/>
          </a:prstGeom>
          <a:pattFill prst="zigZag">
            <a:fgClr>
              <a:srgbClr val="D9D9D9"/>
            </a:fgClr>
            <a:bgClr>
              <a:srgbClr val="7494C0"/>
            </a:bgClr>
          </a:pattFill>
          <a:ln w="12700">
            <a:solidFill>
              <a:srgbClr val="5D5D5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8" name="Line 50"/>
          <p:cNvSpPr>
            <a:spLocks noChangeShapeType="1"/>
          </p:cNvSpPr>
          <p:nvPr/>
        </p:nvSpPr>
        <p:spPr bwMode="auto">
          <a:xfrm flipV="1">
            <a:off x="3298825" y="4391025"/>
            <a:ext cx="869950" cy="6524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3299" name="Oval 51" descr="Large confetti"/>
          <p:cNvSpPr>
            <a:spLocks noChangeArrowheads="1"/>
          </p:cNvSpPr>
          <p:nvPr/>
        </p:nvSpPr>
        <p:spPr bwMode="auto">
          <a:xfrm>
            <a:off x="3222625" y="5311775"/>
            <a:ext cx="101600" cy="187325"/>
          </a:xfrm>
          <a:prstGeom prst="ellipse">
            <a:avLst/>
          </a:prstGeom>
          <a:pattFill prst="lgConfetti">
            <a:fgClr>
              <a:schemeClr val="tx1"/>
            </a:fgClr>
            <a:bgClr>
              <a:schemeClr val="bg1"/>
            </a:bgClr>
          </a:patt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0" name="AutoShape 52" descr="Large confetti"/>
          <p:cNvSpPr>
            <a:spLocks noChangeArrowheads="1"/>
          </p:cNvSpPr>
          <p:nvPr/>
        </p:nvSpPr>
        <p:spPr bwMode="auto">
          <a:xfrm>
            <a:off x="3217863" y="4359275"/>
            <a:ext cx="107950" cy="884238"/>
          </a:xfrm>
          <a:prstGeom prst="roundRect">
            <a:avLst>
              <a:gd name="adj" fmla="val 12495"/>
            </a:avLst>
          </a:prstGeom>
          <a:pattFill prst="lgConfetti">
            <a:fgClr>
              <a:schemeClr val="tx1"/>
            </a:fgClr>
            <a:bgClr>
              <a:schemeClr val="bg1"/>
            </a:bgClr>
          </a:patt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1" name="Oval 53" descr="Large confetti"/>
          <p:cNvSpPr>
            <a:spLocks noChangeArrowheads="1"/>
          </p:cNvSpPr>
          <p:nvPr/>
        </p:nvSpPr>
        <p:spPr bwMode="auto">
          <a:xfrm>
            <a:off x="3233738" y="5591175"/>
            <a:ext cx="98425" cy="130175"/>
          </a:xfrm>
          <a:prstGeom prst="ellipse">
            <a:avLst/>
          </a:prstGeom>
          <a:pattFill prst="lgConfetti">
            <a:fgClr>
              <a:schemeClr val="tx1"/>
            </a:fgClr>
            <a:bgClr>
              <a:schemeClr val="bg1"/>
            </a:bgClr>
          </a:patt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243263" y="4810125"/>
            <a:ext cx="74612" cy="114300"/>
            <a:chOff x="2043" y="3030"/>
            <a:chExt cx="47" cy="72"/>
          </a:xfrm>
        </p:grpSpPr>
        <p:sp>
          <p:nvSpPr>
            <p:cNvPr id="53341" name="Freeform 55" descr="Wide upward diagonal"/>
            <p:cNvSpPr>
              <a:spLocks/>
            </p:cNvSpPr>
            <p:nvPr/>
          </p:nvSpPr>
          <p:spPr bwMode="auto">
            <a:xfrm>
              <a:off x="2043" y="3030"/>
              <a:ext cx="47" cy="72"/>
            </a:xfrm>
            <a:custGeom>
              <a:avLst/>
              <a:gdLst>
                <a:gd name="T0" fmla="*/ 46 w 47"/>
                <a:gd name="T1" fmla="*/ 40 h 72"/>
                <a:gd name="T2" fmla="*/ 44 w 47"/>
                <a:gd name="T3" fmla="*/ 14 h 72"/>
                <a:gd name="T4" fmla="*/ 32 w 47"/>
                <a:gd name="T5" fmla="*/ 0 h 72"/>
                <a:gd name="T6" fmla="*/ 19 w 47"/>
                <a:gd name="T7" fmla="*/ 0 h 72"/>
                <a:gd name="T8" fmla="*/ 7 w 47"/>
                <a:gd name="T9" fmla="*/ 7 h 72"/>
                <a:gd name="T10" fmla="*/ 0 w 47"/>
                <a:gd name="T11" fmla="*/ 24 h 72"/>
                <a:gd name="T12" fmla="*/ 0 w 47"/>
                <a:gd name="T13" fmla="*/ 45 h 72"/>
                <a:gd name="T14" fmla="*/ 6 w 47"/>
                <a:gd name="T15" fmla="*/ 64 h 72"/>
                <a:gd name="T16" fmla="*/ 19 w 47"/>
                <a:gd name="T17" fmla="*/ 71 h 72"/>
                <a:gd name="T18" fmla="*/ 41 w 47"/>
                <a:gd name="T19" fmla="*/ 61 h 72"/>
                <a:gd name="T20" fmla="*/ 46 w 47"/>
                <a:gd name="T21" fmla="*/ 42 h 72"/>
                <a:gd name="T22" fmla="*/ 46 w 47"/>
                <a:gd name="T23" fmla="*/ 40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72"/>
                <a:gd name="T38" fmla="*/ 47 w 47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72">
                  <a:moveTo>
                    <a:pt x="46" y="40"/>
                  </a:moveTo>
                  <a:lnTo>
                    <a:pt x="44" y="14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7" y="7"/>
                  </a:lnTo>
                  <a:lnTo>
                    <a:pt x="0" y="24"/>
                  </a:lnTo>
                  <a:lnTo>
                    <a:pt x="0" y="45"/>
                  </a:lnTo>
                  <a:lnTo>
                    <a:pt x="6" y="64"/>
                  </a:lnTo>
                  <a:lnTo>
                    <a:pt x="19" y="71"/>
                  </a:lnTo>
                  <a:lnTo>
                    <a:pt x="41" y="61"/>
                  </a:lnTo>
                  <a:lnTo>
                    <a:pt x="46" y="42"/>
                  </a:lnTo>
                  <a:lnTo>
                    <a:pt x="46" y="40"/>
                  </a:lnTo>
                </a:path>
              </a:pathLst>
            </a:custGeom>
            <a:pattFill prst="wdUpDiag">
              <a:fgClr>
                <a:srgbClr val="74FFFF"/>
              </a:fgClr>
              <a:bgClr>
                <a:srgbClr val="C1C1C1"/>
              </a:bgClr>
            </a:patt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42" name="Freeform 56"/>
            <p:cNvSpPr>
              <a:spLocks/>
            </p:cNvSpPr>
            <p:nvPr/>
          </p:nvSpPr>
          <p:spPr bwMode="auto">
            <a:xfrm>
              <a:off x="2049" y="3054"/>
              <a:ext cx="31" cy="39"/>
            </a:xfrm>
            <a:custGeom>
              <a:avLst/>
              <a:gdLst>
                <a:gd name="T0" fmla="*/ 12 w 31"/>
                <a:gd name="T1" fmla="*/ 38 h 39"/>
                <a:gd name="T2" fmla="*/ 17 w 31"/>
                <a:gd name="T3" fmla="*/ 36 h 39"/>
                <a:gd name="T4" fmla="*/ 21 w 31"/>
                <a:gd name="T5" fmla="*/ 29 h 39"/>
                <a:gd name="T6" fmla="*/ 30 w 31"/>
                <a:gd name="T7" fmla="*/ 29 h 39"/>
                <a:gd name="T8" fmla="*/ 30 w 31"/>
                <a:gd name="T9" fmla="*/ 19 h 39"/>
                <a:gd name="T10" fmla="*/ 30 w 31"/>
                <a:gd name="T11" fmla="*/ 19 h 39"/>
                <a:gd name="T12" fmla="*/ 30 w 31"/>
                <a:gd name="T13" fmla="*/ 10 h 39"/>
                <a:gd name="T14" fmla="*/ 30 w 31"/>
                <a:gd name="T15" fmla="*/ 0 h 39"/>
                <a:gd name="T16" fmla="*/ 21 w 31"/>
                <a:gd name="T17" fmla="*/ 0 h 39"/>
                <a:gd name="T18" fmla="*/ 12 w 31"/>
                <a:gd name="T19" fmla="*/ 10 h 39"/>
                <a:gd name="T20" fmla="*/ 21 w 31"/>
                <a:gd name="T21" fmla="*/ 13 h 39"/>
                <a:gd name="T22" fmla="*/ 30 w 31"/>
                <a:gd name="T23" fmla="*/ 19 h 39"/>
                <a:gd name="T24" fmla="*/ 30 w 31"/>
                <a:gd name="T25" fmla="*/ 19 h 39"/>
                <a:gd name="T26" fmla="*/ 21 w 31"/>
                <a:gd name="T27" fmla="*/ 29 h 39"/>
                <a:gd name="T28" fmla="*/ 12 w 31"/>
                <a:gd name="T29" fmla="*/ 29 h 39"/>
                <a:gd name="T30" fmla="*/ 3 w 31"/>
                <a:gd name="T31" fmla="*/ 29 h 39"/>
                <a:gd name="T32" fmla="*/ 3 w 31"/>
                <a:gd name="T33" fmla="*/ 29 h 39"/>
                <a:gd name="T34" fmla="*/ 0 w 31"/>
                <a:gd name="T35" fmla="*/ 33 h 39"/>
                <a:gd name="T36" fmla="*/ 2 w 31"/>
                <a:gd name="T37" fmla="*/ 37 h 39"/>
                <a:gd name="T38" fmla="*/ 12 w 31"/>
                <a:gd name="T39" fmla="*/ 38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"/>
                <a:gd name="T61" fmla="*/ 0 h 39"/>
                <a:gd name="T62" fmla="*/ 31 w 31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" h="39">
                  <a:moveTo>
                    <a:pt x="12" y="38"/>
                  </a:moveTo>
                  <a:lnTo>
                    <a:pt x="17" y="36"/>
                  </a:lnTo>
                  <a:lnTo>
                    <a:pt x="21" y="29"/>
                  </a:lnTo>
                  <a:lnTo>
                    <a:pt x="30" y="29"/>
                  </a:lnTo>
                  <a:lnTo>
                    <a:pt x="30" y="19"/>
                  </a:lnTo>
                  <a:lnTo>
                    <a:pt x="30" y="10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12" y="10"/>
                  </a:lnTo>
                  <a:lnTo>
                    <a:pt x="21" y="13"/>
                  </a:lnTo>
                  <a:lnTo>
                    <a:pt x="30" y="19"/>
                  </a:lnTo>
                  <a:lnTo>
                    <a:pt x="21" y="29"/>
                  </a:lnTo>
                  <a:lnTo>
                    <a:pt x="12" y="29"/>
                  </a:lnTo>
                  <a:lnTo>
                    <a:pt x="3" y="29"/>
                  </a:lnTo>
                  <a:lnTo>
                    <a:pt x="0" y="33"/>
                  </a:lnTo>
                  <a:lnTo>
                    <a:pt x="2" y="37"/>
                  </a:lnTo>
                  <a:lnTo>
                    <a:pt x="12" y="38"/>
                  </a:lnTo>
                </a:path>
              </a:pathLst>
            </a:custGeom>
            <a:solidFill>
              <a:srgbClr val="7144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3249613" y="5070475"/>
            <a:ext cx="69850" cy="95250"/>
            <a:chOff x="2047" y="3194"/>
            <a:chExt cx="44" cy="60"/>
          </a:xfrm>
        </p:grpSpPr>
        <p:sp>
          <p:nvSpPr>
            <p:cNvPr id="53339" name="Freeform 58" descr="Wide upward diagonal"/>
            <p:cNvSpPr>
              <a:spLocks/>
            </p:cNvSpPr>
            <p:nvPr/>
          </p:nvSpPr>
          <p:spPr bwMode="auto">
            <a:xfrm>
              <a:off x="2047" y="3194"/>
              <a:ext cx="44" cy="60"/>
            </a:xfrm>
            <a:custGeom>
              <a:avLst/>
              <a:gdLst>
                <a:gd name="T0" fmla="*/ 43 w 44"/>
                <a:gd name="T1" fmla="*/ 33 h 60"/>
                <a:gd name="T2" fmla="*/ 41 w 44"/>
                <a:gd name="T3" fmla="*/ 12 h 60"/>
                <a:gd name="T4" fmla="*/ 30 w 44"/>
                <a:gd name="T5" fmla="*/ 0 h 60"/>
                <a:gd name="T6" fmla="*/ 18 w 44"/>
                <a:gd name="T7" fmla="*/ 0 h 60"/>
                <a:gd name="T8" fmla="*/ 7 w 44"/>
                <a:gd name="T9" fmla="*/ 6 h 60"/>
                <a:gd name="T10" fmla="*/ 0 w 44"/>
                <a:gd name="T11" fmla="*/ 20 h 60"/>
                <a:gd name="T12" fmla="*/ 0 w 44"/>
                <a:gd name="T13" fmla="*/ 37 h 60"/>
                <a:gd name="T14" fmla="*/ 6 w 44"/>
                <a:gd name="T15" fmla="*/ 53 h 60"/>
                <a:gd name="T16" fmla="*/ 18 w 44"/>
                <a:gd name="T17" fmla="*/ 59 h 60"/>
                <a:gd name="T18" fmla="*/ 39 w 44"/>
                <a:gd name="T19" fmla="*/ 51 h 60"/>
                <a:gd name="T20" fmla="*/ 43 w 44"/>
                <a:gd name="T21" fmla="*/ 35 h 60"/>
                <a:gd name="T22" fmla="*/ 43 w 44"/>
                <a:gd name="T23" fmla="*/ 33 h 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60"/>
                <a:gd name="T38" fmla="*/ 44 w 44"/>
                <a:gd name="T39" fmla="*/ 60 h 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60">
                  <a:moveTo>
                    <a:pt x="43" y="33"/>
                  </a:moveTo>
                  <a:lnTo>
                    <a:pt x="41" y="12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7" y="6"/>
                  </a:lnTo>
                  <a:lnTo>
                    <a:pt x="0" y="20"/>
                  </a:lnTo>
                  <a:lnTo>
                    <a:pt x="0" y="37"/>
                  </a:lnTo>
                  <a:lnTo>
                    <a:pt x="6" y="53"/>
                  </a:lnTo>
                  <a:lnTo>
                    <a:pt x="18" y="59"/>
                  </a:lnTo>
                  <a:lnTo>
                    <a:pt x="39" y="51"/>
                  </a:lnTo>
                  <a:lnTo>
                    <a:pt x="43" y="35"/>
                  </a:lnTo>
                  <a:lnTo>
                    <a:pt x="43" y="33"/>
                  </a:lnTo>
                </a:path>
              </a:pathLst>
            </a:custGeom>
            <a:pattFill prst="wdUpDiag">
              <a:fgClr>
                <a:srgbClr val="74FFFF"/>
              </a:fgClr>
              <a:bgClr>
                <a:srgbClr val="C1C1C1"/>
              </a:bgClr>
            </a:patt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40" name="Oval 59"/>
            <p:cNvSpPr>
              <a:spLocks noChangeArrowheads="1"/>
            </p:cNvSpPr>
            <p:nvPr/>
          </p:nvSpPr>
          <p:spPr bwMode="auto">
            <a:xfrm>
              <a:off x="2065" y="3213"/>
              <a:ext cx="21" cy="36"/>
            </a:xfrm>
            <a:prstGeom prst="ellipse">
              <a:avLst/>
            </a:prstGeom>
            <a:solidFill>
              <a:srgbClr val="7144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3225800" y="5786438"/>
            <a:ext cx="98425" cy="114300"/>
            <a:chOff x="2032" y="3645"/>
            <a:chExt cx="62" cy="72"/>
          </a:xfrm>
        </p:grpSpPr>
        <p:sp>
          <p:nvSpPr>
            <p:cNvPr id="53335" name="Oval 61" descr="Large confetti"/>
            <p:cNvSpPr>
              <a:spLocks noChangeArrowheads="1"/>
            </p:cNvSpPr>
            <p:nvPr/>
          </p:nvSpPr>
          <p:spPr bwMode="auto">
            <a:xfrm>
              <a:off x="2032" y="3645"/>
              <a:ext cx="62" cy="72"/>
            </a:xfrm>
            <a:prstGeom prst="ellipse">
              <a:avLst/>
            </a:prstGeom>
            <a:pattFill prst="lgConfetti">
              <a:fgClr>
                <a:schemeClr val="tx1"/>
              </a:fgClr>
              <a:bgClr>
                <a:schemeClr val="bg1"/>
              </a:bgClr>
            </a:pattFill>
            <a:ln w="508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62"/>
            <p:cNvGrpSpPr>
              <a:grpSpLocks/>
            </p:cNvGrpSpPr>
            <p:nvPr/>
          </p:nvGrpSpPr>
          <p:grpSpPr bwMode="auto">
            <a:xfrm>
              <a:off x="2048" y="3659"/>
              <a:ext cx="37" cy="48"/>
              <a:chOff x="2048" y="3659"/>
              <a:chExt cx="37" cy="48"/>
            </a:xfrm>
          </p:grpSpPr>
          <p:sp>
            <p:nvSpPr>
              <p:cNvPr id="53337" name="Freeform 63" descr="Wide upward diagonal"/>
              <p:cNvSpPr>
                <a:spLocks/>
              </p:cNvSpPr>
              <p:nvPr/>
            </p:nvSpPr>
            <p:spPr bwMode="auto">
              <a:xfrm>
                <a:off x="2048" y="3659"/>
                <a:ext cx="37" cy="48"/>
              </a:xfrm>
              <a:custGeom>
                <a:avLst/>
                <a:gdLst>
                  <a:gd name="T0" fmla="*/ 36 w 37"/>
                  <a:gd name="T1" fmla="*/ 27 h 48"/>
                  <a:gd name="T2" fmla="*/ 34 w 37"/>
                  <a:gd name="T3" fmla="*/ 9 h 48"/>
                  <a:gd name="T4" fmla="*/ 25 w 37"/>
                  <a:gd name="T5" fmla="*/ 0 h 48"/>
                  <a:gd name="T6" fmla="*/ 15 w 37"/>
                  <a:gd name="T7" fmla="*/ 0 h 48"/>
                  <a:gd name="T8" fmla="*/ 6 w 37"/>
                  <a:gd name="T9" fmla="*/ 5 h 48"/>
                  <a:gd name="T10" fmla="*/ 0 w 37"/>
                  <a:gd name="T11" fmla="*/ 16 h 48"/>
                  <a:gd name="T12" fmla="*/ 0 w 37"/>
                  <a:gd name="T13" fmla="*/ 30 h 48"/>
                  <a:gd name="T14" fmla="*/ 5 w 37"/>
                  <a:gd name="T15" fmla="*/ 42 h 48"/>
                  <a:gd name="T16" fmla="*/ 15 w 37"/>
                  <a:gd name="T17" fmla="*/ 47 h 48"/>
                  <a:gd name="T18" fmla="*/ 32 w 37"/>
                  <a:gd name="T19" fmla="*/ 41 h 48"/>
                  <a:gd name="T20" fmla="*/ 36 w 37"/>
                  <a:gd name="T21" fmla="*/ 28 h 48"/>
                  <a:gd name="T22" fmla="*/ 36 w 37"/>
                  <a:gd name="T23" fmla="*/ 27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"/>
                  <a:gd name="T37" fmla="*/ 0 h 48"/>
                  <a:gd name="T38" fmla="*/ 37 w 37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" h="48">
                    <a:moveTo>
                      <a:pt x="36" y="27"/>
                    </a:moveTo>
                    <a:lnTo>
                      <a:pt x="34" y="9"/>
                    </a:lnTo>
                    <a:lnTo>
                      <a:pt x="25" y="0"/>
                    </a:lnTo>
                    <a:lnTo>
                      <a:pt x="15" y="0"/>
                    </a:lnTo>
                    <a:lnTo>
                      <a:pt x="6" y="5"/>
                    </a:lnTo>
                    <a:lnTo>
                      <a:pt x="0" y="16"/>
                    </a:lnTo>
                    <a:lnTo>
                      <a:pt x="0" y="30"/>
                    </a:lnTo>
                    <a:lnTo>
                      <a:pt x="5" y="42"/>
                    </a:lnTo>
                    <a:lnTo>
                      <a:pt x="15" y="47"/>
                    </a:lnTo>
                    <a:lnTo>
                      <a:pt x="32" y="41"/>
                    </a:lnTo>
                    <a:lnTo>
                      <a:pt x="36" y="28"/>
                    </a:lnTo>
                    <a:lnTo>
                      <a:pt x="36" y="27"/>
                    </a:lnTo>
                  </a:path>
                </a:pathLst>
              </a:custGeom>
              <a:pattFill prst="wdUpDiag">
                <a:fgClr>
                  <a:srgbClr val="74FFFF"/>
                </a:fgClr>
                <a:bgClr>
                  <a:srgbClr val="C1C1C1"/>
                </a:bgClr>
              </a:patt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38" name="Oval 64"/>
              <p:cNvSpPr>
                <a:spLocks noChangeArrowheads="1"/>
              </p:cNvSpPr>
              <p:nvPr/>
            </p:nvSpPr>
            <p:spPr bwMode="auto">
              <a:xfrm>
                <a:off x="2062" y="3677"/>
                <a:ext cx="18" cy="25"/>
              </a:xfrm>
              <a:prstGeom prst="ellipse">
                <a:avLst/>
              </a:prstGeom>
              <a:solidFill>
                <a:srgbClr val="7144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65"/>
          <p:cNvGrpSpPr>
            <a:grpSpLocks/>
          </p:cNvGrpSpPr>
          <p:nvPr/>
        </p:nvGrpSpPr>
        <p:grpSpPr bwMode="auto">
          <a:xfrm>
            <a:off x="3243263" y="5346700"/>
            <a:ext cx="55562" cy="101600"/>
            <a:chOff x="2043" y="3368"/>
            <a:chExt cx="35" cy="64"/>
          </a:xfrm>
        </p:grpSpPr>
        <p:sp>
          <p:nvSpPr>
            <p:cNvPr id="53333" name="Freeform 66" descr="Wide upward diagonal"/>
            <p:cNvSpPr>
              <a:spLocks/>
            </p:cNvSpPr>
            <p:nvPr/>
          </p:nvSpPr>
          <p:spPr bwMode="auto">
            <a:xfrm>
              <a:off x="2043" y="3368"/>
              <a:ext cx="35" cy="64"/>
            </a:xfrm>
            <a:custGeom>
              <a:avLst/>
              <a:gdLst>
                <a:gd name="T0" fmla="*/ 34 w 35"/>
                <a:gd name="T1" fmla="*/ 36 h 64"/>
                <a:gd name="T2" fmla="*/ 32 w 35"/>
                <a:gd name="T3" fmla="*/ 13 h 64"/>
                <a:gd name="T4" fmla="*/ 23 w 35"/>
                <a:gd name="T5" fmla="*/ 0 h 64"/>
                <a:gd name="T6" fmla="*/ 14 w 35"/>
                <a:gd name="T7" fmla="*/ 0 h 64"/>
                <a:gd name="T8" fmla="*/ 5 w 35"/>
                <a:gd name="T9" fmla="*/ 6 h 64"/>
                <a:gd name="T10" fmla="*/ 0 w 35"/>
                <a:gd name="T11" fmla="*/ 21 h 64"/>
                <a:gd name="T12" fmla="*/ 0 w 35"/>
                <a:gd name="T13" fmla="*/ 40 h 64"/>
                <a:gd name="T14" fmla="*/ 4 w 35"/>
                <a:gd name="T15" fmla="*/ 57 h 64"/>
                <a:gd name="T16" fmla="*/ 14 w 35"/>
                <a:gd name="T17" fmla="*/ 63 h 64"/>
                <a:gd name="T18" fmla="*/ 30 w 35"/>
                <a:gd name="T19" fmla="*/ 54 h 64"/>
                <a:gd name="T20" fmla="*/ 34 w 35"/>
                <a:gd name="T21" fmla="*/ 38 h 64"/>
                <a:gd name="T22" fmla="*/ 34 w 35"/>
                <a:gd name="T23" fmla="*/ 36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"/>
                <a:gd name="T37" fmla="*/ 0 h 64"/>
                <a:gd name="T38" fmla="*/ 35 w 35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" h="64">
                  <a:moveTo>
                    <a:pt x="34" y="36"/>
                  </a:moveTo>
                  <a:lnTo>
                    <a:pt x="32" y="13"/>
                  </a:lnTo>
                  <a:lnTo>
                    <a:pt x="23" y="0"/>
                  </a:lnTo>
                  <a:lnTo>
                    <a:pt x="14" y="0"/>
                  </a:lnTo>
                  <a:lnTo>
                    <a:pt x="5" y="6"/>
                  </a:lnTo>
                  <a:lnTo>
                    <a:pt x="0" y="21"/>
                  </a:lnTo>
                  <a:lnTo>
                    <a:pt x="0" y="40"/>
                  </a:lnTo>
                  <a:lnTo>
                    <a:pt x="4" y="57"/>
                  </a:lnTo>
                  <a:lnTo>
                    <a:pt x="14" y="63"/>
                  </a:lnTo>
                  <a:lnTo>
                    <a:pt x="30" y="54"/>
                  </a:lnTo>
                  <a:lnTo>
                    <a:pt x="34" y="38"/>
                  </a:lnTo>
                  <a:lnTo>
                    <a:pt x="34" y="36"/>
                  </a:lnTo>
                </a:path>
              </a:pathLst>
            </a:custGeom>
            <a:pattFill prst="wdUpDiag">
              <a:fgClr>
                <a:srgbClr val="74FFFF"/>
              </a:fgClr>
              <a:bgClr>
                <a:srgbClr val="C1C1C1"/>
              </a:bgClr>
            </a:patt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34" name="Freeform 67"/>
            <p:cNvSpPr>
              <a:spLocks/>
            </p:cNvSpPr>
            <p:nvPr/>
          </p:nvSpPr>
          <p:spPr bwMode="auto">
            <a:xfrm>
              <a:off x="2056" y="3370"/>
              <a:ext cx="15" cy="59"/>
            </a:xfrm>
            <a:custGeom>
              <a:avLst/>
              <a:gdLst>
                <a:gd name="T0" fmla="*/ 7 w 15"/>
                <a:gd name="T1" fmla="*/ 0 h 59"/>
                <a:gd name="T2" fmla="*/ 14 w 15"/>
                <a:gd name="T3" fmla="*/ 15 h 59"/>
                <a:gd name="T4" fmla="*/ 14 w 15"/>
                <a:gd name="T5" fmla="*/ 29 h 59"/>
                <a:gd name="T6" fmla="*/ 14 w 15"/>
                <a:gd name="T7" fmla="*/ 44 h 59"/>
                <a:gd name="T8" fmla="*/ 14 w 15"/>
                <a:gd name="T9" fmla="*/ 44 h 59"/>
                <a:gd name="T10" fmla="*/ 7 w 15"/>
                <a:gd name="T11" fmla="*/ 58 h 59"/>
                <a:gd name="T12" fmla="*/ 0 w 15"/>
                <a:gd name="T13" fmla="*/ 58 h 59"/>
                <a:gd name="T14" fmla="*/ 0 w 15"/>
                <a:gd name="T15" fmla="*/ 44 h 59"/>
                <a:gd name="T16" fmla="*/ 0 w 15"/>
                <a:gd name="T17" fmla="*/ 44 h 59"/>
                <a:gd name="T18" fmla="*/ 7 w 15"/>
                <a:gd name="T19" fmla="*/ 29 h 59"/>
                <a:gd name="T20" fmla="*/ 0 w 15"/>
                <a:gd name="T21" fmla="*/ 29 h 59"/>
                <a:gd name="T22" fmla="*/ 0 w 15"/>
                <a:gd name="T23" fmla="*/ 0 h 59"/>
                <a:gd name="T24" fmla="*/ 0 w 15"/>
                <a:gd name="T25" fmla="*/ 0 h 59"/>
                <a:gd name="T26" fmla="*/ 7 w 15"/>
                <a:gd name="T27" fmla="*/ 0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59"/>
                <a:gd name="T44" fmla="*/ 15 w 15"/>
                <a:gd name="T45" fmla="*/ 59 h 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59">
                  <a:moveTo>
                    <a:pt x="7" y="0"/>
                  </a:moveTo>
                  <a:lnTo>
                    <a:pt x="14" y="15"/>
                  </a:lnTo>
                  <a:lnTo>
                    <a:pt x="14" y="29"/>
                  </a:lnTo>
                  <a:lnTo>
                    <a:pt x="14" y="44"/>
                  </a:lnTo>
                  <a:lnTo>
                    <a:pt x="7" y="58"/>
                  </a:lnTo>
                  <a:lnTo>
                    <a:pt x="0" y="58"/>
                  </a:lnTo>
                  <a:lnTo>
                    <a:pt x="0" y="44"/>
                  </a:lnTo>
                  <a:lnTo>
                    <a:pt x="7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7144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306" name="Oval 68" descr="Large confetti"/>
          <p:cNvSpPr>
            <a:spLocks noChangeArrowheads="1"/>
          </p:cNvSpPr>
          <p:nvPr/>
        </p:nvSpPr>
        <p:spPr bwMode="auto">
          <a:xfrm>
            <a:off x="3211513" y="5972175"/>
            <a:ext cx="119062" cy="153988"/>
          </a:xfrm>
          <a:prstGeom prst="ellipse">
            <a:avLst/>
          </a:prstGeom>
          <a:pattFill prst="lgConfetti">
            <a:fgClr>
              <a:schemeClr val="tx1"/>
            </a:fgClr>
            <a:bgClr>
              <a:schemeClr val="bg1"/>
            </a:bgClr>
          </a:patt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7" name="Oval 69" descr="Large confetti"/>
          <p:cNvSpPr>
            <a:spLocks noChangeArrowheads="1"/>
          </p:cNvSpPr>
          <p:nvPr/>
        </p:nvSpPr>
        <p:spPr bwMode="auto">
          <a:xfrm>
            <a:off x="3224213" y="6184900"/>
            <a:ext cx="112712" cy="146050"/>
          </a:xfrm>
          <a:prstGeom prst="ellipse">
            <a:avLst/>
          </a:prstGeom>
          <a:pattFill prst="lgConfetti">
            <a:fgClr>
              <a:schemeClr val="tx1"/>
            </a:fgClr>
            <a:bgClr>
              <a:schemeClr val="bg1"/>
            </a:bgClr>
          </a:patt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3235325" y="6013450"/>
            <a:ext cx="74613" cy="93663"/>
            <a:chOff x="2038" y="3788"/>
            <a:chExt cx="47" cy="59"/>
          </a:xfrm>
        </p:grpSpPr>
        <p:sp>
          <p:nvSpPr>
            <p:cNvPr id="53331" name="Freeform 71" descr="Wide upward diagonal"/>
            <p:cNvSpPr>
              <a:spLocks/>
            </p:cNvSpPr>
            <p:nvPr/>
          </p:nvSpPr>
          <p:spPr bwMode="auto">
            <a:xfrm>
              <a:off x="2038" y="3788"/>
              <a:ext cx="47" cy="59"/>
            </a:xfrm>
            <a:custGeom>
              <a:avLst/>
              <a:gdLst>
                <a:gd name="T0" fmla="*/ 46 w 47"/>
                <a:gd name="T1" fmla="*/ 33 h 59"/>
                <a:gd name="T2" fmla="*/ 44 w 47"/>
                <a:gd name="T3" fmla="*/ 12 h 59"/>
                <a:gd name="T4" fmla="*/ 32 w 47"/>
                <a:gd name="T5" fmla="*/ 0 h 59"/>
                <a:gd name="T6" fmla="*/ 19 w 47"/>
                <a:gd name="T7" fmla="*/ 0 h 59"/>
                <a:gd name="T8" fmla="*/ 7 w 47"/>
                <a:gd name="T9" fmla="*/ 6 h 59"/>
                <a:gd name="T10" fmla="*/ 0 w 47"/>
                <a:gd name="T11" fmla="*/ 19 h 59"/>
                <a:gd name="T12" fmla="*/ 0 w 47"/>
                <a:gd name="T13" fmla="*/ 37 h 59"/>
                <a:gd name="T14" fmla="*/ 6 w 47"/>
                <a:gd name="T15" fmla="*/ 52 h 59"/>
                <a:gd name="T16" fmla="*/ 19 w 47"/>
                <a:gd name="T17" fmla="*/ 58 h 59"/>
                <a:gd name="T18" fmla="*/ 41 w 47"/>
                <a:gd name="T19" fmla="*/ 50 h 59"/>
                <a:gd name="T20" fmla="*/ 46 w 47"/>
                <a:gd name="T21" fmla="*/ 35 h 59"/>
                <a:gd name="T22" fmla="*/ 46 w 47"/>
                <a:gd name="T23" fmla="*/ 33 h 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59"/>
                <a:gd name="T38" fmla="*/ 47 w 47"/>
                <a:gd name="T39" fmla="*/ 59 h 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59">
                  <a:moveTo>
                    <a:pt x="46" y="33"/>
                  </a:moveTo>
                  <a:lnTo>
                    <a:pt x="44" y="1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7" y="6"/>
                  </a:lnTo>
                  <a:lnTo>
                    <a:pt x="0" y="19"/>
                  </a:lnTo>
                  <a:lnTo>
                    <a:pt x="0" y="37"/>
                  </a:lnTo>
                  <a:lnTo>
                    <a:pt x="6" y="52"/>
                  </a:lnTo>
                  <a:lnTo>
                    <a:pt x="19" y="58"/>
                  </a:lnTo>
                  <a:lnTo>
                    <a:pt x="41" y="50"/>
                  </a:lnTo>
                  <a:lnTo>
                    <a:pt x="46" y="35"/>
                  </a:lnTo>
                  <a:lnTo>
                    <a:pt x="46" y="33"/>
                  </a:lnTo>
                </a:path>
              </a:pathLst>
            </a:custGeom>
            <a:pattFill prst="wdUpDiag">
              <a:fgClr>
                <a:srgbClr val="74FFFF"/>
              </a:fgClr>
              <a:bgClr>
                <a:srgbClr val="C1C1C1"/>
              </a:bgClr>
            </a:patt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32" name="Freeform 72"/>
            <p:cNvSpPr>
              <a:spLocks/>
            </p:cNvSpPr>
            <p:nvPr/>
          </p:nvSpPr>
          <p:spPr bwMode="auto">
            <a:xfrm>
              <a:off x="2056" y="3790"/>
              <a:ext cx="20" cy="54"/>
            </a:xfrm>
            <a:custGeom>
              <a:avLst/>
              <a:gdLst>
                <a:gd name="T0" fmla="*/ 10 w 20"/>
                <a:gd name="T1" fmla="*/ 0 h 54"/>
                <a:gd name="T2" fmla="*/ 19 w 20"/>
                <a:gd name="T3" fmla="*/ 13 h 54"/>
                <a:gd name="T4" fmla="*/ 19 w 20"/>
                <a:gd name="T5" fmla="*/ 27 h 54"/>
                <a:gd name="T6" fmla="*/ 19 w 20"/>
                <a:gd name="T7" fmla="*/ 40 h 54"/>
                <a:gd name="T8" fmla="*/ 19 w 20"/>
                <a:gd name="T9" fmla="*/ 40 h 54"/>
                <a:gd name="T10" fmla="*/ 10 w 20"/>
                <a:gd name="T11" fmla="*/ 53 h 54"/>
                <a:gd name="T12" fmla="*/ 0 w 20"/>
                <a:gd name="T13" fmla="*/ 53 h 54"/>
                <a:gd name="T14" fmla="*/ 0 w 20"/>
                <a:gd name="T15" fmla="*/ 40 h 54"/>
                <a:gd name="T16" fmla="*/ 0 w 20"/>
                <a:gd name="T17" fmla="*/ 40 h 54"/>
                <a:gd name="T18" fmla="*/ 10 w 20"/>
                <a:gd name="T19" fmla="*/ 27 h 54"/>
                <a:gd name="T20" fmla="*/ 0 w 20"/>
                <a:gd name="T21" fmla="*/ 27 h 54"/>
                <a:gd name="T22" fmla="*/ 0 w 20"/>
                <a:gd name="T23" fmla="*/ 0 h 54"/>
                <a:gd name="T24" fmla="*/ 0 w 20"/>
                <a:gd name="T25" fmla="*/ 0 h 54"/>
                <a:gd name="T26" fmla="*/ 10 w 20"/>
                <a:gd name="T27" fmla="*/ 0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54"/>
                <a:gd name="T44" fmla="*/ 20 w 20"/>
                <a:gd name="T45" fmla="*/ 54 h 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54">
                  <a:moveTo>
                    <a:pt x="10" y="0"/>
                  </a:moveTo>
                  <a:lnTo>
                    <a:pt x="19" y="13"/>
                  </a:lnTo>
                  <a:lnTo>
                    <a:pt x="19" y="27"/>
                  </a:lnTo>
                  <a:lnTo>
                    <a:pt x="19" y="40"/>
                  </a:lnTo>
                  <a:lnTo>
                    <a:pt x="10" y="53"/>
                  </a:lnTo>
                  <a:lnTo>
                    <a:pt x="0" y="53"/>
                  </a:lnTo>
                  <a:lnTo>
                    <a:pt x="0" y="40"/>
                  </a:lnTo>
                  <a:lnTo>
                    <a:pt x="10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rgbClr val="7144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309" name="Rectangle 73"/>
          <p:cNvSpPr>
            <a:spLocks noChangeArrowheads="1"/>
          </p:cNvSpPr>
          <p:nvPr/>
        </p:nvSpPr>
        <p:spPr bwMode="auto">
          <a:xfrm>
            <a:off x="3130550" y="3703638"/>
            <a:ext cx="268288" cy="704850"/>
          </a:xfrm>
          <a:prstGeom prst="rect">
            <a:avLst/>
          </a:prstGeom>
          <a:gradFill rotWithShape="0">
            <a:gsLst>
              <a:gs pos="0">
                <a:srgbClr val="BDBDBD"/>
              </a:gs>
              <a:gs pos="100000">
                <a:srgbClr val="919191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10" name="Freeform 74"/>
          <p:cNvSpPr>
            <a:spLocks/>
          </p:cNvSpPr>
          <p:nvPr/>
        </p:nvSpPr>
        <p:spPr bwMode="auto">
          <a:xfrm>
            <a:off x="3128963" y="4394200"/>
            <a:ext cx="277812" cy="290513"/>
          </a:xfrm>
          <a:custGeom>
            <a:avLst/>
            <a:gdLst>
              <a:gd name="T0" fmla="*/ 0 w 175"/>
              <a:gd name="T1" fmla="*/ 0 h 183"/>
              <a:gd name="T2" fmla="*/ 41275 w 175"/>
              <a:gd name="T3" fmla="*/ 287338 h 183"/>
              <a:gd name="T4" fmla="*/ 87312 w 175"/>
              <a:gd name="T5" fmla="*/ 230188 h 183"/>
              <a:gd name="T6" fmla="*/ 120650 w 175"/>
              <a:gd name="T7" fmla="*/ 217488 h 183"/>
              <a:gd name="T8" fmla="*/ 160337 w 175"/>
              <a:gd name="T9" fmla="*/ 217488 h 183"/>
              <a:gd name="T10" fmla="*/ 200025 w 175"/>
              <a:gd name="T11" fmla="*/ 238125 h 183"/>
              <a:gd name="T12" fmla="*/ 246062 w 175"/>
              <a:gd name="T13" fmla="*/ 288925 h 183"/>
              <a:gd name="T14" fmla="*/ 276225 w 175"/>
              <a:gd name="T15" fmla="*/ 0 h 1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5"/>
              <a:gd name="T25" fmla="*/ 0 h 183"/>
              <a:gd name="T26" fmla="*/ 175 w 175"/>
              <a:gd name="T27" fmla="*/ 183 h 1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5" h="183">
                <a:moveTo>
                  <a:pt x="0" y="0"/>
                </a:moveTo>
                <a:lnTo>
                  <a:pt x="26" y="181"/>
                </a:lnTo>
                <a:lnTo>
                  <a:pt x="55" y="145"/>
                </a:lnTo>
                <a:lnTo>
                  <a:pt x="76" y="137"/>
                </a:lnTo>
                <a:lnTo>
                  <a:pt x="101" y="137"/>
                </a:lnTo>
                <a:lnTo>
                  <a:pt x="126" y="150"/>
                </a:lnTo>
                <a:lnTo>
                  <a:pt x="155" y="182"/>
                </a:lnTo>
                <a:lnTo>
                  <a:pt x="174" y="0"/>
                </a:lnTo>
              </a:path>
            </a:pathLst>
          </a:custGeom>
          <a:gradFill rotWithShape="0">
            <a:gsLst>
              <a:gs pos="0">
                <a:srgbClr val="BDBDBD"/>
              </a:gs>
              <a:gs pos="100000">
                <a:srgbClr val="919191"/>
              </a:gs>
            </a:gsLst>
            <a:path path="rect">
              <a:fillToRect l="50000" t="50000" r="50000" b="50000"/>
            </a:path>
          </a:gra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11" name="Rectangle 75"/>
          <p:cNvSpPr>
            <a:spLocks noChangeArrowheads="1"/>
          </p:cNvSpPr>
          <p:nvPr/>
        </p:nvSpPr>
        <p:spPr bwMode="auto">
          <a:xfrm>
            <a:off x="3095625" y="3983038"/>
            <a:ext cx="381000" cy="115887"/>
          </a:xfrm>
          <a:prstGeom prst="rect">
            <a:avLst/>
          </a:prstGeom>
          <a:gradFill rotWithShape="0">
            <a:gsLst>
              <a:gs pos="0">
                <a:srgbClr val="BDBDBD"/>
              </a:gs>
              <a:gs pos="100000">
                <a:srgbClr val="919191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12" name="Line 76"/>
          <p:cNvSpPr>
            <a:spLocks noChangeShapeType="1"/>
          </p:cNvSpPr>
          <p:nvPr/>
        </p:nvSpPr>
        <p:spPr bwMode="auto">
          <a:xfrm flipV="1">
            <a:off x="4654550" y="4737100"/>
            <a:ext cx="57785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3313" name="Rectangle 77"/>
          <p:cNvSpPr>
            <a:spLocks noChangeArrowheads="1"/>
          </p:cNvSpPr>
          <p:nvPr/>
        </p:nvSpPr>
        <p:spPr bwMode="auto">
          <a:xfrm>
            <a:off x="7658100" y="3295650"/>
            <a:ext cx="77628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8900" tIns="44450" rIns="88900" bIns="44450">
            <a:spAutoFit/>
          </a:bodyPr>
          <a:lstStyle/>
          <a:p>
            <a:pPr defTabSz="1276350" eaLnBrk="0" hangingPunct="0"/>
            <a:r>
              <a:rPr lang="en-US" sz="1600" b="1">
                <a:solidFill>
                  <a:srgbClr val="000000"/>
                </a:solidFill>
              </a:rPr>
              <a:t>PMT 3</a:t>
            </a:r>
          </a:p>
        </p:txBody>
      </p:sp>
      <p:sp>
        <p:nvSpPr>
          <p:cNvPr id="53314" name="Line 78"/>
          <p:cNvSpPr>
            <a:spLocks noChangeShapeType="1"/>
          </p:cNvSpPr>
          <p:nvPr/>
        </p:nvSpPr>
        <p:spPr bwMode="auto">
          <a:xfrm flipV="1">
            <a:off x="6388100" y="3005138"/>
            <a:ext cx="1206500" cy="61912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3315" name="Line 79"/>
          <p:cNvSpPr>
            <a:spLocks noChangeShapeType="1"/>
          </p:cNvSpPr>
          <p:nvPr/>
        </p:nvSpPr>
        <p:spPr bwMode="auto">
          <a:xfrm flipV="1">
            <a:off x="6286500" y="1706563"/>
            <a:ext cx="0" cy="13462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3316" name="Oval 80" descr="Zig zag"/>
          <p:cNvSpPr>
            <a:spLocks noChangeArrowheads="1"/>
          </p:cNvSpPr>
          <p:nvPr/>
        </p:nvSpPr>
        <p:spPr bwMode="auto">
          <a:xfrm>
            <a:off x="6059488" y="2216150"/>
            <a:ext cx="449262" cy="133350"/>
          </a:xfrm>
          <a:prstGeom prst="ellipse">
            <a:avLst/>
          </a:prstGeom>
          <a:pattFill prst="zigZag">
            <a:fgClr>
              <a:srgbClr val="D9D9D9"/>
            </a:fgClr>
            <a:bgClr>
              <a:srgbClr val="7494C0"/>
            </a:bgClr>
          </a:pattFill>
          <a:ln w="12700">
            <a:solidFill>
              <a:srgbClr val="5D5D5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6108700" y="1543050"/>
            <a:ext cx="423863" cy="512763"/>
            <a:chOff x="3848" y="972"/>
            <a:chExt cx="267" cy="323"/>
          </a:xfrm>
        </p:grpSpPr>
        <p:sp>
          <p:nvSpPr>
            <p:cNvPr id="53328" name="Freeform 82"/>
            <p:cNvSpPr>
              <a:spLocks/>
            </p:cNvSpPr>
            <p:nvPr/>
          </p:nvSpPr>
          <p:spPr bwMode="auto">
            <a:xfrm>
              <a:off x="3848" y="1016"/>
              <a:ext cx="230" cy="279"/>
            </a:xfrm>
            <a:custGeom>
              <a:avLst/>
              <a:gdLst>
                <a:gd name="T0" fmla="*/ 0 w 230"/>
                <a:gd name="T1" fmla="*/ 0 h 279"/>
                <a:gd name="T2" fmla="*/ 229 w 230"/>
                <a:gd name="T3" fmla="*/ 0 h 279"/>
                <a:gd name="T4" fmla="*/ 229 w 230"/>
                <a:gd name="T5" fmla="*/ 278 h 279"/>
                <a:gd name="T6" fmla="*/ 0 w 230"/>
                <a:gd name="T7" fmla="*/ 278 h 279"/>
                <a:gd name="T8" fmla="*/ 0 w 230"/>
                <a:gd name="T9" fmla="*/ 0 h 2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279"/>
                <a:gd name="T17" fmla="*/ 230 w 230"/>
                <a:gd name="T18" fmla="*/ 279 h 2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279">
                  <a:moveTo>
                    <a:pt x="0" y="0"/>
                  </a:moveTo>
                  <a:lnTo>
                    <a:pt x="229" y="0"/>
                  </a:lnTo>
                  <a:lnTo>
                    <a:pt x="229" y="278"/>
                  </a:lnTo>
                  <a:lnTo>
                    <a:pt x="0" y="278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100000">
                  <a:srgbClr val="E9E9E9"/>
                </a:gs>
              </a:gsLst>
              <a:path path="rect">
                <a:fillToRect l="50000" t="50000" r="50000" b="50000"/>
              </a:path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9" name="Freeform 83"/>
            <p:cNvSpPr>
              <a:spLocks/>
            </p:cNvSpPr>
            <p:nvPr/>
          </p:nvSpPr>
          <p:spPr bwMode="auto">
            <a:xfrm>
              <a:off x="3848" y="972"/>
              <a:ext cx="264" cy="323"/>
            </a:xfrm>
            <a:custGeom>
              <a:avLst/>
              <a:gdLst>
                <a:gd name="T0" fmla="*/ 0 w 264"/>
                <a:gd name="T1" fmla="*/ 41 h 323"/>
                <a:gd name="T2" fmla="*/ 38 w 264"/>
                <a:gd name="T3" fmla="*/ 0 h 323"/>
                <a:gd name="T4" fmla="*/ 263 w 264"/>
                <a:gd name="T5" fmla="*/ 0 h 323"/>
                <a:gd name="T6" fmla="*/ 263 w 264"/>
                <a:gd name="T7" fmla="*/ 274 h 323"/>
                <a:gd name="T8" fmla="*/ 230 w 264"/>
                <a:gd name="T9" fmla="*/ 322 h 323"/>
                <a:gd name="T10" fmla="*/ 230 w 264"/>
                <a:gd name="T11" fmla="*/ 41 h 323"/>
                <a:gd name="T12" fmla="*/ 0 w 264"/>
                <a:gd name="T13" fmla="*/ 41 h 3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323"/>
                <a:gd name="T23" fmla="*/ 264 w 264"/>
                <a:gd name="T24" fmla="*/ 323 h 3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323">
                  <a:moveTo>
                    <a:pt x="0" y="41"/>
                  </a:moveTo>
                  <a:lnTo>
                    <a:pt x="38" y="0"/>
                  </a:lnTo>
                  <a:lnTo>
                    <a:pt x="263" y="0"/>
                  </a:lnTo>
                  <a:lnTo>
                    <a:pt x="263" y="274"/>
                  </a:lnTo>
                  <a:lnTo>
                    <a:pt x="230" y="322"/>
                  </a:lnTo>
                  <a:lnTo>
                    <a:pt x="230" y="41"/>
                  </a:lnTo>
                  <a:lnTo>
                    <a:pt x="0" y="41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30" name="Line 84"/>
            <p:cNvSpPr>
              <a:spLocks noChangeShapeType="1"/>
            </p:cNvSpPr>
            <p:nvPr/>
          </p:nvSpPr>
          <p:spPr bwMode="auto">
            <a:xfrm flipH="1">
              <a:off x="4072" y="976"/>
              <a:ext cx="43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9" name="Group 85"/>
          <p:cNvGrpSpPr>
            <a:grpSpLocks/>
          </p:cNvGrpSpPr>
          <p:nvPr/>
        </p:nvGrpSpPr>
        <p:grpSpPr bwMode="auto">
          <a:xfrm>
            <a:off x="7861300" y="2781300"/>
            <a:ext cx="423863" cy="512763"/>
            <a:chOff x="4952" y="1800"/>
            <a:chExt cx="267" cy="323"/>
          </a:xfrm>
        </p:grpSpPr>
        <p:sp>
          <p:nvSpPr>
            <p:cNvPr id="53325" name="Freeform 86"/>
            <p:cNvSpPr>
              <a:spLocks/>
            </p:cNvSpPr>
            <p:nvPr/>
          </p:nvSpPr>
          <p:spPr bwMode="auto">
            <a:xfrm>
              <a:off x="4952" y="1844"/>
              <a:ext cx="230" cy="278"/>
            </a:xfrm>
            <a:custGeom>
              <a:avLst/>
              <a:gdLst>
                <a:gd name="T0" fmla="*/ 0 w 230"/>
                <a:gd name="T1" fmla="*/ 0 h 278"/>
                <a:gd name="T2" fmla="*/ 229 w 230"/>
                <a:gd name="T3" fmla="*/ 0 h 278"/>
                <a:gd name="T4" fmla="*/ 229 w 230"/>
                <a:gd name="T5" fmla="*/ 277 h 278"/>
                <a:gd name="T6" fmla="*/ 0 w 230"/>
                <a:gd name="T7" fmla="*/ 277 h 278"/>
                <a:gd name="T8" fmla="*/ 0 w 230"/>
                <a:gd name="T9" fmla="*/ 0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278"/>
                <a:gd name="T17" fmla="*/ 230 w 230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278">
                  <a:moveTo>
                    <a:pt x="0" y="0"/>
                  </a:moveTo>
                  <a:lnTo>
                    <a:pt x="229" y="0"/>
                  </a:lnTo>
                  <a:lnTo>
                    <a:pt x="229" y="277"/>
                  </a:lnTo>
                  <a:lnTo>
                    <a:pt x="0" y="277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919191"/>
                </a:gs>
                <a:gs pos="100000">
                  <a:srgbClr val="E9E9E9"/>
                </a:gs>
              </a:gsLst>
              <a:path path="rect">
                <a:fillToRect l="50000" t="50000" r="50000" b="50000"/>
              </a:path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6" name="Freeform 87"/>
            <p:cNvSpPr>
              <a:spLocks/>
            </p:cNvSpPr>
            <p:nvPr/>
          </p:nvSpPr>
          <p:spPr bwMode="auto">
            <a:xfrm>
              <a:off x="4952" y="1800"/>
              <a:ext cx="264" cy="323"/>
            </a:xfrm>
            <a:custGeom>
              <a:avLst/>
              <a:gdLst>
                <a:gd name="T0" fmla="*/ 0 w 264"/>
                <a:gd name="T1" fmla="*/ 41 h 323"/>
                <a:gd name="T2" fmla="*/ 38 w 264"/>
                <a:gd name="T3" fmla="*/ 0 h 323"/>
                <a:gd name="T4" fmla="*/ 263 w 264"/>
                <a:gd name="T5" fmla="*/ 0 h 323"/>
                <a:gd name="T6" fmla="*/ 263 w 264"/>
                <a:gd name="T7" fmla="*/ 274 h 323"/>
                <a:gd name="T8" fmla="*/ 230 w 264"/>
                <a:gd name="T9" fmla="*/ 322 h 323"/>
                <a:gd name="T10" fmla="*/ 230 w 264"/>
                <a:gd name="T11" fmla="*/ 41 h 323"/>
                <a:gd name="T12" fmla="*/ 0 w 264"/>
                <a:gd name="T13" fmla="*/ 41 h 3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"/>
                <a:gd name="T22" fmla="*/ 0 h 323"/>
                <a:gd name="T23" fmla="*/ 264 w 264"/>
                <a:gd name="T24" fmla="*/ 323 h 3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" h="323">
                  <a:moveTo>
                    <a:pt x="0" y="41"/>
                  </a:moveTo>
                  <a:lnTo>
                    <a:pt x="38" y="0"/>
                  </a:lnTo>
                  <a:lnTo>
                    <a:pt x="263" y="0"/>
                  </a:lnTo>
                  <a:lnTo>
                    <a:pt x="263" y="274"/>
                  </a:lnTo>
                  <a:lnTo>
                    <a:pt x="230" y="322"/>
                  </a:lnTo>
                  <a:lnTo>
                    <a:pt x="230" y="41"/>
                  </a:lnTo>
                  <a:lnTo>
                    <a:pt x="0" y="41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7" name="Line 88"/>
            <p:cNvSpPr>
              <a:spLocks noChangeShapeType="1"/>
            </p:cNvSpPr>
            <p:nvPr/>
          </p:nvSpPr>
          <p:spPr bwMode="auto">
            <a:xfrm flipH="1">
              <a:off x="5176" y="1804"/>
              <a:ext cx="43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53319" name="Rectangle 89"/>
          <p:cNvSpPr>
            <a:spLocks noChangeArrowheads="1"/>
          </p:cNvSpPr>
          <p:nvPr/>
        </p:nvSpPr>
        <p:spPr bwMode="auto">
          <a:xfrm>
            <a:off x="2692400" y="4968875"/>
            <a:ext cx="187325" cy="261938"/>
          </a:xfrm>
          <a:prstGeom prst="rect">
            <a:avLst/>
          </a:prstGeom>
          <a:gradFill rotWithShape="0">
            <a:gsLst>
              <a:gs pos="0">
                <a:srgbClr val="919191"/>
              </a:gs>
              <a:gs pos="100000">
                <a:srgbClr val="E9E9E9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20" name="Rectangle 90"/>
          <p:cNvSpPr>
            <a:spLocks noChangeArrowheads="1"/>
          </p:cNvSpPr>
          <p:nvPr/>
        </p:nvSpPr>
        <p:spPr bwMode="auto">
          <a:xfrm>
            <a:off x="2414588" y="4725988"/>
            <a:ext cx="7429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/>
              <a:t>Scatter</a:t>
            </a:r>
          </a:p>
        </p:txBody>
      </p:sp>
      <p:sp>
        <p:nvSpPr>
          <p:cNvPr id="53321" name="Rectangle 91"/>
          <p:cNvSpPr>
            <a:spLocks noChangeArrowheads="1"/>
          </p:cNvSpPr>
          <p:nvPr/>
        </p:nvSpPr>
        <p:spPr bwMode="auto">
          <a:xfrm>
            <a:off x="2438400" y="5167313"/>
            <a:ext cx="7429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/>
              <a:t>Sensor</a:t>
            </a:r>
          </a:p>
        </p:txBody>
      </p:sp>
      <p:sp>
        <p:nvSpPr>
          <p:cNvPr id="53322" name="Rectangle 92"/>
          <p:cNvSpPr>
            <a:spLocks noChangeArrowheads="1"/>
          </p:cNvSpPr>
          <p:nvPr/>
        </p:nvSpPr>
        <p:spPr bwMode="auto">
          <a:xfrm>
            <a:off x="977900" y="2559050"/>
            <a:ext cx="273050" cy="162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23" name="Freeform 93"/>
          <p:cNvSpPr>
            <a:spLocks/>
          </p:cNvSpPr>
          <p:nvPr/>
        </p:nvSpPr>
        <p:spPr bwMode="auto">
          <a:xfrm>
            <a:off x="1085850" y="2133600"/>
            <a:ext cx="2192338" cy="1735138"/>
          </a:xfrm>
          <a:custGeom>
            <a:avLst/>
            <a:gdLst>
              <a:gd name="T0" fmla="*/ 0 w 1381"/>
              <a:gd name="T1" fmla="*/ 1733550 h 1093"/>
              <a:gd name="T2" fmla="*/ 0 w 1381"/>
              <a:gd name="T3" fmla="*/ 0 h 1093"/>
              <a:gd name="T4" fmla="*/ 2190750 w 1381"/>
              <a:gd name="T5" fmla="*/ 0 h 1093"/>
              <a:gd name="T6" fmla="*/ 2190750 w 1381"/>
              <a:gd name="T7" fmla="*/ 1390650 h 1093"/>
              <a:gd name="T8" fmla="*/ 0 60000 65536"/>
              <a:gd name="T9" fmla="*/ 0 60000 65536"/>
              <a:gd name="T10" fmla="*/ 0 60000 65536"/>
              <a:gd name="T11" fmla="*/ 0 60000 65536"/>
              <a:gd name="T12" fmla="*/ 0 w 1381"/>
              <a:gd name="T13" fmla="*/ 0 h 1093"/>
              <a:gd name="T14" fmla="*/ 1381 w 1381"/>
              <a:gd name="T15" fmla="*/ 1093 h 10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81" h="1093">
                <a:moveTo>
                  <a:pt x="0" y="1092"/>
                </a:moveTo>
                <a:lnTo>
                  <a:pt x="0" y="0"/>
                </a:lnTo>
                <a:lnTo>
                  <a:pt x="1380" y="0"/>
                </a:lnTo>
                <a:lnTo>
                  <a:pt x="1380" y="876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24" name="Rectangle 94"/>
          <p:cNvSpPr>
            <a:spLocks noChangeArrowheads="1"/>
          </p:cNvSpPr>
          <p:nvPr/>
        </p:nvSpPr>
        <p:spPr bwMode="auto">
          <a:xfrm>
            <a:off x="1312863" y="3013075"/>
            <a:ext cx="947737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8900" tIns="44450" rIns="88900" bIns="44450">
            <a:spAutoFit/>
          </a:bodyPr>
          <a:lstStyle/>
          <a:p>
            <a:pPr defTabSz="1276350" eaLnBrk="0" hangingPunct="0"/>
            <a:r>
              <a:rPr lang="en-US" sz="1700" b="1"/>
              <a:t>Sample</a:t>
            </a:r>
          </a:p>
        </p:txBody>
      </p:sp>
      <p:pic>
        <p:nvPicPr>
          <p:cNvPr id="95" name="Picture 2" descr="fc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53005"/>
            <a:ext cx="2339752" cy="270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357166"/>
            <a:ext cx="8229600" cy="1069848"/>
          </a:xfrm>
        </p:spPr>
        <p:txBody>
          <a:bodyPr/>
          <a:lstStyle/>
          <a:p>
            <a:r>
              <a:rPr lang="tr-TR" dirty="0" smtClean="0"/>
              <a:t>Farklı olanı bulma</a:t>
            </a:r>
            <a:endParaRPr lang="tr-TR" dirty="0"/>
          </a:p>
        </p:txBody>
      </p:sp>
      <p:pic>
        <p:nvPicPr>
          <p:cNvPr id="251908" name="Picture 4" descr="http://vimpir.com/farklilik-2848-I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5"/>
            <a:ext cx="4714907" cy="3143272"/>
          </a:xfrm>
          <a:prstGeom prst="rect">
            <a:avLst/>
          </a:prstGeom>
          <a:noFill/>
        </p:spPr>
      </p:pic>
      <p:pic>
        <p:nvPicPr>
          <p:cNvPr id="251910" name="Picture 6" descr="http://4.bp.blogspot.com/-_IZwqWv9qEc/Tz5jj0Aex_I/AAAAAAAAARE/W5NMjriD4cE/s1600/farkli-olm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286124"/>
            <a:ext cx="4484674" cy="3364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69975"/>
          </a:xfrm>
        </p:spPr>
        <p:txBody>
          <a:bodyPr/>
          <a:lstStyle/>
          <a:p>
            <a:pPr eaLnBrk="1" hangingPunct="1"/>
            <a:r>
              <a:rPr lang="tr-TR" b="1" smtClean="0"/>
              <a:t>Ölçülebilen  Parametreler 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93688" y="4421188"/>
            <a:ext cx="1493837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tr-TR" sz="2800" b="1">
                <a:solidFill>
                  <a:srgbClr val="DD0806"/>
                </a:solidFill>
                <a:latin typeface="Garamond" pitchFamily="1" charset="-94"/>
              </a:rPr>
              <a:t>Adezyon</a:t>
            </a:r>
            <a:endParaRPr lang="en-US" sz="2800" b="1">
              <a:solidFill>
                <a:srgbClr val="DD0806"/>
              </a:solidFill>
              <a:latin typeface="Garamond" pitchFamily="1" charset="-94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364288" y="4749800"/>
            <a:ext cx="19065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tr-TR" sz="2800" b="1">
                <a:solidFill>
                  <a:srgbClr val="0000D4"/>
                </a:solidFill>
                <a:latin typeface="Garamond" pitchFamily="1" charset="-94"/>
              </a:rPr>
              <a:t>Reseptörler</a:t>
            </a:r>
            <a:endParaRPr lang="en-US" sz="2800" b="1">
              <a:solidFill>
                <a:srgbClr val="0000D4"/>
              </a:solidFill>
              <a:latin typeface="Garamond" pitchFamily="1" charset="-94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71550" y="1371600"/>
            <a:ext cx="7678738" cy="3665538"/>
            <a:chOff x="402" y="828"/>
            <a:chExt cx="4837" cy="2354"/>
          </a:xfrm>
        </p:grpSpPr>
        <p:sp>
          <p:nvSpPr>
            <p:cNvPr id="54299" name="Freeform 6"/>
            <p:cNvSpPr>
              <a:spLocks/>
            </p:cNvSpPr>
            <p:nvPr/>
          </p:nvSpPr>
          <p:spPr bwMode="auto">
            <a:xfrm>
              <a:off x="563" y="1120"/>
              <a:ext cx="4593" cy="1804"/>
            </a:xfrm>
            <a:custGeom>
              <a:avLst/>
              <a:gdLst>
                <a:gd name="T0" fmla="*/ 0 w 4593"/>
                <a:gd name="T1" fmla="*/ 659 h 1804"/>
                <a:gd name="T2" fmla="*/ 209 w 4593"/>
                <a:gd name="T3" fmla="*/ 298 h 1804"/>
                <a:gd name="T4" fmla="*/ 394 w 4593"/>
                <a:gd name="T5" fmla="*/ 195 h 1804"/>
                <a:gd name="T6" fmla="*/ 570 w 4593"/>
                <a:gd name="T7" fmla="*/ 126 h 1804"/>
                <a:gd name="T8" fmla="*/ 821 w 4593"/>
                <a:gd name="T9" fmla="*/ 86 h 1804"/>
                <a:gd name="T10" fmla="*/ 1071 w 4593"/>
                <a:gd name="T11" fmla="*/ 86 h 1804"/>
                <a:gd name="T12" fmla="*/ 1201 w 4593"/>
                <a:gd name="T13" fmla="*/ 34 h 1804"/>
                <a:gd name="T14" fmla="*/ 1413 w 4593"/>
                <a:gd name="T15" fmla="*/ 0 h 1804"/>
                <a:gd name="T16" fmla="*/ 1710 w 4593"/>
                <a:gd name="T17" fmla="*/ 12 h 1804"/>
                <a:gd name="T18" fmla="*/ 2109 w 4593"/>
                <a:gd name="T19" fmla="*/ 34 h 1804"/>
                <a:gd name="T20" fmla="*/ 2497 w 4593"/>
                <a:gd name="T21" fmla="*/ 12 h 1804"/>
                <a:gd name="T22" fmla="*/ 2767 w 4593"/>
                <a:gd name="T23" fmla="*/ 12 h 1804"/>
                <a:gd name="T24" fmla="*/ 3212 w 4593"/>
                <a:gd name="T25" fmla="*/ 34 h 1804"/>
                <a:gd name="T26" fmla="*/ 3443 w 4593"/>
                <a:gd name="T27" fmla="*/ 34 h 1804"/>
                <a:gd name="T28" fmla="*/ 3767 w 4593"/>
                <a:gd name="T29" fmla="*/ 138 h 1804"/>
                <a:gd name="T30" fmla="*/ 3869 w 4593"/>
                <a:gd name="T31" fmla="*/ 298 h 1804"/>
                <a:gd name="T32" fmla="*/ 3971 w 4593"/>
                <a:gd name="T33" fmla="*/ 441 h 1804"/>
                <a:gd name="T34" fmla="*/ 4082 w 4593"/>
                <a:gd name="T35" fmla="*/ 561 h 1804"/>
                <a:gd name="T36" fmla="*/ 4248 w 4593"/>
                <a:gd name="T37" fmla="*/ 641 h 1804"/>
                <a:gd name="T38" fmla="*/ 4426 w 4593"/>
                <a:gd name="T39" fmla="*/ 796 h 1804"/>
                <a:gd name="T40" fmla="*/ 4527 w 4593"/>
                <a:gd name="T41" fmla="*/ 979 h 1804"/>
                <a:gd name="T42" fmla="*/ 4527 w 4593"/>
                <a:gd name="T43" fmla="*/ 1082 h 1804"/>
                <a:gd name="T44" fmla="*/ 4546 w 4593"/>
                <a:gd name="T45" fmla="*/ 1162 h 1804"/>
                <a:gd name="T46" fmla="*/ 4592 w 4593"/>
                <a:gd name="T47" fmla="*/ 1328 h 1804"/>
                <a:gd name="T48" fmla="*/ 4426 w 4593"/>
                <a:gd name="T49" fmla="*/ 1477 h 1804"/>
                <a:gd name="T50" fmla="*/ 3980 w 4593"/>
                <a:gd name="T51" fmla="*/ 1529 h 1804"/>
                <a:gd name="T52" fmla="*/ 3767 w 4593"/>
                <a:gd name="T53" fmla="*/ 1608 h 1804"/>
                <a:gd name="T54" fmla="*/ 3388 w 4593"/>
                <a:gd name="T55" fmla="*/ 1712 h 1804"/>
                <a:gd name="T56" fmla="*/ 3128 w 4593"/>
                <a:gd name="T57" fmla="*/ 1723 h 1804"/>
                <a:gd name="T58" fmla="*/ 2748 w 4593"/>
                <a:gd name="T59" fmla="*/ 1786 h 1804"/>
                <a:gd name="T60" fmla="*/ 2405 w 4593"/>
                <a:gd name="T61" fmla="*/ 1786 h 1804"/>
                <a:gd name="T62" fmla="*/ 2220 w 4593"/>
                <a:gd name="T63" fmla="*/ 1792 h 1804"/>
                <a:gd name="T64" fmla="*/ 2109 w 4593"/>
                <a:gd name="T65" fmla="*/ 1803 h 1804"/>
                <a:gd name="T66" fmla="*/ 1876 w 4593"/>
                <a:gd name="T67" fmla="*/ 1792 h 1804"/>
                <a:gd name="T68" fmla="*/ 1673 w 4593"/>
                <a:gd name="T69" fmla="*/ 1792 h 1804"/>
                <a:gd name="T70" fmla="*/ 1413 w 4593"/>
                <a:gd name="T71" fmla="*/ 1792 h 1804"/>
                <a:gd name="T72" fmla="*/ 680 w 4593"/>
                <a:gd name="T73" fmla="*/ 1605 h 1804"/>
                <a:gd name="T74" fmla="*/ 57 w 4593"/>
                <a:gd name="T75" fmla="*/ 1325 h 1804"/>
                <a:gd name="T76" fmla="*/ 0 w 4593"/>
                <a:gd name="T77" fmla="*/ 659 h 18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593"/>
                <a:gd name="T118" fmla="*/ 0 h 1804"/>
                <a:gd name="T119" fmla="*/ 4593 w 4593"/>
                <a:gd name="T120" fmla="*/ 1804 h 18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593" h="1804">
                  <a:moveTo>
                    <a:pt x="0" y="659"/>
                  </a:moveTo>
                  <a:lnTo>
                    <a:pt x="209" y="298"/>
                  </a:lnTo>
                  <a:lnTo>
                    <a:pt x="394" y="195"/>
                  </a:lnTo>
                  <a:lnTo>
                    <a:pt x="570" y="126"/>
                  </a:lnTo>
                  <a:lnTo>
                    <a:pt x="821" y="86"/>
                  </a:lnTo>
                  <a:lnTo>
                    <a:pt x="1071" y="86"/>
                  </a:lnTo>
                  <a:lnTo>
                    <a:pt x="1201" y="34"/>
                  </a:lnTo>
                  <a:lnTo>
                    <a:pt x="1413" y="0"/>
                  </a:lnTo>
                  <a:lnTo>
                    <a:pt x="1710" y="12"/>
                  </a:lnTo>
                  <a:lnTo>
                    <a:pt x="2109" y="34"/>
                  </a:lnTo>
                  <a:lnTo>
                    <a:pt x="2497" y="12"/>
                  </a:lnTo>
                  <a:lnTo>
                    <a:pt x="2767" y="12"/>
                  </a:lnTo>
                  <a:lnTo>
                    <a:pt x="3212" y="34"/>
                  </a:lnTo>
                  <a:lnTo>
                    <a:pt x="3443" y="34"/>
                  </a:lnTo>
                  <a:lnTo>
                    <a:pt x="3767" y="138"/>
                  </a:lnTo>
                  <a:lnTo>
                    <a:pt x="3869" y="298"/>
                  </a:lnTo>
                  <a:lnTo>
                    <a:pt x="3971" y="441"/>
                  </a:lnTo>
                  <a:lnTo>
                    <a:pt x="4082" y="561"/>
                  </a:lnTo>
                  <a:lnTo>
                    <a:pt x="4248" y="641"/>
                  </a:lnTo>
                  <a:lnTo>
                    <a:pt x="4426" y="796"/>
                  </a:lnTo>
                  <a:lnTo>
                    <a:pt x="4527" y="979"/>
                  </a:lnTo>
                  <a:lnTo>
                    <a:pt x="4527" y="1082"/>
                  </a:lnTo>
                  <a:lnTo>
                    <a:pt x="4546" y="1162"/>
                  </a:lnTo>
                  <a:lnTo>
                    <a:pt x="4592" y="1328"/>
                  </a:lnTo>
                  <a:lnTo>
                    <a:pt x="4426" y="1477"/>
                  </a:lnTo>
                  <a:lnTo>
                    <a:pt x="3980" y="1529"/>
                  </a:lnTo>
                  <a:lnTo>
                    <a:pt x="3767" y="1608"/>
                  </a:lnTo>
                  <a:lnTo>
                    <a:pt x="3388" y="1712"/>
                  </a:lnTo>
                  <a:lnTo>
                    <a:pt x="3128" y="1723"/>
                  </a:lnTo>
                  <a:lnTo>
                    <a:pt x="2748" y="1786"/>
                  </a:lnTo>
                  <a:lnTo>
                    <a:pt x="2405" y="1786"/>
                  </a:lnTo>
                  <a:lnTo>
                    <a:pt x="2220" y="1792"/>
                  </a:lnTo>
                  <a:lnTo>
                    <a:pt x="2109" y="1803"/>
                  </a:lnTo>
                  <a:lnTo>
                    <a:pt x="1876" y="1792"/>
                  </a:lnTo>
                  <a:lnTo>
                    <a:pt x="1673" y="1792"/>
                  </a:lnTo>
                  <a:lnTo>
                    <a:pt x="1413" y="1792"/>
                  </a:lnTo>
                  <a:lnTo>
                    <a:pt x="680" y="1605"/>
                  </a:lnTo>
                  <a:lnTo>
                    <a:pt x="57" y="1325"/>
                  </a:lnTo>
                  <a:lnTo>
                    <a:pt x="0" y="65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0" name="Oval 7"/>
            <p:cNvSpPr>
              <a:spLocks noChangeArrowheads="1"/>
            </p:cNvSpPr>
            <p:nvPr/>
          </p:nvSpPr>
          <p:spPr bwMode="auto">
            <a:xfrm>
              <a:off x="2079" y="1624"/>
              <a:ext cx="1046" cy="618"/>
            </a:xfrm>
            <a:prstGeom prst="ellipse">
              <a:avLst/>
            </a:prstGeom>
            <a:solidFill>
              <a:srgbClr val="02ABEA"/>
            </a:solidFill>
            <a:ln w="1270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r-TR">
                  <a:latin typeface="Verdana" pitchFamily="1" charset="-94"/>
                </a:rPr>
                <a:t>DNA</a:t>
              </a:r>
            </a:p>
          </p:txBody>
        </p:sp>
        <p:sp>
          <p:nvSpPr>
            <p:cNvPr id="54301" name="Rectangle 8"/>
            <p:cNvSpPr>
              <a:spLocks noChangeArrowheads="1"/>
            </p:cNvSpPr>
            <p:nvPr/>
          </p:nvSpPr>
          <p:spPr bwMode="auto">
            <a:xfrm>
              <a:off x="1430" y="1104"/>
              <a:ext cx="195" cy="125"/>
            </a:xfrm>
            <a:prstGeom prst="rect">
              <a:avLst/>
            </a:prstGeom>
            <a:solidFill>
              <a:srgbClr val="00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2" name="Freeform 9"/>
            <p:cNvSpPr>
              <a:spLocks/>
            </p:cNvSpPr>
            <p:nvPr/>
          </p:nvSpPr>
          <p:spPr bwMode="auto">
            <a:xfrm>
              <a:off x="1430" y="1104"/>
              <a:ext cx="206" cy="132"/>
            </a:xfrm>
            <a:custGeom>
              <a:avLst/>
              <a:gdLst>
                <a:gd name="T0" fmla="*/ 0 w 206"/>
                <a:gd name="T1" fmla="*/ 0 h 132"/>
                <a:gd name="T2" fmla="*/ 205 w 206"/>
                <a:gd name="T3" fmla="*/ 0 h 132"/>
                <a:gd name="T4" fmla="*/ 205 w 206"/>
                <a:gd name="T5" fmla="*/ 131 h 132"/>
                <a:gd name="T6" fmla="*/ 0 w 206"/>
                <a:gd name="T7" fmla="*/ 131 h 132"/>
                <a:gd name="T8" fmla="*/ 0 w 206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132"/>
                <a:gd name="T17" fmla="*/ 206 w 206"/>
                <a:gd name="T18" fmla="*/ 132 h 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132">
                  <a:moveTo>
                    <a:pt x="0" y="0"/>
                  </a:moveTo>
                  <a:lnTo>
                    <a:pt x="205" y="0"/>
                  </a:lnTo>
                  <a:lnTo>
                    <a:pt x="205" y="131"/>
                  </a:lnTo>
                  <a:lnTo>
                    <a:pt x="0" y="13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3" name="Rectangle 10"/>
            <p:cNvSpPr>
              <a:spLocks noChangeArrowheads="1"/>
            </p:cNvSpPr>
            <p:nvPr/>
          </p:nvSpPr>
          <p:spPr bwMode="auto">
            <a:xfrm>
              <a:off x="2162" y="2912"/>
              <a:ext cx="195" cy="126"/>
            </a:xfrm>
            <a:prstGeom prst="rect">
              <a:avLst/>
            </a:prstGeom>
            <a:solidFill>
              <a:srgbClr val="00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4" name="Freeform 11"/>
            <p:cNvSpPr>
              <a:spLocks/>
            </p:cNvSpPr>
            <p:nvPr/>
          </p:nvSpPr>
          <p:spPr bwMode="auto">
            <a:xfrm>
              <a:off x="2162" y="2912"/>
              <a:ext cx="205" cy="133"/>
            </a:xfrm>
            <a:custGeom>
              <a:avLst/>
              <a:gdLst>
                <a:gd name="T0" fmla="*/ 0 w 205"/>
                <a:gd name="T1" fmla="*/ 0 h 133"/>
                <a:gd name="T2" fmla="*/ 204 w 205"/>
                <a:gd name="T3" fmla="*/ 0 h 133"/>
                <a:gd name="T4" fmla="*/ 204 w 205"/>
                <a:gd name="T5" fmla="*/ 132 h 133"/>
                <a:gd name="T6" fmla="*/ 0 w 205"/>
                <a:gd name="T7" fmla="*/ 132 h 133"/>
                <a:gd name="T8" fmla="*/ 0 w 205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133"/>
                <a:gd name="T17" fmla="*/ 205 w 205"/>
                <a:gd name="T18" fmla="*/ 133 h 1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133">
                  <a:moveTo>
                    <a:pt x="0" y="0"/>
                  </a:moveTo>
                  <a:lnTo>
                    <a:pt x="204" y="0"/>
                  </a:lnTo>
                  <a:lnTo>
                    <a:pt x="204" y="132"/>
                  </a:lnTo>
                  <a:lnTo>
                    <a:pt x="0" y="13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5" name="Rectangle 12"/>
            <p:cNvSpPr>
              <a:spLocks noChangeArrowheads="1"/>
            </p:cNvSpPr>
            <p:nvPr/>
          </p:nvSpPr>
          <p:spPr bwMode="auto">
            <a:xfrm>
              <a:off x="4563" y="1572"/>
              <a:ext cx="194" cy="127"/>
            </a:xfrm>
            <a:prstGeom prst="rect">
              <a:avLst/>
            </a:prstGeom>
            <a:solidFill>
              <a:srgbClr val="00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6" name="Freeform 13"/>
            <p:cNvSpPr>
              <a:spLocks/>
            </p:cNvSpPr>
            <p:nvPr/>
          </p:nvSpPr>
          <p:spPr bwMode="auto">
            <a:xfrm>
              <a:off x="4563" y="1572"/>
              <a:ext cx="204" cy="134"/>
            </a:xfrm>
            <a:custGeom>
              <a:avLst/>
              <a:gdLst>
                <a:gd name="T0" fmla="*/ 0 w 204"/>
                <a:gd name="T1" fmla="*/ 0 h 134"/>
                <a:gd name="T2" fmla="*/ 203 w 204"/>
                <a:gd name="T3" fmla="*/ 0 h 134"/>
                <a:gd name="T4" fmla="*/ 203 w 204"/>
                <a:gd name="T5" fmla="*/ 133 h 134"/>
                <a:gd name="T6" fmla="*/ 0 w 204"/>
                <a:gd name="T7" fmla="*/ 133 h 134"/>
                <a:gd name="T8" fmla="*/ 0 w 204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134"/>
                <a:gd name="T17" fmla="*/ 204 w 204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134">
                  <a:moveTo>
                    <a:pt x="0" y="0"/>
                  </a:moveTo>
                  <a:lnTo>
                    <a:pt x="203" y="0"/>
                  </a:lnTo>
                  <a:lnTo>
                    <a:pt x="203" y="133"/>
                  </a:lnTo>
                  <a:lnTo>
                    <a:pt x="0" y="13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7" name="Freeform 14"/>
            <p:cNvSpPr>
              <a:spLocks/>
            </p:cNvSpPr>
            <p:nvPr/>
          </p:nvSpPr>
          <p:spPr bwMode="auto">
            <a:xfrm>
              <a:off x="1486" y="1235"/>
              <a:ext cx="112" cy="183"/>
            </a:xfrm>
            <a:custGeom>
              <a:avLst/>
              <a:gdLst>
                <a:gd name="T0" fmla="*/ 0 w 112"/>
                <a:gd name="T1" fmla="*/ 182 h 183"/>
                <a:gd name="T2" fmla="*/ 0 w 112"/>
                <a:gd name="T3" fmla="*/ 154 h 183"/>
                <a:gd name="T4" fmla="*/ 0 w 112"/>
                <a:gd name="T5" fmla="*/ 136 h 183"/>
                <a:gd name="T6" fmla="*/ 0 w 112"/>
                <a:gd name="T7" fmla="*/ 114 h 183"/>
                <a:gd name="T8" fmla="*/ 0 w 112"/>
                <a:gd name="T9" fmla="*/ 102 h 183"/>
                <a:gd name="T10" fmla="*/ 111 w 112"/>
                <a:gd name="T11" fmla="*/ 51 h 183"/>
                <a:gd name="T12" fmla="*/ 111 w 112"/>
                <a:gd name="T13" fmla="*/ 34 h 183"/>
                <a:gd name="T14" fmla="*/ 111 w 112"/>
                <a:gd name="T15" fmla="*/ 12 h 183"/>
                <a:gd name="T16" fmla="*/ 111 w 112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"/>
                <a:gd name="T28" fmla="*/ 0 h 183"/>
                <a:gd name="T29" fmla="*/ 112 w 112"/>
                <a:gd name="T30" fmla="*/ 183 h 1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" h="183">
                  <a:moveTo>
                    <a:pt x="0" y="182"/>
                  </a:moveTo>
                  <a:lnTo>
                    <a:pt x="0" y="154"/>
                  </a:lnTo>
                  <a:lnTo>
                    <a:pt x="0" y="136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1" y="51"/>
                  </a:lnTo>
                  <a:lnTo>
                    <a:pt x="111" y="34"/>
                  </a:lnTo>
                  <a:lnTo>
                    <a:pt x="111" y="12"/>
                  </a:lnTo>
                  <a:lnTo>
                    <a:pt x="11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8" name="Freeform 15"/>
            <p:cNvSpPr>
              <a:spLocks/>
            </p:cNvSpPr>
            <p:nvPr/>
          </p:nvSpPr>
          <p:spPr bwMode="auto">
            <a:xfrm>
              <a:off x="1255" y="845"/>
              <a:ext cx="232" cy="248"/>
            </a:xfrm>
            <a:custGeom>
              <a:avLst/>
              <a:gdLst>
                <a:gd name="T0" fmla="*/ 231 w 232"/>
                <a:gd name="T1" fmla="*/ 247 h 248"/>
                <a:gd name="T2" fmla="*/ 231 w 232"/>
                <a:gd name="T3" fmla="*/ 235 h 248"/>
                <a:gd name="T4" fmla="*/ 212 w 232"/>
                <a:gd name="T5" fmla="*/ 229 h 248"/>
                <a:gd name="T6" fmla="*/ 194 w 232"/>
                <a:gd name="T7" fmla="*/ 195 h 248"/>
                <a:gd name="T8" fmla="*/ 166 w 232"/>
                <a:gd name="T9" fmla="*/ 178 h 248"/>
                <a:gd name="T10" fmla="*/ 147 w 232"/>
                <a:gd name="T11" fmla="*/ 167 h 248"/>
                <a:gd name="T12" fmla="*/ 166 w 232"/>
                <a:gd name="T13" fmla="*/ 167 h 248"/>
                <a:gd name="T14" fmla="*/ 166 w 232"/>
                <a:gd name="T15" fmla="*/ 155 h 248"/>
                <a:gd name="T16" fmla="*/ 176 w 232"/>
                <a:gd name="T17" fmla="*/ 144 h 248"/>
                <a:gd name="T18" fmla="*/ 194 w 232"/>
                <a:gd name="T19" fmla="*/ 144 h 248"/>
                <a:gd name="T20" fmla="*/ 194 w 232"/>
                <a:gd name="T21" fmla="*/ 138 h 248"/>
                <a:gd name="T22" fmla="*/ 212 w 232"/>
                <a:gd name="T23" fmla="*/ 138 h 248"/>
                <a:gd name="T24" fmla="*/ 212 w 232"/>
                <a:gd name="T25" fmla="*/ 126 h 248"/>
                <a:gd name="T26" fmla="*/ 231 w 232"/>
                <a:gd name="T27" fmla="*/ 126 h 248"/>
                <a:gd name="T28" fmla="*/ 231 w 232"/>
                <a:gd name="T29" fmla="*/ 115 h 248"/>
                <a:gd name="T30" fmla="*/ 231 w 232"/>
                <a:gd name="T31" fmla="*/ 104 h 248"/>
                <a:gd name="T32" fmla="*/ 212 w 232"/>
                <a:gd name="T33" fmla="*/ 104 h 248"/>
                <a:gd name="T34" fmla="*/ 212 w 232"/>
                <a:gd name="T35" fmla="*/ 92 h 248"/>
                <a:gd name="T36" fmla="*/ 194 w 232"/>
                <a:gd name="T37" fmla="*/ 92 h 248"/>
                <a:gd name="T38" fmla="*/ 166 w 232"/>
                <a:gd name="T39" fmla="*/ 86 h 248"/>
                <a:gd name="T40" fmla="*/ 92 w 232"/>
                <a:gd name="T41" fmla="*/ 75 h 248"/>
                <a:gd name="T42" fmla="*/ 84 w 232"/>
                <a:gd name="T43" fmla="*/ 75 h 248"/>
                <a:gd name="T44" fmla="*/ 84 w 232"/>
                <a:gd name="T45" fmla="*/ 64 h 248"/>
                <a:gd name="T46" fmla="*/ 84 w 232"/>
                <a:gd name="T47" fmla="*/ 52 h 248"/>
                <a:gd name="T48" fmla="*/ 84 w 232"/>
                <a:gd name="T49" fmla="*/ 46 h 248"/>
                <a:gd name="T50" fmla="*/ 84 w 232"/>
                <a:gd name="T51" fmla="*/ 35 h 248"/>
                <a:gd name="T52" fmla="*/ 84 w 232"/>
                <a:gd name="T53" fmla="*/ 23 h 248"/>
                <a:gd name="T54" fmla="*/ 92 w 232"/>
                <a:gd name="T55" fmla="*/ 23 h 248"/>
                <a:gd name="T56" fmla="*/ 92 w 232"/>
                <a:gd name="T57" fmla="*/ 12 h 248"/>
                <a:gd name="T58" fmla="*/ 84 w 232"/>
                <a:gd name="T59" fmla="*/ 12 h 248"/>
                <a:gd name="T60" fmla="*/ 65 w 232"/>
                <a:gd name="T61" fmla="*/ 12 h 248"/>
                <a:gd name="T62" fmla="*/ 65 w 232"/>
                <a:gd name="T63" fmla="*/ 0 h 248"/>
                <a:gd name="T64" fmla="*/ 46 w 232"/>
                <a:gd name="T65" fmla="*/ 0 h 248"/>
                <a:gd name="T66" fmla="*/ 27 w 232"/>
                <a:gd name="T67" fmla="*/ 0 h 248"/>
                <a:gd name="T68" fmla="*/ 19 w 232"/>
                <a:gd name="T69" fmla="*/ 0 h 248"/>
                <a:gd name="T70" fmla="*/ 0 w 232"/>
                <a:gd name="T71" fmla="*/ 0 h 2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2"/>
                <a:gd name="T109" fmla="*/ 0 h 248"/>
                <a:gd name="T110" fmla="*/ 232 w 232"/>
                <a:gd name="T111" fmla="*/ 248 h 24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2" h="248">
                  <a:moveTo>
                    <a:pt x="231" y="247"/>
                  </a:moveTo>
                  <a:lnTo>
                    <a:pt x="231" y="235"/>
                  </a:lnTo>
                  <a:lnTo>
                    <a:pt x="212" y="229"/>
                  </a:lnTo>
                  <a:lnTo>
                    <a:pt x="194" y="195"/>
                  </a:lnTo>
                  <a:lnTo>
                    <a:pt x="166" y="178"/>
                  </a:lnTo>
                  <a:lnTo>
                    <a:pt x="147" y="167"/>
                  </a:lnTo>
                  <a:lnTo>
                    <a:pt x="166" y="167"/>
                  </a:lnTo>
                  <a:lnTo>
                    <a:pt x="166" y="155"/>
                  </a:lnTo>
                  <a:lnTo>
                    <a:pt x="176" y="144"/>
                  </a:lnTo>
                  <a:lnTo>
                    <a:pt x="194" y="144"/>
                  </a:lnTo>
                  <a:lnTo>
                    <a:pt x="194" y="138"/>
                  </a:lnTo>
                  <a:lnTo>
                    <a:pt x="212" y="138"/>
                  </a:lnTo>
                  <a:lnTo>
                    <a:pt x="212" y="126"/>
                  </a:lnTo>
                  <a:lnTo>
                    <a:pt x="231" y="126"/>
                  </a:lnTo>
                  <a:lnTo>
                    <a:pt x="231" y="115"/>
                  </a:lnTo>
                  <a:lnTo>
                    <a:pt x="231" y="104"/>
                  </a:lnTo>
                  <a:lnTo>
                    <a:pt x="212" y="104"/>
                  </a:lnTo>
                  <a:lnTo>
                    <a:pt x="212" y="92"/>
                  </a:lnTo>
                  <a:lnTo>
                    <a:pt x="194" y="92"/>
                  </a:lnTo>
                  <a:lnTo>
                    <a:pt x="166" y="86"/>
                  </a:lnTo>
                  <a:lnTo>
                    <a:pt x="92" y="75"/>
                  </a:lnTo>
                  <a:lnTo>
                    <a:pt x="84" y="75"/>
                  </a:lnTo>
                  <a:lnTo>
                    <a:pt x="84" y="64"/>
                  </a:lnTo>
                  <a:lnTo>
                    <a:pt x="84" y="52"/>
                  </a:lnTo>
                  <a:lnTo>
                    <a:pt x="84" y="46"/>
                  </a:lnTo>
                  <a:lnTo>
                    <a:pt x="84" y="35"/>
                  </a:lnTo>
                  <a:lnTo>
                    <a:pt x="84" y="23"/>
                  </a:lnTo>
                  <a:lnTo>
                    <a:pt x="92" y="23"/>
                  </a:lnTo>
                  <a:lnTo>
                    <a:pt x="92" y="12"/>
                  </a:lnTo>
                  <a:lnTo>
                    <a:pt x="84" y="12"/>
                  </a:lnTo>
                  <a:lnTo>
                    <a:pt x="65" y="12"/>
                  </a:lnTo>
                  <a:lnTo>
                    <a:pt x="65" y="0"/>
                  </a:lnTo>
                  <a:lnTo>
                    <a:pt x="46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9" name="Freeform 16"/>
            <p:cNvSpPr>
              <a:spLocks/>
            </p:cNvSpPr>
            <p:nvPr/>
          </p:nvSpPr>
          <p:spPr bwMode="auto">
            <a:xfrm>
              <a:off x="1467" y="828"/>
              <a:ext cx="204" cy="287"/>
            </a:xfrm>
            <a:custGeom>
              <a:avLst/>
              <a:gdLst>
                <a:gd name="T0" fmla="*/ 102 w 204"/>
                <a:gd name="T1" fmla="*/ 286 h 287"/>
                <a:gd name="T2" fmla="*/ 102 w 204"/>
                <a:gd name="T3" fmla="*/ 275 h 287"/>
                <a:gd name="T4" fmla="*/ 111 w 204"/>
                <a:gd name="T5" fmla="*/ 275 h 287"/>
                <a:gd name="T6" fmla="*/ 129 w 204"/>
                <a:gd name="T7" fmla="*/ 275 h 287"/>
                <a:gd name="T8" fmla="*/ 138 w 204"/>
                <a:gd name="T9" fmla="*/ 269 h 287"/>
                <a:gd name="T10" fmla="*/ 167 w 204"/>
                <a:gd name="T11" fmla="*/ 263 h 287"/>
                <a:gd name="T12" fmla="*/ 176 w 204"/>
                <a:gd name="T13" fmla="*/ 263 h 287"/>
                <a:gd name="T14" fmla="*/ 176 w 204"/>
                <a:gd name="T15" fmla="*/ 252 h 287"/>
                <a:gd name="T16" fmla="*/ 176 w 204"/>
                <a:gd name="T17" fmla="*/ 246 h 287"/>
                <a:gd name="T18" fmla="*/ 184 w 204"/>
                <a:gd name="T19" fmla="*/ 246 h 287"/>
                <a:gd name="T20" fmla="*/ 184 w 204"/>
                <a:gd name="T21" fmla="*/ 241 h 287"/>
                <a:gd name="T22" fmla="*/ 203 w 204"/>
                <a:gd name="T23" fmla="*/ 241 h 287"/>
                <a:gd name="T24" fmla="*/ 184 w 204"/>
                <a:gd name="T25" fmla="*/ 241 h 287"/>
                <a:gd name="T26" fmla="*/ 184 w 204"/>
                <a:gd name="T27" fmla="*/ 229 h 287"/>
                <a:gd name="T28" fmla="*/ 176 w 204"/>
                <a:gd name="T29" fmla="*/ 229 h 287"/>
                <a:gd name="T30" fmla="*/ 148 w 204"/>
                <a:gd name="T31" fmla="*/ 229 h 287"/>
                <a:gd name="T32" fmla="*/ 129 w 204"/>
                <a:gd name="T33" fmla="*/ 223 h 287"/>
                <a:gd name="T34" fmla="*/ 129 w 204"/>
                <a:gd name="T35" fmla="*/ 217 h 287"/>
                <a:gd name="T36" fmla="*/ 111 w 204"/>
                <a:gd name="T37" fmla="*/ 217 h 287"/>
                <a:gd name="T38" fmla="*/ 129 w 204"/>
                <a:gd name="T39" fmla="*/ 217 h 287"/>
                <a:gd name="T40" fmla="*/ 129 w 204"/>
                <a:gd name="T41" fmla="*/ 206 h 287"/>
                <a:gd name="T42" fmla="*/ 138 w 204"/>
                <a:gd name="T43" fmla="*/ 206 h 287"/>
                <a:gd name="T44" fmla="*/ 148 w 204"/>
                <a:gd name="T45" fmla="*/ 195 h 287"/>
                <a:gd name="T46" fmla="*/ 167 w 204"/>
                <a:gd name="T47" fmla="*/ 177 h 287"/>
                <a:gd name="T48" fmla="*/ 176 w 204"/>
                <a:gd name="T49" fmla="*/ 171 h 287"/>
                <a:gd name="T50" fmla="*/ 184 w 204"/>
                <a:gd name="T51" fmla="*/ 171 h 287"/>
                <a:gd name="T52" fmla="*/ 176 w 204"/>
                <a:gd name="T53" fmla="*/ 171 h 287"/>
                <a:gd name="T54" fmla="*/ 167 w 204"/>
                <a:gd name="T55" fmla="*/ 161 h 287"/>
                <a:gd name="T56" fmla="*/ 129 w 204"/>
                <a:gd name="T57" fmla="*/ 155 h 287"/>
                <a:gd name="T58" fmla="*/ 111 w 204"/>
                <a:gd name="T59" fmla="*/ 149 h 287"/>
                <a:gd name="T60" fmla="*/ 93 w 204"/>
                <a:gd name="T61" fmla="*/ 149 h 287"/>
                <a:gd name="T62" fmla="*/ 74 w 204"/>
                <a:gd name="T63" fmla="*/ 137 h 287"/>
                <a:gd name="T64" fmla="*/ 93 w 204"/>
                <a:gd name="T65" fmla="*/ 131 h 287"/>
                <a:gd name="T66" fmla="*/ 102 w 204"/>
                <a:gd name="T67" fmla="*/ 131 h 287"/>
                <a:gd name="T68" fmla="*/ 111 w 204"/>
                <a:gd name="T69" fmla="*/ 115 h 287"/>
                <a:gd name="T70" fmla="*/ 129 w 204"/>
                <a:gd name="T71" fmla="*/ 109 h 287"/>
                <a:gd name="T72" fmla="*/ 138 w 204"/>
                <a:gd name="T73" fmla="*/ 103 h 287"/>
                <a:gd name="T74" fmla="*/ 138 w 204"/>
                <a:gd name="T75" fmla="*/ 92 h 287"/>
                <a:gd name="T76" fmla="*/ 148 w 204"/>
                <a:gd name="T77" fmla="*/ 92 h 287"/>
                <a:gd name="T78" fmla="*/ 138 w 204"/>
                <a:gd name="T79" fmla="*/ 92 h 287"/>
                <a:gd name="T80" fmla="*/ 138 w 204"/>
                <a:gd name="T81" fmla="*/ 86 h 287"/>
                <a:gd name="T82" fmla="*/ 129 w 204"/>
                <a:gd name="T83" fmla="*/ 80 h 287"/>
                <a:gd name="T84" fmla="*/ 93 w 204"/>
                <a:gd name="T85" fmla="*/ 69 h 287"/>
                <a:gd name="T86" fmla="*/ 65 w 204"/>
                <a:gd name="T87" fmla="*/ 69 h 287"/>
                <a:gd name="T88" fmla="*/ 56 w 204"/>
                <a:gd name="T89" fmla="*/ 57 h 287"/>
                <a:gd name="T90" fmla="*/ 56 w 204"/>
                <a:gd name="T91" fmla="*/ 46 h 287"/>
                <a:gd name="T92" fmla="*/ 74 w 204"/>
                <a:gd name="T93" fmla="*/ 40 h 287"/>
                <a:gd name="T94" fmla="*/ 93 w 204"/>
                <a:gd name="T95" fmla="*/ 34 h 287"/>
                <a:gd name="T96" fmla="*/ 93 w 204"/>
                <a:gd name="T97" fmla="*/ 23 h 287"/>
                <a:gd name="T98" fmla="*/ 102 w 204"/>
                <a:gd name="T99" fmla="*/ 23 h 287"/>
                <a:gd name="T100" fmla="*/ 102 w 204"/>
                <a:gd name="T101" fmla="*/ 17 h 287"/>
                <a:gd name="T102" fmla="*/ 74 w 204"/>
                <a:gd name="T103" fmla="*/ 17 h 287"/>
                <a:gd name="T104" fmla="*/ 38 w 204"/>
                <a:gd name="T105" fmla="*/ 12 h 287"/>
                <a:gd name="T106" fmla="*/ 0 w 204"/>
                <a:gd name="T107" fmla="*/ 0 h 2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4"/>
                <a:gd name="T163" fmla="*/ 0 h 287"/>
                <a:gd name="T164" fmla="*/ 204 w 204"/>
                <a:gd name="T165" fmla="*/ 287 h 28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4" h="287">
                  <a:moveTo>
                    <a:pt x="102" y="286"/>
                  </a:moveTo>
                  <a:lnTo>
                    <a:pt x="102" y="275"/>
                  </a:lnTo>
                  <a:lnTo>
                    <a:pt x="111" y="275"/>
                  </a:lnTo>
                  <a:lnTo>
                    <a:pt x="129" y="275"/>
                  </a:lnTo>
                  <a:lnTo>
                    <a:pt x="138" y="269"/>
                  </a:lnTo>
                  <a:lnTo>
                    <a:pt x="167" y="263"/>
                  </a:lnTo>
                  <a:lnTo>
                    <a:pt x="176" y="263"/>
                  </a:lnTo>
                  <a:lnTo>
                    <a:pt x="176" y="252"/>
                  </a:lnTo>
                  <a:lnTo>
                    <a:pt x="176" y="246"/>
                  </a:lnTo>
                  <a:lnTo>
                    <a:pt x="184" y="246"/>
                  </a:lnTo>
                  <a:lnTo>
                    <a:pt x="184" y="241"/>
                  </a:lnTo>
                  <a:lnTo>
                    <a:pt x="203" y="241"/>
                  </a:lnTo>
                  <a:lnTo>
                    <a:pt x="184" y="241"/>
                  </a:lnTo>
                  <a:lnTo>
                    <a:pt x="184" y="229"/>
                  </a:lnTo>
                  <a:lnTo>
                    <a:pt x="176" y="229"/>
                  </a:lnTo>
                  <a:lnTo>
                    <a:pt x="148" y="229"/>
                  </a:lnTo>
                  <a:lnTo>
                    <a:pt x="129" y="223"/>
                  </a:lnTo>
                  <a:lnTo>
                    <a:pt x="129" y="217"/>
                  </a:lnTo>
                  <a:lnTo>
                    <a:pt x="111" y="217"/>
                  </a:lnTo>
                  <a:lnTo>
                    <a:pt x="129" y="217"/>
                  </a:lnTo>
                  <a:lnTo>
                    <a:pt x="129" y="206"/>
                  </a:lnTo>
                  <a:lnTo>
                    <a:pt x="138" y="206"/>
                  </a:lnTo>
                  <a:lnTo>
                    <a:pt x="148" y="195"/>
                  </a:lnTo>
                  <a:lnTo>
                    <a:pt x="167" y="177"/>
                  </a:lnTo>
                  <a:lnTo>
                    <a:pt x="176" y="171"/>
                  </a:lnTo>
                  <a:lnTo>
                    <a:pt x="184" y="171"/>
                  </a:lnTo>
                  <a:lnTo>
                    <a:pt x="176" y="171"/>
                  </a:lnTo>
                  <a:lnTo>
                    <a:pt x="167" y="161"/>
                  </a:lnTo>
                  <a:lnTo>
                    <a:pt x="129" y="155"/>
                  </a:lnTo>
                  <a:lnTo>
                    <a:pt x="111" y="149"/>
                  </a:lnTo>
                  <a:lnTo>
                    <a:pt x="93" y="149"/>
                  </a:lnTo>
                  <a:lnTo>
                    <a:pt x="74" y="137"/>
                  </a:lnTo>
                  <a:lnTo>
                    <a:pt x="93" y="131"/>
                  </a:lnTo>
                  <a:lnTo>
                    <a:pt x="102" y="131"/>
                  </a:lnTo>
                  <a:lnTo>
                    <a:pt x="111" y="115"/>
                  </a:lnTo>
                  <a:lnTo>
                    <a:pt x="129" y="109"/>
                  </a:lnTo>
                  <a:lnTo>
                    <a:pt x="138" y="103"/>
                  </a:lnTo>
                  <a:lnTo>
                    <a:pt x="138" y="92"/>
                  </a:lnTo>
                  <a:lnTo>
                    <a:pt x="148" y="92"/>
                  </a:lnTo>
                  <a:lnTo>
                    <a:pt x="138" y="92"/>
                  </a:lnTo>
                  <a:lnTo>
                    <a:pt x="138" y="86"/>
                  </a:lnTo>
                  <a:lnTo>
                    <a:pt x="129" y="80"/>
                  </a:lnTo>
                  <a:lnTo>
                    <a:pt x="93" y="69"/>
                  </a:lnTo>
                  <a:lnTo>
                    <a:pt x="65" y="69"/>
                  </a:lnTo>
                  <a:lnTo>
                    <a:pt x="56" y="57"/>
                  </a:lnTo>
                  <a:lnTo>
                    <a:pt x="56" y="46"/>
                  </a:lnTo>
                  <a:lnTo>
                    <a:pt x="74" y="40"/>
                  </a:lnTo>
                  <a:lnTo>
                    <a:pt x="93" y="34"/>
                  </a:lnTo>
                  <a:lnTo>
                    <a:pt x="93" y="23"/>
                  </a:lnTo>
                  <a:lnTo>
                    <a:pt x="102" y="23"/>
                  </a:lnTo>
                  <a:lnTo>
                    <a:pt x="102" y="17"/>
                  </a:lnTo>
                  <a:lnTo>
                    <a:pt x="74" y="17"/>
                  </a:lnTo>
                  <a:lnTo>
                    <a:pt x="38" y="1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0" name="Freeform 17"/>
            <p:cNvSpPr>
              <a:spLocks/>
            </p:cNvSpPr>
            <p:nvPr/>
          </p:nvSpPr>
          <p:spPr bwMode="auto">
            <a:xfrm>
              <a:off x="2246" y="2740"/>
              <a:ext cx="139" cy="190"/>
            </a:xfrm>
            <a:custGeom>
              <a:avLst/>
              <a:gdLst>
                <a:gd name="T0" fmla="*/ 27 w 139"/>
                <a:gd name="T1" fmla="*/ 189 h 190"/>
                <a:gd name="T2" fmla="*/ 37 w 139"/>
                <a:gd name="T3" fmla="*/ 189 h 190"/>
                <a:gd name="T4" fmla="*/ 37 w 139"/>
                <a:gd name="T5" fmla="*/ 172 h 190"/>
                <a:gd name="T6" fmla="*/ 65 w 139"/>
                <a:gd name="T7" fmla="*/ 161 h 190"/>
                <a:gd name="T8" fmla="*/ 101 w 139"/>
                <a:gd name="T9" fmla="*/ 120 h 190"/>
                <a:gd name="T10" fmla="*/ 130 w 139"/>
                <a:gd name="T11" fmla="*/ 80 h 190"/>
                <a:gd name="T12" fmla="*/ 138 w 139"/>
                <a:gd name="T13" fmla="*/ 69 h 190"/>
                <a:gd name="T14" fmla="*/ 138 w 139"/>
                <a:gd name="T15" fmla="*/ 58 h 190"/>
                <a:gd name="T16" fmla="*/ 130 w 139"/>
                <a:gd name="T17" fmla="*/ 58 h 190"/>
                <a:gd name="T18" fmla="*/ 130 w 139"/>
                <a:gd name="T19" fmla="*/ 52 h 190"/>
                <a:gd name="T20" fmla="*/ 111 w 139"/>
                <a:gd name="T21" fmla="*/ 52 h 190"/>
                <a:gd name="T22" fmla="*/ 101 w 139"/>
                <a:gd name="T23" fmla="*/ 46 h 190"/>
                <a:gd name="T24" fmla="*/ 92 w 139"/>
                <a:gd name="T25" fmla="*/ 46 h 190"/>
                <a:gd name="T26" fmla="*/ 65 w 139"/>
                <a:gd name="T27" fmla="*/ 46 h 190"/>
                <a:gd name="T28" fmla="*/ 65 w 139"/>
                <a:gd name="T29" fmla="*/ 34 h 190"/>
                <a:gd name="T30" fmla="*/ 65 w 139"/>
                <a:gd name="T31" fmla="*/ 12 h 190"/>
                <a:gd name="T32" fmla="*/ 65 w 139"/>
                <a:gd name="T33" fmla="*/ 0 h 190"/>
                <a:gd name="T34" fmla="*/ 55 w 139"/>
                <a:gd name="T35" fmla="*/ 0 h 190"/>
                <a:gd name="T36" fmla="*/ 27 w 139"/>
                <a:gd name="T37" fmla="*/ 0 h 190"/>
                <a:gd name="T38" fmla="*/ 0 w 139"/>
                <a:gd name="T39" fmla="*/ 0 h 1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9"/>
                <a:gd name="T61" fmla="*/ 0 h 190"/>
                <a:gd name="T62" fmla="*/ 139 w 139"/>
                <a:gd name="T63" fmla="*/ 190 h 1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9" h="190">
                  <a:moveTo>
                    <a:pt x="27" y="189"/>
                  </a:moveTo>
                  <a:lnTo>
                    <a:pt x="37" y="189"/>
                  </a:lnTo>
                  <a:lnTo>
                    <a:pt x="37" y="172"/>
                  </a:lnTo>
                  <a:lnTo>
                    <a:pt x="65" y="161"/>
                  </a:lnTo>
                  <a:lnTo>
                    <a:pt x="101" y="120"/>
                  </a:lnTo>
                  <a:lnTo>
                    <a:pt x="130" y="80"/>
                  </a:lnTo>
                  <a:lnTo>
                    <a:pt x="138" y="69"/>
                  </a:lnTo>
                  <a:lnTo>
                    <a:pt x="138" y="58"/>
                  </a:lnTo>
                  <a:lnTo>
                    <a:pt x="130" y="58"/>
                  </a:lnTo>
                  <a:lnTo>
                    <a:pt x="130" y="52"/>
                  </a:lnTo>
                  <a:lnTo>
                    <a:pt x="111" y="52"/>
                  </a:lnTo>
                  <a:lnTo>
                    <a:pt x="101" y="46"/>
                  </a:lnTo>
                  <a:lnTo>
                    <a:pt x="92" y="46"/>
                  </a:lnTo>
                  <a:lnTo>
                    <a:pt x="65" y="46"/>
                  </a:lnTo>
                  <a:lnTo>
                    <a:pt x="65" y="34"/>
                  </a:lnTo>
                  <a:lnTo>
                    <a:pt x="65" y="12"/>
                  </a:lnTo>
                  <a:lnTo>
                    <a:pt x="65" y="0"/>
                  </a:lnTo>
                  <a:lnTo>
                    <a:pt x="55" y="0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1" name="Freeform 18"/>
            <p:cNvSpPr>
              <a:spLocks/>
            </p:cNvSpPr>
            <p:nvPr/>
          </p:nvSpPr>
          <p:spPr bwMode="auto">
            <a:xfrm>
              <a:off x="2162" y="3050"/>
              <a:ext cx="112" cy="132"/>
            </a:xfrm>
            <a:custGeom>
              <a:avLst/>
              <a:gdLst>
                <a:gd name="T0" fmla="*/ 65 w 112"/>
                <a:gd name="T1" fmla="*/ 0 h 132"/>
                <a:gd name="T2" fmla="*/ 65 w 112"/>
                <a:gd name="T3" fmla="*/ 12 h 132"/>
                <a:gd name="T4" fmla="*/ 46 w 112"/>
                <a:gd name="T5" fmla="*/ 12 h 132"/>
                <a:gd name="T6" fmla="*/ 37 w 112"/>
                <a:gd name="T7" fmla="*/ 23 h 132"/>
                <a:gd name="T8" fmla="*/ 28 w 112"/>
                <a:gd name="T9" fmla="*/ 34 h 132"/>
                <a:gd name="T10" fmla="*/ 9 w 112"/>
                <a:gd name="T11" fmla="*/ 46 h 132"/>
                <a:gd name="T12" fmla="*/ 0 w 112"/>
                <a:gd name="T13" fmla="*/ 46 h 132"/>
                <a:gd name="T14" fmla="*/ 9 w 112"/>
                <a:gd name="T15" fmla="*/ 46 h 132"/>
                <a:gd name="T16" fmla="*/ 9 w 112"/>
                <a:gd name="T17" fmla="*/ 57 h 132"/>
                <a:gd name="T18" fmla="*/ 46 w 112"/>
                <a:gd name="T19" fmla="*/ 57 h 132"/>
                <a:gd name="T20" fmla="*/ 84 w 112"/>
                <a:gd name="T21" fmla="*/ 68 h 132"/>
                <a:gd name="T22" fmla="*/ 102 w 112"/>
                <a:gd name="T23" fmla="*/ 68 h 132"/>
                <a:gd name="T24" fmla="*/ 111 w 112"/>
                <a:gd name="T25" fmla="*/ 68 h 132"/>
                <a:gd name="T26" fmla="*/ 102 w 112"/>
                <a:gd name="T27" fmla="*/ 80 h 132"/>
                <a:gd name="T28" fmla="*/ 102 w 112"/>
                <a:gd name="T29" fmla="*/ 86 h 132"/>
                <a:gd name="T30" fmla="*/ 74 w 112"/>
                <a:gd name="T31" fmla="*/ 103 h 132"/>
                <a:gd name="T32" fmla="*/ 46 w 112"/>
                <a:gd name="T33" fmla="*/ 114 h 132"/>
                <a:gd name="T34" fmla="*/ 65 w 112"/>
                <a:gd name="T35" fmla="*/ 114 h 132"/>
                <a:gd name="T36" fmla="*/ 65 w 112"/>
                <a:gd name="T37" fmla="*/ 126 h 132"/>
                <a:gd name="T38" fmla="*/ 84 w 112"/>
                <a:gd name="T39" fmla="*/ 126 h 132"/>
                <a:gd name="T40" fmla="*/ 102 w 112"/>
                <a:gd name="T41" fmla="*/ 131 h 132"/>
                <a:gd name="T42" fmla="*/ 111 w 112"/>
                <a:gd name="T43" fmla="*/ 131 h 1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2"/>
                <a:gd name="T67" fmla="*/ 0 h 132"/>
                <a:gd name="T68" fmla="*/ 112 w 112"/>
                <a:gd name="T69" fmla="*/ 132 h 13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2" h="132">
                  <a:moveTo>
                    <a:pt x="65" y="0"/>
                  </a:moveTo>
                  <a:lnTo>
                    <a:pt x="65" y="12"/>
                  </a:lnTo>
                  <a:lnTo>
                    <a:pt x="46" y="12"/>
                  </a:lnTo>
                  <a:lnTo>
                    <a:pt x="37" y="23"/>
                  </a:lnTo>
                  <a:lnTo>
                    <a:pt x="28" y="34"/>
                  </a:lnTo>
                  <a:lnTo>
                    <a:pt x="9" y="46"/>
                  </a:lnTo>
                  <a:lnTo>
                    <a:pt x="0" y="46"/>
                  </a:lnTo>
                  <a:lnTo>
                    <a:pt x="9" y="46"/>
                  </a:lnTo>
                  <a:lnTo>
                    <a:pt x="9" y="57"/>
                  </a:lnTo>
                  <a:lnTo>
                    <a:pt x="46" y="57"/>
                  </a:lnTo>
                  <a:lnTo>
                    <a:pt x="84" y="68"/>
                  </a:lnTo>
                  <a:lnTo>
                    <a:pt x="102" y="68"/>
                  </a:lnTo>
                  <a:lnTo>
                    <a:pt x="111" y="68"/>
                  </a:lnTo>
                  <a:lnTo>
                    <a:pt x="102" y="80"/>
                  </a:lnTo>
                  <a:lnTo>
                    <a:pt x="102" y="86"/>
                  </a:lnTo>
                  <a:lnTo>
                    <a:pt x="74" y="103"/>
                  </a:lnTo>
                  <a:lnTo>
                    <a:pt x="46" y="114"/>
                  </a:lnTo>
                  <a:lnTo>
                    <a:pt x="65" y="114"/>
                  </a:lnTo>
                  <a:lnTo>
                    <a:pt x="65" y="126"/>
                  </a:lnTo>
                  <a:lnTo>
                    <a:pt x="84" y="126"/>
                  </a:lnTo>
                  <a:lnTo>
                    <a:pt x="102" y="131"/>
                  </a:lnTo>
                  <a:lnTo>
                    <a:pt x="111" y="13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2" name="Freeform 19"/>
            <p:cNvSpPr>
              <a:spLocks/>
            </p:cNvSpPr>
            <p:nvPr/>
          </p:nvSpPr>
          <p:spPr bwMode="auto">
            <a:xfrm>
              <a:off x="2311" y="3038"/>
              <a:ext cx="112" cy="144"/>
            </a:xfrm>
            <a:custGeom>
              <a:avLst/>
              <a:gdLst>
                <a:gd name="T0" fmla="*/ 27 w 112"/>
                <a:gd name="T1" fmla="*/ 0 h 144"/>
                <a:gd name="T2" fmla="*/ 27 w 112"/>
                <a:gd name="T3" fmla="*/ 6 h 144"/>
                <a:gd name="T4" fmla="*/ 8 w 112"/>
                <a:gd name="T5" fmla="*/ 6 h 144"/>
                <a:gd name="T6" fmla="*/ 8 w 112"/>
                <a:gd name="T7" fmla="*/ 12 h 144"/>
                <a:gd name="T8" fmla="*/ 8 w 112"/>
                <a:gd name="T9" fmla="*/ 23 h 144"/>
                <a:gd name="T10" fmla="*/ 8 w 112"/>
                <a:gd name="T11" fmla="*/ 28 h 144"/>
                <a:gd name="T12" fmla="*/ 0 w 112"/>
                <a:gd name="T13" fmla="*/ 34 h 144"/>
                <a:gd name="T14" fmla="*/ 0 w 112"/>
                <a:gd name="T15" fmla="*/ 46 h 144"/>
                <a:gd name="T16" fmla="*/ 8 w 112"/>
                <a:gd name="T17" fmla="*/ 46 h 144"/>
                <a:gd name="T18" fmla="*/ 27 w 112"/>
                <a:gd name="T19" fmla="*/ 52 h 144"/>
                <a:gd name="T20" fmla="*/ 65 w 112"/>
                <a:gd name="T21" fmla="*/ 58 h 144"/>
                <a:gd name="T22" fmla="*/ 65 w 112"/>
                <a:gd name="T23" fmla="*/ 69 h 144"/>
                <a:gd name="T24" fmla="*/ 46 w 112"/>
                <a:gd name="T25" fmla="*/ 69 h 144"/>
                <a:gd name="T26" fmla="*/ 37 w 112"/>
                <a:gd name="T27" fmla="*/ 80 h 144"/>
                <a:gd name="T28" fmla="*/ 37 w 112"/>
                <a:gd name="T29" fmla="*/ 92 h 144"/>
                <a:gd name="T30" fmla="*/ 37 w 112"/>
                <a:gd name="T31" fmla="*/ 98 h 144"/>
                <a:gd name="T32" fmla="*/ 46 w 112"/>
                <a:gd name="T33" fmla="*/ 98 h 144"/>
                <a:gd name="T34" fmla="*/ 65 w 112"/>
                <a:gd name="T35" fmla="*/ 98 h 144"/>
                <a:gd name="T36" fmla="*/ 65 w 112"/>
                <a:gd name="T37" fmla="*/ 103 h 144"/>
                <a:gd name="T38" fmla="*/ 73 w 112"/>
                <a:gd name="T39" fmla="*/ 103 h 144"/>
                <a:gd name="T40" fmla="*/ 73 w 112"/>
                <a:gd name="T41" fmla="*/ 115 h 144"/>
                <a:gd name="T42" fmla="*/ 73 w 112"/>
                <a:gd name="T43" fmla="*/ 120 h 144"/>
                <a:gd name="T44" fmla="*/ 65 w 112"/>
                <a:gd name="T45" fmla="*/ 126 h 144"/>
                <a:gd name="T46" fmla="*/ 65 w 112"/>
                <a:gd name="T47" fmla="*/ 138 h 144"/>
                <a:gd name="T48" fmla="*/ 65 w 112"/>
                <a:gd name="T49" fmla="*/ 143 h 144"/>
                <a:gd name="T50" fmla="*/ 73 w 112"/>
                <a:gd name="T51" fmla="*/ 143 h 144"/>
                <a:gd name="T52" fmla="*/ 83 w 112"/>
                <a:gd name="T53" fmla="*/ 143 h 144"/>
                <a:gd name="T54" fmla="*/ 83 w 112"/>
                <a:gd name="T55" fmla="*/ 138 h 144"/>
                <a:gd name="T56" fmla="*/ 111 w 112"/>
                <a:gd name="T57" fmla="*/ 138 h 1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2"/>
                <a:gd name="T88" fmla="*/ 0 h 144"/>
                <a:gd name="T89" fmla="*/ 112 w 112"/>
                <a:gd name="T90" fmla="*/ 144 h 1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2" h="144">
                  <a:moveTo>
                    <a:pt x="27" y="0"/>
                  </a:moveTo>
                  <a:lnTo>
                    <a:pt x="27" y="6"/>
                  </a:lnTo>
                  <a:lnTo>
                    <a:pt x="8" y="6"/>
                  </a:lnTo>
                  <a:lnTo>
                    <a:pt x="8" y="12"/>
                  </a:lnTo>
                  <a:lnTo>
                    <a:pt x="8" y="23"/>
                  </a:lnTo>
                  <a:lnTo>
                    <a:pt x="8" y="28"/>
                  </a:lnTo>
                  <a:lnTo>
                    <a:pt x="0" y="34"/>
                  </a:lnTo>
                  <a:lnTo>
                    <a:pt x="0" y="46"/>
                  </a:lnTo>
                  <a:lnTo>
                    <a:pt x="8" y="46"/>
                  </a:lnTo>
                  <a:lnTo>
                    <a:pt x="27" y="52"/>
                  </a:lnTo>
                  <a:lnTo>
                    <a:pt x="65" y="58"/>
                  </a:lnTo>
                  <a:lnTo>
                    <a:pt x="65" y="69"/>
                  </a:lnTo>
                  <a:lnTo>
                    <a:pt x="46" y="69"/>
                  </a:lnTo>
                  <a:lnTo>
                    <a:pt x="37" y="80"/>
                  </a:lnTo>
                  <a:lnTo>
                    <a:pt x="37" y="92"/>
                  </a:lnTo>
                  <a:lnTo>
                    <a:pt x="37" y="98"/>
                  </a:lnTo>
                  <a:lnTo>
                    <a:pt x="46" y="98"/>
                  </a:lnTo>
                  <a:lnTo>
                    <a:pt x="65" y="98"/>
                  </a:lnTo>
                  <a:lnTo>
                    <a:pt x="65" y="103"/>
                  </a:lnTo>
                  <a:lnTo>
                    <a:pt x="73" y="103"/>
                  </a:lnTo>
                  <a:lnTo>
                    <a:pt x="73" y="115"/>
                  </a:lnTo>
                  <a:lnTo>
                    <a:pt x="73" y="120"/>
                  </a:lnTo>
                  <a:lnTo>
                    <a:pt x="65" y="126"/>
                  </a:lnTo>
                  <a:lnTo>
                    <a:pt x="65" y="138"/>
                  </a:lnTo>
                  <a:lnTo>
                    <a:pt x="65" y="143"/>
                  </a:lnTo>
                  <a:lnTo>
                    <a:pt x="73" y="143"/>
                  </a:lnTo>
                  <a:lnTo>
                    <a:pt x="83" y="143"/>
                  </a:lnTo>
                  <a:lnTo>
                    <a:pt x="83" y="138"/>
                  </a:lnTo>
                  <a:lnTo>
                    <a:pt x="111" y="13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3" name="Freeform 20"/>
            <p:cNvSpPr>
              <a:spLocks/>
            </p:cNvSpPr>
            <p:nvPr/>
          </p:nvSpPr>
          <p:spPr bwMode="auto">
            <a:xfrm>
              <a:off x="4339" y="1646"/>
              <a:ext cx="225" cy="42"/>
            </a:xfrm>
            <a:custGeom>
              <a:avLst/>
              <a:gdLst>
                <a:gd name="T0" fmla="*/ 224 w 225"/>
                <a:gd name="T1" fmla="*/ 0 h 42"/>
                <a:gd name="T2" fmla="*/ 205 w 225"/>
                <a:gd name="T3" fmla="*/ 0 h 42"/>
                <a:gd name="T4" fmla="*/ 196 w 225"/>
                <a:gd name="T5" fmla="*/ 0 h 42"/>
                <a:gd name="T6" fmla="*/ 130 w 225"/>
                <a:gd name="T7" fmla="*/ 18 h 42"/>
                <a:gd name="T8" fmla="*/ 75 w 225"/>
                <a:gd name="T9" fmla="*/ 29 h 42"/>
                <a:gd name="T10" fmla="*/ 75 w 225"/>
                <a:gd name="T11" fmla="*/ 41 h 42"/>
                <a:gd name="T12" fmla="*/ 75 w 225"/>
                <a:gd name="T13" fmla="*/ 29 h 42"/>
                <a:gd name="T14" fmla="*/ 56 w 225"/>
                <a:gd name="T15" fmla="*/ 24 h 42"/>
                <a:gd name="T16" fmla="*/ 46 w 225"/>
                <a:gd name="T17" fmla="*/ 18 h 42"/>
                <a:gd name="T18" fmla="*/ 19 w 225"/>
                <a:gd name="T19" fmla="*/ 0 h 42"/>
                <a:gd name="T20" fmla="*/ 9 w 225"/>
                <a:gd name="T21" fmla="*/ 0 h 42"/>
                <a:gd name="T22" fmla="*/ 9 w 225"/>
                <a:gd name="T23" fmla="*/ 6 h 42"/>
                <a:gd name="T24" fmla="*/ 0 w 225"/>
                <a:gd name="T25" fmla="*/ 18 h 42"/>
                <a:gd name="T26" fmla="*/ 0 w 225"/>
                <a:gd name="T27" fmla="*/ 24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5"/>
                <a:gd name="T43" fmla="*/ 0 h 42"/>
                <a:gd name="T44" fmla="*/ 225 w 225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5" h="42">
                  <a:moveTo>
                    <a:pt x="224" y="0"/>
                  </a:moveTo>
                  <a:lnTo>
                    <a:pt x="205" y="0"/>
                  </a:lnTo>
                  <a:lnTo>
                    <a:pt x="196" y="0"/>
                  </a:lnTo>
                  <a:lnTo>
                    <a:pt x="130" y="18"/>
                  </a:lnTo>
                  <a:lnTo>
                    <a:pt x="75" y="29"/>
                  </a:lnTo>
                  <a:lnTo>
                    <a:pt x="75" y="41"/>
                  </a:lnTo>
                  <a:lnTo>
                    <a:pt x="75" y="29"/>
                  </a:lnTo>
                  <a:lnTo>
                    <a:pt x="56" y="24"/>
                  </a:lnTo>
                  <a:lnTo>
                    <a:pt x="46" y="18"/>
                  </a:lnTo>
                  <a:lnTo>
                    <a:pt x="19" y="0"/>
                  </a:lnTo>
                  <a:lnTo>
                    <a:pt x="9" y="0"/>
                  </a:lnTo>
                  <a:lnTo>
                    <a:pt x="9" y="6"/>
                  </a:lnTo>
                  <a:lnTo>
                    <a:pt x="0" y="18"/>
                  </a:lnTo>
                  <a:lnTo>
                    <a:pt x="0" y="2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4" name="Freeform 21"/>
            <p:cNvSpPr>
              <a:spLocks/>
            </p:cNvSpPr>
            <p:nvPr/>
          </p:nvSpPr>
          <p:spPr bwMode="auto">
            <a:xfrm>
              <a:off x="4785" y="1578"/>
              <a:ext cx="260" cy="47"/>
            </a:xfrm>
            <a:custGeom>
              <a:avLst/>
              <a:gdLst>
                <a:gd name="T0" fmla="*/ 0 w 260"/>
                <a:gd name="T1" fmla="*/ 46 h 47"/>
                <a:gd name="T2" fmla="*/ 9 w 260"/>
                <a:gd name="T3" fmla="*/ 46 h 47"/>
                <a:gd name="T4" fmla="*/ 36 w 260"/>
                <a:gd name="T5" fmla="*/ 46 h 47"/>
                <a:gd name="T6" fmla="*/ 74 w 260"/>
                <a:gd name="T7" fmla="*/ 46 h 47"/>
                <a:gd name="T8" fmla="*/ 92 w 260"/>
                <a:gd name="T9" fmla="*/ 46 h 47"/>
                <a:gd name="T10" fmla="*/ 92 w 260"/>
                <a:gd name="T11" fmla="*/ 40 h 47"/>
                <a:gd name="T12" fmla="*/ 92 w 260"/>
                <a:gd name="T13" fmla="*/ 28 h 47"/>
                <a:gd name="T14" fmla="*/ 92 w 260"/>
                <a:gd name="T15" fmla="*/ 6 h 47"/>
                <a:gd name="T16" fmla="*/ 111 w 260"/>
                <a:gd name="T17" fmla="*/ 0 h 47"/>
                <a:gd name="T18" fmla="*/ 120 w 260"/>
                <a:gd name="T19" fmla="*/ 0 h 47"/>
                <a:gd name="T20" fmla="*/ 120 w 260"/>
                <a:gd name="T21" fmla="*/ 6 h 47"/>
                <a:gd name="T22" fmla="*/ 147 w 260"/>
                <a:gd name="T23" fmla="*/ 18 h 47"/>
                <a:gd name="T24" fmla="*/ 185 w 260"/>
                <a:gd name="T25" fmla="*/ 28 h 47"/>
                <a:gd name="T26" fmla="*/ 185 w 260"/>
                <a:gd name="T27" fmla="*/ 23 h 47"/>
                <a:gd name="T28" fmla="*/ 194 w 260"/>
                <a:gd name="T29" fmla="*/ 18 h 47"/>
                <a:gd name="T30" fmla="*/ 204 w 260"/>
                <a:gd name="T31" fmla="*/ 6 h 47"/>
                <a:gd name="T32" fmla="*/ 204 w 260"/>
                <a:gd name="T33" fmla="*/ 0 h 47"/>
                <a:gd name="T34" fmla="*/ 221 w 260"/>
                <a:gd name="T35" fmla="*/ 6 h 47"/>
                <a:gd name="T36" fmla="*/ 221 w 260"/>
                <a:gd name="T37" fmla="*/ 18 h 47"/>
                <a:gd name="T38" fmla="*/ 240 w 260"/>
                <a:gd name="T39" fmla="*/ 18 h 47"/>
                <a:gd name="T40" fmla="*/ 240 w 260"/>
                <a:gd name="T41" fmla="*/ 23 h 47"/>
                <a:gd name="T42" fmla="*/ 259 w 260"/>
                <a:gd name="T43" fmla="*/ 23 h 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0"/>
                <a:gd name="T67" fmla="*/ 0 h 47"/>
                <a:gd name="T68" fmla="*/ 260 w 260"/>
                <a:gd name="T69" fmla="*/ 47 h 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0" h="47">
                  <a:moveTo>
                    <a:pt x="0" y="46"/>
                  </a:moveTo>
                  <a:lnTo>
                    <a:pt x="9" y="46"/>
                  </a:lnTo>
                  <a:lnTo>
                    <a:pt x="36" y="46"/>
                  </a:lnTo>
                  <a:lnTo>
                    <a:pt x="74" y="46"/>
                  </a:lnTo>
                  <a:lnTo>
                    <a:pt x="92" y="46"/>
                  </a:lnTo>
                  <a:lnTo>
                    <a:pt x="92" y="40"/>
                  </a:lnTo>
                  <a:lnTo>
                    <a:pt x="92" y="28"/>
                  </a:lnTo>
                  <a:lnTo>
                    <a:pt x="92" y="6"/>
                  </a:lnTo>
                  <a:lnTo>
                    <a:pt x="111" y="0"/>
                  </a:lnTo>
                  <a:lnTo>
                    <a:pt x="120" y="0"/>
                  </a:lnTo>
                  <a:lnTo>
                    <a:pt x="120" y="6"/>
                  </a:lnTo>
                  <a:lnTo>
                    <a:pt x="147" y="18"/>
                  </a:lnTo>
                  <a:lnTo>
                    <a:pt x="185" y="28"/>
                  </a:lnTo>
                  <a:lnTo>
                    <a:pt x="185" y="23"/>
                  </a:lnTo>
                  <a:lnTo>
                    <a:pt x="194" y="18"/>
                  </a:lnTo>
                  <a:lnTo>
                    <a:pt x="204" y="6"/>
                  </a:lnTo>
                  <a:lnTo>
                    <a:pt x="204" y="0"/>
                  </a:lnTo>
                  <a:lnTo>
                    <a:pt x="221" y="6"/>
                  </a:lnTo>
                  <a:lnTo>
                    <a:pt x="221" y="18"/>
                  </a:lnTo>
                  <a:lnTo>
                    <a:pt x="240" y="18"/>
                  </a:lnTo>
                  <a:lnTo>
                    <a:pt x="240" y="23"/>
                  </a:lnTo>
                  <a:lnTo>
                    <a:pt x="259" y="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5" name="Freeform 22"/>
            <p:cNvSpPr>
              <a:spLocks/>
            </p:cNvSpPr>
            <p:nvPr/>
          </p:nvSpPr>
          <p:spPr bwMode="auto">
            <a:xfrm>
              <a:off x="4785" y="1676"/>
              <a:ext cx="270" cy="40"/>
            </a:xfrm>
            <a:custGeom>
              <a:avLst/>
              <a:gdLst>
                <a:gd name="T0" fmla="*/ 0 w 270"/>
                <a:gd name="T1" fmla="*/ 0 h 40"/>
                <a:gd name="T2" fmla="*/ 9 w 270"/>
                <a:gd name="T3" fmla="*/ 0 h 40"/>
                <a:gd name="T4" fmla="*/ 19 w 270"/>
                <a:gd name="T5" fmla="*/ 11 h 40"/>
                <a:gd name="T6" fmla="*/ 74 w 270"/>
                <a:gd name="T7" fmla="*/ 23 h 40"/>
                <a:gd name="T8" fmla="*/ 92 w 270"/>
                <a:gd name="T9" fmla="*/ 34 h 40"/>
                <a:gd name="T10" fmla="*/ 92 w 270"/>
                <a:gd name="T11" fmla="*/ 23 h 40"/>
                <a:gd name="T12" fmla="*/ 111 w 270"/>
                <a:gd name="T13" fmla="*/ 23 h 40"/>
                <a:gd name="T14" fmla="*/ 111 w 270"/>
                <a:gd name="T15" fmla="*/ 17 h 40"/>
                <a:gd name="T16" fmla="*/ 120 w 270"/>
                <a:gd name="T17" fmla="*/ 17 h 40"/>
                <a:gd name="T18" fmla="*/ 120 w 270"/>
                <a:gd name="T19" fmla="*/ 23 h 40"/>
                <a:gd name="T20" fmla="*/ 147 w 270"/>
                <a:gd name="T21" fmla="*/ 34 h 40"/>
                <a:gd name="T22" fmla="*/ 157 w 270"/>
                <a:gd name="T23" fmla="*/ 39 h 40"/>
                <a:gd name="T24" fmla="*/ 166 w 270"/>
                <a:gd name="T25" fmla="*/ 39 h 40"/>
                <a:gd name="T26" fmla="*/ 166 w 270"/>
                <a:gd name="T27" fmla="*/ 34 h 40"/>
                <a:gd name="T28" fmla="*/ 185 w 270"/>
                <a:gd name="T29" fmla="*/ 34 h 40"/>
                <a:gd name="T30" fmla="*/ 185 w 270"/>
                <a:gd name="T31" fmla="*/ 17 h 40"/>
                <a:gd name="T32" fmla="*/ 195 w 270"/>
                <a:gd name="T33" fmla="*/ 17 h 40"/>
                <a:gd name="T34" fmla="*/ 195 w 270"/>
                <a:gd name="T35" fmla="*/ 11 h 40"/>
                <a:gd name="T36" fmla="*/ 195 w 270"/>
                <a:gd name="T37" fmla="*/ 17 h 40"/>
                <a:gd name="T38" fmla="*/ 204 w 270"/>
                <a:gd name="T39" fmla="*/ 23 h 40"/>
                <a:gd name="T40" fmla="*/ 231 w 270"/>
                <a:gd name="T41" fmla="*/ 34 h 40"/>
                <a:gd name="T42" fmla="*/ 241 w 270"/>
                <a:gd name="T43" fmla="*/ 39 h 40"/>
                <a:gd name="T44" fmla="*/ 241 w 270"/>
                <a:gd name="T45" fmla="*/ 34 h 40"/>
                <a:gd name="T46" fmla="*/ 260 w 270"/>
                <a:gd name="T47" fmla="*/ 34 h 40"/>
                <a:gd name="T48" fmla="*/ 260 w 270"/>
                <a:gd name="T49" fmla="*/ 23 h 40"/>
                <a:gd name="T50" fmla="*/ 269 w 270"/>
                <a:gd name="T51" fmla="*/ 23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0"/>
                <a:gd name="T79" fmla="*/ 0 h 40"/>
                <a:gd name="T80" fmla="*/ 270 w 270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0" h="40">
                  <a:moveTo>
                    <a:pt x="0" y="0"/>
                  </a:moveTo>
                  <a:lnTo>
                    <a:pt x="9" y="0"/>
                  </a:lnTo>
                  <a:lnTo>
                    <a:pt x="19" y="11"/>
                  </a:lnTo>
                  <a:lnTo>
                    <a:pt x="74" y="23"/>
                  </a:lnTo>
                  <a:lnTo>
                    <a:pt x="92" y="34"/>
                  </a:lnTo>
                  <a:lnTo>
                    <a:pt x="92" y="23"/>
                  </a:lnTo>
                  <a:lnTo>
                    <a:pt x="111" y="23"/>
                  </a:lnTo>
                  <a:lnTo>
                    <a:pt x="111" y="17"/>
                  </a:lnTo>
                  <a:lnTo>
                    <a:pt x="120" y="17"/>
                  </a:lnTo>
                  <a:lnTo>
                    <a:pt x="120" y="23"/>
                  </a:lnTo>
                  <a:lnTo>
                    <a:pt x="147" y="34"/>
                  </a:lnTo>
                  <a:lnTo>
                    <a:pt x="157" y="39"/>
                  </a:lnTo>
                  <a:lnTo>
                    <a:pt x="166" y="39"/>
                  </a:lnTo>
                  <a:lnTo>
                    <a:pt x="166" y="34"/>
                  </a:lnTo>
                  <a:lnTo>
                    <a:pt x="185" y="34"/>
                  </a:lnTo>
                  <a:lnTo>
                    <a:pt x="185" y="17"/>
                  </a:lnTo>
                  <a:lnTo>
                    <a:pt x="195" y="17"/>
                  </a:lnTo>
                  <a:lnTo>
                    <a:pt x="195" y="11"/>
                  </a:lnTo>
                  <a:lnTo>
                    <a:pt x="195" y="17"/>
                  </a:lnTo>
                  <a:lnTo>
                    <a:pt x="204" y="23"/>
                  </a:lnTo>
                  <a:lnTo>
                    <a:pt x="231" y="34"/>
                  </a:lnTo>
                  <a:lnTo>
                    <a:pt x="241" y="39"/>
                  </a:lnTo>
                  <a:lnTo>
                    <a:pt x="241" y="34"/>
                  </a:lnTo>
                  <a:lnTo>
                    <a:pt x="260" y="34"/>
                  </a:lnTo>
                  <a:lnTo>
                    <a:pt x="260" y="23"/>
                  </a:lnTo>
                  <a:lnTo>
                    <a:pt x="269" y="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6" name="Freeform 23"/>
            <p:cNvSpPr>
              <a:spLocks/>
            </p:cNvSpPr>
            <p:nvPr/>
          </p:nvSpPr>
          <p:spPr bwMode="auto">
            <a:xfrm>
              <a:off x="2617" y="1033"/>
              <a:ext cx="287" cy="122"/>
            </a:xfrm>
            <a:custGeom>
              <a:avLst/>
              <a:gdLst>
                <a:gd name="T0" fmla="*/ 0 w 287"/>
                <a:gd name="T1" fmla="*/ 0 h 122"/>
                <a:gd name="T2" fmla="*/ 0 w 287"/>
                <a:gd name="T3" fmla="*/ 121 h 122"/>
                <a:gd name="T4" fmla="*/ 286 w 287"/>
                <a:gd name="T5" fmla="*/ 121 h 122"/>
                <a:gd name="T6" fmla="*/ 286 w 287"/>
                <a:gd name="T7" fmla="*/ 11 h 122"/>
                <a:gd name="T8" fmla="*/ 179 w 287"/>
                <a:gd name="T9" fmla="*/ 55 h 122"/>
                <a:gd name="T10" fmla="*/ 124 w 287"/>
                <a:gd name="T11" fmla="*/ 0 h 122"/>
                <a:gd name="T12" fmla="*/ 89 w 287"/>
                <a:gd name="T13" fmla="*/ 44 h 122"/>
                <a:gd name="T14" fmla="*/ 0 w 287"/>
                <a:gd name="T15" fmla="*/ 0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7"/>
                <a:gd name="T25" fmla="*/ 0 h 122"/>
                <a:gd name="T26" fmla="*/ 287 w 287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7" h="122">
                  <a:moveTo>
                    <a:pt x="0" y="0"/>
                  </a:moveTo>
                  <a:lnTo>
                    <a:pt x="0" y="121"/>
                  </a:lnTo>
                  <a:lnTo>
                    <a:pt x="286" y="121"/>
                  </a:lnTo>
                  <a:lnTo>
                    <a:pt x="286" y="11"/>
                  </a:lnTo>
                  <a:lnTo>
                    <a:pt x="179" y="55"/>
                  </a:lnTo>
                  <a:lnTo>
                    <a:pt x="124" y="0"/>
                  </a:lnTo>
                  <a:lnTo>
                    <a:pt x="89" y="44"/>
                  </a:lnTo>
                  <a:lnTo>
                    <a:pt x="0" y="0"/>
                  </a:lnTo>
                </a:path>
              </a:pathLst>
            </a:custGeom>
            <a:solidFill>
              <a:srgbClr val="0000D4"/>
            </a:solidFill>
            <a:ln w="1270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7" name="Freeform 24"/>
            <p:cNvSpPr>
              <a:spLocks/>
            </p:cNvSpPr>
            <p:nvPr/>
          </p:nvSpPr>
          <p:spPr bwMode="auto">
            <a:xfrm>
              <a:off x="2617" y="1033"/>
              <a:ext cx="297" cy="127"/>
            </a:xfrm>
            <a:custGeom>
              <a:avLst/>
              <a:gdLst>
                <a:gd name="T0" fmla="*/ 0 w 297"/>
                <a:gd name="T1" fmla="*/ 0 h 127"/>
                <a:gd name="T2" fmla="*/ 0 w 297"/>
                <a:gd name="T3" fmla="*/ 126 h 127"/>
                <a:gd name="T4" fmla="*/ 296 w 297"/>
                <a:gd name="T5" fmla="*/ 126 h 127"/>
                <a:gd name="T6" fmla="*/ 296 w 297"/>
                <a:gd name="T7" fmla="*/ 12 h 127"/>
                <a:gd name="T8" fmla="*/ 185 w 297"/>
                <a:gd name="T9" fmla="*/ 58 h 127"/>
                <a:gd name="T10" fmla="*/ 129 w 297"/>
                <a:gd name="T11" fmla="*/ 0 h 127"/>
                <a:gd name="T12" fmla="*/ 92 w 297"/>
                <a:gd name="T13" fmla="*/ 46 h 127"/>
                <a:gd name="T14" fmla="*/ 0 w 297"/>
                <a:gd name="T15" fmla="*/ 0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7"/>
                <a:gd name="T25" fmla="*/ 0 h 127"/>
                <a:gd name="T26" fmla="*/ 297 w 297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7" h="127">
                  <a:moveTo>
                    <a:pt x="0" y="0"/>
                  </a:moveTo>
                  <a:lnTo>
                    <a:pt x="0" y="126"/>
                  </a:lnTo>
                  <a:lnTo>
                    <a:pt x="296" y="126"/>
                  </a:lnTo>
                  <a:lnTo>
                    <a:pt x="296" y="12"/>
                  </a:lnTo>
                  <a:lnTo>
                    <a:pt x="185" y="58"/>
                  </a:lnTo>
                  <a:lnTo>
                    <a:pt x="129" y="0"/>
                  </a:lnTo>
                  <a:lnTo>
                    <a:pt x="92" y="4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8" name="Freeform 25"/>
            <p:cNvSpPr>
              <a:spLocks/>
            </p:cNvSpPr>
            <p:nvPr/>
          </p:nvSpPr>
          <p:spPr bwMode="auto">
            <a:xfrm>
              <a:off x="402" y="1819"/>
              <a:ext cx="157" cy="241"/>
            </a:xfrm>
            <a:custGeom>
              <a:avLst/>
              <a:gdLst>
                <a:gd name="T0" fmla="*/ 156 w 157"/>
                <a:gd name="T1" fmla="*/ 33 h 241"/>
                <a:gd name="T2" fmla="*/ 156 w 157"/>
                <a:gd name="T3" fmla="*/ 240 h 241"/>
                <a:gd name="T4" fmla="*/ 25 w 157"/>
                <a:gd name="T5" fmla="*/ 240 h 241"/>
                <a:gd name="T6" fmla="*/ 61 w 157"/>
                <a:gd name="T7" fmla="*/ 167 h 241"/>
                <a:gd name="T8" fmla="*/ 18 w 157"/>
                <a:gd name="T9" fmla="*/ 117 h 241"/>
                <a:gd name="T10" fmla="*/ 86 w 157"/>
                <a:gd name="T11" fmla="*/ 78 h 241"/>
                <a:gd name="T12" fmla="*/ 0 w 157"/>
                <a:gd name="T13" fmla="*/ 0 h 241"/>
                <a:gd name="T14" fmla="*/ 156 w 157"/>
                <a:gd name="T15" fmla="*/ 33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241"/>
                <a:gd name="T26" fmla="*/ 157 w 157"/>
                <a:gd name="T27" fmla="*/ 241 h 2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241">
                  <a:moveTo>
                    <a:pt x="156" y="33"/>
                  </a:moveTo>
                  <a:lnTo>
                    <a:pt x="156" y="240"/>
                  </a:lnTo>
                  <a:lnTo>
                    <a:pt x="25" y="240"/>
                  </a:lnTo>
                  <a:lnTo>
                    <a:pt x="61" y="167"/>
                  </a:lnTo>
                  <a:lnTo>
                    <a:pt x="18" y="117"/>
                  </a:lnTo>
                  <a:lnTo>
                    <a:pt x="86" y="78"/>
                  </a:lnTo>
                  <a:lnTo>
                    <a:pt x="0" y="0"/>
                  </a:lnTo>
                  <a:lnTo>
                    <a:pt x="156" y="33"/>
                  </a:lnTo>
                </a:path>
              </a:pathLst>
            </a:custGeom>
            <a:solidFill>
              <a:srgbClr val="0000D4"/>
            </a:solidFill>
            <a:ln w="1270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9" name="Freeform 26"/>
            <p:cNvSpPr>
              <a:spLocks/>
            </p:cNvSpPr>
            <p:nvPr/>
          </p:nvSpPr>
          <p:spPr bwMode="auto">
            <a:xfrm>
              <a:off x="402" y="1819"/>
              <a:ext cx="168" cy="247"/>
            </a:xfrm>
            <a:custGeom>
              <a:avLst/>
              <a:gdLst>
                <a:gd name="T0" fmla="*/ 167 w 168"/>
                <a:gd name="T1" fmla="*/ 34 h 247"/>
                <a:gd name="T2" fmla="*/ 167 w 168"/>
                <a:gd name="T3" fmla="*/ 246 h 247"/>
                <a:gd name="T4" fmla="*/ 27 w 168"/>
                <a:gd name="T5" fmla="*/ 246 h 247"/>
                <a:gd name="T6" fmla="*/ 65 w 168"/>
                <a:gd name="T7" fmla="*/ 172 h 247"/>
                <a:gd name="T8" fmla="*/ 19 w 168"/>
                <a:gd name="T9" fmla="*/ 120 h 247"/>
                <a:gd name="T10" fmla="*/ 92 w 168"/>
                <a:gd name="T11" fmla="*/ 80 h 247"/>
                <a:gd name="T12" fmla="*/ 0 w 168"/>
                <a:gd name="T13" fmla="*/ 0 h 247"/>
                <a:gd name="T14" fmla="*/ 167 w 168"/>
                <a:gd name="T15" fmla="*/ 34 h 2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8"/>
                <a:gd name="T25" fmla="*/ 0 h 247"/>
                <a:gd name="T26" fmla="*/ 168 w 168"/>
                <a:gd name="T27" fmla="*/ 247 h 2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8" h="247">
                  <a:moveTo>
                    <a:pt x="167" y="34"/>
                  </a:moveTo>
                  <a:lnTo>
                    <a:pt x="167" y="246"/>
                  </a:lnTo>
                  <a:lnTo>
                    <a:pt x="27" y="246"/>
                  </a:lnTo>
                  <a:lnTo>
                    <a:pt x="65" y="172"/>
                  </a:lnTo>
                  <a:lnTo>
                    <a:pt x="19" y="120"/>
                  </a:lnTo>
                  <a:lnTo>
                    <a:pt x="92" y="80"/>
                  </a:lnTo>
                  <a:lnTo>
                    <a:pt x="0" y="0"/>
                  </a:lnTo>
                  <a:lnTo>
                    <a:pt x="167" y="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0" name="Freeform 27"/>
            <p:cNvSpPr>
              <a:spLocks/>
            </p:cNvSpPr>
            <p:nvPr/>
          </p:nvSpPr>
          <p:spPr bwMode="auto">
            <a:xfrm>
              <a:off x="5061" y="2082"/>
              <a:ext cx="178" cy="247"/>
            </a:xfrm>
            <a:custGeom>
              <a:avLst/>
              <a:gdLst>
                <a:gd name="T0" fmla="*/ 29 w 178"/>
                <a:gd name="T1" fmla="*/ 0 h 247"/>
                <a:gd name="T2" fmla="*/ 177 w 178"/>
                <a:gd name="T3" fmla="*/ 0 h 247"/>
                <a:gd name="T4" fmla="*/ 103 w 178"/>
                <a:gd name="T5" fmla="*/ 85 h 247"/>
                <a:gd name="T6" fmla="*/ 177 w 178"/>
                <a:gd name="T7" fmla="*/ 137 h 247"/>
                <a:gd name="T8" fmla="*/ 103 w 178"/>
                <a:gd name="T9" fmla="*/ 177 h 247"/>
                <a:gd name="T10" fmla="*/ 169 w 178"/>
                <a:gd name="T11" fmla="*/ 246 h 247"/>
                <a:gd name="T12" fmla="*/ 0 w 178"/>
                <a:gd name="T13" fmla="*/ 229 h 247"/>
                <a:gd name="T14" fmla="*/ 29 w 178"/>
                <a:gd name="T15" fmla="*/ 0 h 2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8"/>
                <a:gd name="T25" fmla="*/ 0 h 247"/>
                <a:gd name="T26" fmla="*/ 178 w 178"/>
                <a:gd name="T27" fmla="*/ 247 h 2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8" h="247">
                  <a:moveTo>
                    <a:pt x="29" y="0"/>
                  </a:moveTo>
                  <a:lnTo>
                    <a:pt x="177" y="0"/>
                  </a:lnTo>
                  <a:lnTo>
                    <a:pt x="103" y="85"/>
                  </a:lnTo>
                  <a:lnTo>
                    <a:pt x="177" y="137"/>
                  </a:lnTo>
                  <a:lnTo>
                    <a:pt x="103" y="177"/>
                  </a:lnTo>
                  <a:lnTo>
                    <a:pt x="169" y="246"/>
                  </a:lnTo>
                  <a:lnTo>
                    <a:pt x="0" y="229"/>
                  </a:lnTo>
                  <a:lnTo>
                    <a:pt x="29" y="0"/>
                  </a:lnTo>
                </a:path>
              </a:pathLst>
            </a:custGeom>
            <a:solidFill>
              <a:srgbClr val="0000D4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1" name="Freeform 28"/>
            <p:cNvSpPr>
              <a:spLocks/>
            </p:cNvSpPr>
            <p:nvPr/>
          </p:nvSpPr>
          <p:spPr bwMode="auto">
            <a:xfrm>
              <a:off x="2690" y="1165"/>
              <a:ext cx="141" cy="122"/>
            </a:xfrm>
            <a:custGeom>
              <a:avLst/>
              <a:gdLst>
                <a:gd name="T0" fmla="*/ 75 w 141"/>
                <a:gd name="T1" fmla="*/ 0 h 122"/>
                <a:gd name="T2" fmla="*/ 75 w 141"/>
                <a:gd name="T3" fmla="*/ 6 h 122"/>
                <a:gd name="T4" fmla="*/ 75 w 141"/>
                <a:gd name="T5" fmla="*/ 18 h 122"/>
                <a:gd name="T6" fmla="*/ 65 w 141"/>
                <a:gd name="T7" fmla="*/ 18 h 122"/>
                <a:gd name="T8" fmla="*/ 56 w 141"/>
                <a:gd name="T9" fmla="*/ 40 h 122"/>
                <a:gd name="T10" fmla="*/ 38 w 141"/>
                <a:gd name="T11" fmla="*/ 46 h 122"/>
                <a:gd name="T12" fmla="*/ 38 w 141"/>
                <a:gd name="T13" fmla="*/ 52 h 122"/>
                <a:gd name="T14" fmla="*/ 28 w 141"/>
                <a:gd name="T15" fmla="*/ 52 h 122"/>
                <a:gd name="T16" fmla="*/ 19 w 141"/>
                <a:gd name="T17" fmla="*/ 52 h 122"/>
                <a:gd name="T18" fmla="*/ 19 w 141"/>
                <a:gd name="T19" fmla="*/ 69 h 122"/>
                <a:gd name="T20" fmla="*/ 0 w 141"/>
                <a:gd name="T21" fmla="*/ 75 h 122"/>
                <a:gd name="T22" fmla="*/ 19 w 141"/>
                <a:gd name="T23" fmla="*/ 75 h 122"/>
                <a:gd name="T24" fmla="*/ 56 w 141"/>
                <a:gd name="T25" fmla="*/ 92 h 122"/>
                <a:gd name="T26" fmla="*/ 113 w 141"/>
                <a:gd name="T27" fmla="*/ 115 h 122"/>
                <a:gd name="T28" fmla="*/ 131 w 141"/>
                <a:gd name="T29" fmla="*/ 121 h 122"/>
                <a:gd name="T30" fmla="*/ 140 w 141"/>
                <a:gd name="T31" fmla="*/ 121 h 1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1"/>
                <a:gd name="T49" fmla="*/ 0 h 122"/>
                <a:gd name="T50" fmla="*/ 141 w 141"/>
                <a:gd name="T51" fmla="*/ 122 h 1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1" h="122">
                  <a:moveTo>
                    <a:pt x="75" y="0"/>
                  </a:moveTo>
                  <a:lnTo>
                    <a:pt x="75" y="6"/>
                  </a:lnTo>
                  <a:lnTo>
                    <a:pt x="75" y="18"/>
                  </a:lnTo>
                  <a:lnTo>
                    <a:pt x="65" y="18"/>
                  </a:lnTo>
                  <a:lnTo>
                    <a:pt x="56" y="40"/>
                  </a:lnTo>
                  <a:lnTo>
                    <a:pt x="38" y="46"/>
                  </a:lnTo>
                  <a:lnTo>
                    <a:pt x="38" y="52"/>
                  </a:lnTo>
                  <a:lnTo>
                    <a:pt x="28" y="52"/>
                  </a:lnTo>
                  <a:lnTo>
                    <a:pt x="19" y="52"/>
                  </a:lnTo>
                  <a:lnTo>
                    <a:pt x="19" y="69"/>
                  </a:lnTo>
                  <a:lnTo>
                    <a:pt x="0" y="75"/>
                  </a:lnTo>
                  <a:lnTo>
                    <a:pt x="19" y="75"/>
                  </a:lnTo>
                  <a:lnTo>
                    <a:pt x="56" y="92"/>
                  </a:lnTo>
                  <a:lnTo>
                    <a:pt x="113" y="115"/>
                  </a:lnTo>
                  <a:lnTo>
                    <a:pt x="131" y="121"/>
                  </a:lnTo>
                  <a:lnTo>
                    <a:pt x="140" y="1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2" name="Oval 29"/>
            <p:cNvSpPr>
              <a:spLocks noChangeArrowheads="1"/>
            </p:cNvSpPr>
            <p:nvPr/>
          </p:nvSpPr>
          <p:spPr bwMode="auto">
            <a:xfrm>
              <a:off x="2806" y="1290"/>
              <a:ext cx="103" cy="6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3" name="Oval 30"/>
            <p:cNvSpPr>
              <a:spLocks noChangeArrowheads="1"/>
            </p:cNvSpPr>
            <p:nvPr/>
          </p:nvSpPr>
          <p:spPr bwMode="auto">
            <a:xfrm>
              <a:off x="4761" y="2183"/>
              <a:ext cx="103" cy="6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4" name="Oval 31"/>
            <p:cNvSpPr>
              <a:spLocks noChangeArrowheads="1"/>
            </p:cNvSpPr>
            <p:nvPr/>
          </p:nvSpPr>
          <p:spPr bwMode="auto">
            <a:xfrm>
              <a:off x="767" y="1925"/>
              <a:ext cx="103" cy="6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5" name="Freeform 32"/>
            <p:cNvSpPr>
              <a:spLocks/>
            </p:cNvSpPr>
            <p:nvPr/>
          </p:nvSpPr>
          <p:spPr bwMode="auto">
            <a:xfrm>
              <a:off x="597" y="1973"/>
              <a:ext cx="195" cy="41"/>
            </a:xfrm>
            <a:custGeom>
              <a:avLst/>
              <a:gdLst>
                <a:gd name="T0" fmla="*/ 0 w 195"/>
                <a:gd name="T1" fmla="*/ 0 h 41"/>
                <a:gd name="T2" fmla="*/ 9 w 195"/>
                <a:gd name="T3" fmla="*/ 11 h 41"/>
                <a:gd name="T4" fmla="*/ 18 w 195"/>
                <a:gd name="T5" fmla="*/ 11 h 41"/>
                <a:gd name="T6" fmla="*/ 36 w 195"/>
                <a:gd name="T7" fmla="*/ 17 h 41"/>
                <a:gd name="T8" fmla="*/ 46 w 195"/>
                <a:gd name="T9" fmla="*/ 17 h 41"/>
                <a:gd name="T10" fmla="*/ 92 w 195"/>
                <a:gd name="T11" fmla="*/ 35 h 41"/>
                <a:gd name="T12" fmla="*/ 120 w 195"/>
                <a:gd name="T13" fmla="*/ 40 h 41"/>
                <a:gd name="T14" fmla="*/ 120 w 195"/>
                <a:gd name="T15" fmla="*/ 35 h 41"/>
                <a:gd name="T16" fmla="*/ 129 w 195"/>
                <a:gd name="T17" fmla="*/ 23 h 41"/>
                <a:gd name="T18" fmla="*/ 147 w 195"/>
                <a:gd name="T19" fmla="*/ 17 h 41"/>
                <a:gd name="T20" fmla="*/ 156 w 195"/>
                <a:gd name="T21" fmla="*/ 11 h 41"/>
                <a:gd name="T22" fmla="*/ 166 w 195"/>
                <a:gd name="T23" fmla="*/ 11 h 41"/>
                <a:gd name="T24" fmla="*/ 185 w 195"/>
                <a:gd name="T25" fmla="*/ 0 h 41"/>
                <a:gd name="T26" fmla="*/ 194 w 195"/>
                <a:gd name="T27" fmla="*/ 0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5"/>
                <a:gd name="T43" fmla="*/ 0 h 41"/>
                <a:gd name="T44" fmla="*/ 195 w 195"/>
                <a:gd name="T45" fmla="*/ 41 h 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5" h="41">
                  <a:moveTo>
                    <a:pt x="0" y="0"/>
                  </a:moveTo>
                  <a:lnTo>
                    <a:pt x="9" y="11"/>
                  </a:lnTo>
                  <a:lnTo>
                    <a:pt x="18" y="11"/>
                  </a:lnTo>
                  <a:lnTo>
                    <a:pt x="36" y="17"/>
                  </a:lnTo>
                  <a:lnTo>
                    <a:pt x="46" y="17"/>
                  </a:lnTo>
                  <a:lnTo>
                    <a:pt x="92" y="35"/>
                  </a:lnTo>
                  <a:lnTo>
                    <a:pt x="120" y="40"/>
                  </a:lnTo>
                  <a:lnTo>
                    <a:pt x="120" y="35"/>
                  </a:lnTo>
                  <a:lnTo>
                    <a:pt x="129" y="23"/>
                  </a:lnTo>
                  <a:lnTo>
                    <a:pt x="147" y="17"/>
                  </a:lnTo>
                  <a:lnTo>
                    <a:pt x="156" y="11"/>
                  </a:lnTo>
                  <a:lnTo>
                    <a:pt x="166" y="11"/>
                  </a:lnTo>
                  <a:lnTo>
                    <a:pt x="185" y="0"/>
                  </a:lnTo>
                  <a:lnTo>
                    <a:pt x="194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6" name="Freeform 33"/>
            <p:cNvSpPr>
              <a:spLocks/>
            </p:cNvSpPr>
            <p:nvPr/>
          </p:nvSpPr>
          <p:spPr bwMode="auto">
            <a:xfrm>
              <a:off x="4859" y="2179"/>
              <a:ext cx="223" cy="47"/>
            </a:xfrm>
            <a:custGeom>
              <a:avLst/>
              <a:gdLst>
                <a:gd name="T0" fmla="*/ 222 w 223"/>
                <a:gd name="T1" fmla="*/ 0 h 47"/>
                <a:gd name="T2" fmla="*/ 203 w 223"/>
                <a:gd name="T3" fmla="*/ 0 h 47"/>
                <a:gd name="T4" fmla="*/ 203 w 223"/>
                <a:gd name="T5" fmla="*/ 12 h 47"/>
                <a:gd name="T6" fmla="*/ 167 w 223"/>
                <a:gd name="T7" fmla="*/ 18 h 47"/>
                <a:gd name="T8" fmla="*/ 111 w 223"/>
                <a:gd name="T9" fmla="*/ 34 h 47"/>
                <a:gd name="T10" fmla="*/ 73 w 223"/>
                <a:gd name="T11" fmla="*/ 40 h 47"/>
                <a:gd name="T12" fmla="*/ 56 w 223"/>
                <a:gd name="T13" fmla="*/ 40 h 47"/>
                <a:gd name="T14" fmla="*/ 46 w 223"/>
                <a:gd name="T15" fmla="*/ 46 h 47"/>
                <a:gd name="T16" fmla="*/ 37 w 223"/>
                <a:gd name="T17" fmla="*/ 46 h 47"/>
                <a:gd name="T18" fmla="*/ 18 w 223"/>
                <a:gd name="T19" fmla="*/ 40 h 47"/>
                <a:gd name="T20" fmla="*/ 9 w 223"/>
                <a:gd name="T21" fmla="*/ 40 h 47"/>
                <a:gd name="T22" fmla="*/ 0 w 223"/>
                <a:gd name="T23" fmla="*/ 34 h 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3"/>
                <a:gd name="T37" fmla="*/ 0 h 47"/>
                <a:gd name="T38" fmla="*/ 223 w 223"/>
                <a:gd name="T39" fmla="*/ 47 h 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3" h="47">
                  <a:moveTo>
                    <a:pt x="222" y="0"/>
                  </a:moveTo>
                  <a:lnTo>
                    <a:pt x="203" y="0"/>
                  </a:lnTo>
                  <a:lnTo>
                    <a:pt x="203" y="12"/>
                  </a:lnTo>
                  <a:lnTo>
                    <a:pt x="167" y="18"/>
                  </a:lnTo>
                  <a:lnTo>
                    <a:pt x="111" y="34"/>
                  </a:lnTo>
                  <a:lnTo>
                    <a:pt x="73" y="40"/>
                  </a:lnTo>
                  <a:lnTo>
                    <a:pt x="56" y="40"/>
                  </a:lnTo>
                  <a:lnTo>
                    <a:pt x="46" y="46"/>
                  </a:lnTo>
                  <a:lnTo>
                    <a:pt x="37" y="46"/>
                  </a:lnTo>
                  <a:lnTo>
                    <a:pt x="18" y="40"/>
                  </a:lnTo>
                  <a:lnTo>
                    <a:pt x="9" y="40"/>
                  </a:lnTo>
                  <a:lnTo>
                    <a:pt x="0" y="3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7" name="Rectangle 34"/>
            <p:cNvSpPr>
              <a:spLocks noChangeArrowheads="1"/>
            </p:cNvSpPr>
            <p:nvPr/>
          </p:nvSpPr>
          <p:spPr bwMode="auto">
            <a:xfrm>
              <a:off x="3597" y="1028"/>
              <a:ext cx="94" cy="207"/>
            </a:xfrm>
            <a:prstGeom prst="rect">
              <a:avLst/>
            </a:prstGeom>
            <a:solidFill>
              <a:srgbClr val="00801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8" name="Rectangle 35"/>
            <p:cNvSpPr>
              <a:spLocks noChangeArrowheads="1"/>
            </p:cNvSpPr>
            <p:nvPr/>
          </p:nvSpPr>
          <p:spPr bwMode="auto">
            <a:xfrm>
              <a:off x="3783" y="1039"/>
              <a:ext cx="93" cy="207"/>
            </a:xfrm>
            <a:prstGeom prst="rect">
              <a:avLst/>
            </a:prstGeom>
            <a:solidFill>
              <a:srgbClr val="00801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9" name="Rectangle 36"/>
            <p:cNvSpPr>
              <a:spLocks noChangeArrowheads="1"/>
            </p:cNvSpPr>
            <p:nvPr/>
          </p:nvSpPr>
          <p:spPr bwMode="auto">
            <a:xfrm>
              <a:off x="819" y="2455"/>
              <a:ext cx="92" cy="205"/>
            </a:xfrm>
            <a:prstGeom prst="rect">
              <a:avLst/>
            </a:prstGeom>
            <a:solidFill>
              <a:srgbClr val="00801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30" name="Rectangle 37"/>
            <p:cNvSpPr>
              <a:spLocks noChangeArrowheads="1"/>
            </p:cNvSpPr>
            <p:nvPr/>
          </p:nvSpPr>
          <p:spPr bwMode="auto">
            <a:xfrm>
              <a:off x="976" y="2461"/>
              <a:ext cx="93" cy="211"/>
            </a:xfrm>
            <a:prstGeom prst="rect">
              <a:avLst/>
            </a:prstGeom>
            <a:solidFill>
              <a:srgbClr val="00801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31" name="Oval 38"/>
            <p:cNvSpPr>
              <a:spLocks noChangeArrowheads="1"/>
            </p:cNvSpPr>
            <p:nvPr/>
          </p:nvSpPr>
          <p:spPr bwMode="auto">
            <a:xfrm>
              <a:off x="4241" y="2864"/>
              <a:ext cx="140" cy="83"/>
            </a:xfrm>
            <a:prstGeom prst="ellipse">
              <a:avLst/>
            </a:prstGeom>
            <a:solidFill>
              <a:srgbClr val="F20884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32" name="Oval 39"/>
            <p:cNvSpPr>
              <a:spLocks noChangeArrowheads="1"/>
            </p:cNvSpPr>
            <p:nvPr/>
          </p:nvSpPr>
          <p:spPr bwMode="auto">
            <a:xfrm>
              <a:off x="4317" y="2772"/>
              <a:ext cx="138" cy="84"/>
            </a:xfrm>
            <a:prstGeom prst="ellipse">
              <a:avLst/>
            </a:prstGeom>
            <a:solidFill>
              <a:srgbClr val="F20884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33" name="Oval 40"/>
            <p:cNvSpPr>
              <a:spLocks noChangeArrowheads="1"/>
            </p:cNvSpPr>
            <p:nvPr/>
          </p:nvSpPr>
          <p:spPr bwMode="auto">
            <a:xfrm>
              <a:off x="4102" y="2750"/>
              <a:ext cx="197" cy="146"/>
            </a:xfrm>
            <a:prstGeom prst="ellipse">
              <a:avLst/>
            </a:prstGeom>
            <a:solidFill>
              <a:srgbClr val="F20884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34" name="Oval 41"/>
            <p:cNvSpPr>
              <a:spLocks noChangeArrowheads="1"/>
            </p:cNvSpPr>
            <p:nvPr/>
          </p:nvSpPr>
          <p:spPr bwMode="auto">
            <a:xfrm>
              <a:off x="712" y="1381"/>
              <a:ext cx="139" cy="84"/>
            </a:xfrm>
            <a:prstGeom prst="ellipse">
              <a:avLst/>
            </a:prstGeom>
            <a:solidFill>
              <a:srgbClr val="F20884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35" name="Oval 42"/>
            <p:cNvSpPr>
              <a:spLocks noChangeArrowheads="1"/>
            </p:cNvSpPr>
            <p:nvPr/>
          </p:nvSpPr>
          <p:spPr bwMode="auto">
            <a:xfrm>
              <a:off x="786" y="1290"/>
              <a:ext cx="140" cy="83"/>
            </a:xfrm>
            <a:prstGeom prst="ellipse">
              <a:avLst/>
            </a:prstGeom>
            <a:solidFill>
              <a:srgbClr val="F20884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36" name="Oval 43"/>
            <p:cNvSpPr>
              <a:spLocks noChangeArrowheads="1"/>
            </p:cNvSpPr>
            <p:nvPr/>
          </p:nvSpPr>
          <p:spPr bwMode="auto">
            <a:xfrm>
              <a:off x="573" y="1267"/>
              <a:ext cx="195" cy="146"/>
            </a:xfrm>
            <a:prstGeom prst="ellipse">
              <a:avLst/>
            </a:prstGeom>
            <a:solidFill>
              <a:srgbClr val="F20884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37" name="Freeform 44"/>
            <p:cNvSpPr>
              <a:spLocks/>
            </p:cNvSpPr>
            <p:nvPr/>
          </p:nvSpPr>
          <p:spPr bwMode="auto">
            <a:xfrm>
              <a:off x="4062" y="2632"/>
              <a:ext cx="176" cy="121"/>
            </a:xfrm>
            <a:custGeom>
              <a:avLst/>
              <a:gdLst>
                <a:gd name="T0" fmla="*/ 147 w 176"/>
                <a:gd name="T1" fmla="*/ 120 h 121"/>
                <a:gd name="T2" fmla="*/ 147 w 176"/>
                <a:gd name="T3" fmla="*/ 114 h 121"/>
                <a:gd name="T4" fmla="*/ 166 w 176"/>
                <a:gd name="T5" fmla="*/ 97 h 121"/>
                <a:gd name="T6" fmla="*/ 175 w 176"/>
                <a:gd name="T7" fmla="*/ 68 h 121"/>
                <a:gd name="T8" fmla="*/ 175 w 176"/>
                <a:gd name="T9" fmla="*/ 63 h 121"/>
                <a:gd name="T10" fmla="*/ 175 w 176"/>
                <a:gd name="T11" fmla="*/ 46 h 121"/>
                <a:gd name="T12" fmla="*/ 166 w 176"/>
                <a:gd name="T13" fmla="*/ 46 h 121"/>
                <a:gd name="T14" fmla="*/ 139 w 176"/>
                <a:gd name="T15" fmla="*/ 52 h 121"/>
                <a:gd name="T16" fmla="*/ 110 w 176"/>
                <a:gd name="T17" fmla="*/ 63 h 121"/>
                <a:gd name="T18" fmla="*/ 101 w 176"/>
                <a:gd name="T19" fmla="*/ 63 h 121"/>
                <a:gd name="T20" fmla="*/ 101 w 176"/>
                <a:gd name="T21" fmla="*/ 52 h 121"/>
                <a:gd name="T22" fmla="*/ 101 w 176"/>
                <a:gd name="T23" fmla="*/ 46 h 121"/>
                <a:gd name="T24" fmla="*/ 92 w 176"/>
                <a:gd name="T25" fmla="*/ 28 h 121"/>
                <a:gd name="T26" fmla="*/ 92 w 176"/>
                <a:gd name="T27" fmla="*/ 23 h 121"/>
                <a:gd name="T28" fmla="*/ 92 w 176"/>
                <a:gd name="T29" fmla="*/ 6 h 121"/>
                <a:gd name="T30" fmla="*/ 74 w 176"/>
                <a:gd name="T31" fmla="*/ 17 h 121"/>
                <a:gd name="T32" fmla="*/ 55 w 176"/>
                <a:gd name="T33" fmla="*/ 23 h 121"/>
                <a:gd name="T34" fmla="*/ 27 w 176"/>
                <a:gd name="T35" fmla="*/ 23 h 121"/>
                <a:gd name="T36" fmla="*/ 18 w 176"/>
                <a:gd name="T37" fmla="*/ 23 h 121"/>
                <a:gd name="T38" fmla="*/ 18 w 176"/>
                <a:gd name="T39" fmla="*/ 6 h 121"/>
                <a:gd name="T40" fmla="*/ 18 w 176"/>
                <a:gd name="T41" fmla="*/ 0 h 121"/>
                <a:gd name="T42" fmla="*/ 0 w 176"/>
                <a:gd name="T43" fmla="*/ 0 h 1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21"/>
                <a:gd name="T68" fmla="*/ 176 w 176"/>
                <a:gd name="T69" fmla="*/ 121 h 1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21">
                  <a:moveTo>
                    <a:pt x="147" y="120"/>
                  </a:moveTo>
                  <a:lnTo>
                    <a:pt x="147" y="114"/>
                  </a:lnTo>
                  <a:lnTo>
                    <a:pt x="166" y="97"/>
                  </a:lnTo>
                  <a:lnTo>
                    <a:pt x="175" y="68"/>
                  </a:lnTo>
                  <a:lnTo>
                    <a:pt x="175" y="63"/>
                  </a:lnTo>
                  <a:lnTo>
                    <a:pt x="175" y="46"/>
                  </a:lnTo>
                  <a:lnTo>
                    <a:pt x="166" y="46"/>
                  </a:lnTo>
                  <a:lnTo>
                    <a:pt x="139" y="52"/>
                  </a:lnTo>
                  <a:lnTo>
                    <a:pt x="110" y="63"/>
                  </a:lnTo>
                  <a:lnTo>
                    <a:pt x="101" y="63"/>
                  </a:lnTo>
                  <a:lnTo>
                    <a:pt x="101" y="52"/>
                  </a:lnTo>
                  <a:lnTo>
                    <a:pt x="101" y="46"/>
                  </a:lnTo>
                  <a:lnTo>
                    <a:pt x="92" y="28"/>
                  </a:lnTo>
                  <a:lnTo>
                    <a:pt x="92" y="23"/>
                  </a:lnTo>
                  <a:lnTo>
                    <a:pt x="92" y="6"/>
                  </a:lnTo>
                  <a:lnTo>
                    <a:pt x="74" y="17"/>
                  </a:lnTo>
                  <a:lnTo>
                    <a:pt x="55" y="23"/>
                  </a:lnTo>
                  <a:lnTo>
                    <a:pt x="27" y="23"/>
                  </a:lnTo>
                  <a:lnTo>
                    <a:pt x="18" y="23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8" name="Freeform 45"/>
            <p:cNvSpPr>
              <a:spLocks/>
            </p:cNvSpPr>
            <p:nvPr/>
          </p:nvSpPr>
          <p:spPr bwMode="auto">
            <a:xfrm>
              <a:off x="837" y="1458"/>
              <a:ext cx="214" cy="81"/>
            </a:xfrm>
            <a:custGeom>
              <a:avLst/>
              <a:gdLst>
                <a:gd name="T0" fmla="*/ 0 w 214"/>
                <a:gd name="T1" fmla="*/ 0 h 81"/>
                <a:gd name="T2" fmla="*/ 0 w 214"/>
                <a:gd name="T3" fmla="*/ 6 h 81"/>
                <a:gd name="T4" fmla="*/ 0 w 214"/>
                <a:gd name="T5" fmla="*/ 12 h 81"/>
                <a:gd name="T6" fmla="*/ 0 w 214"/>
                <a:gd name="T7" fmla="*/ 23 h 81"/>
                <a:gd name="T8" fmla="*/ 0 w 214"/>
                <a:gd name="T9" fmla="*/ 34 h 81"/>
                <a:gd name="T10" fmla="*/ 0 w 214"/>
                <a:gd name="T11" fmla="*/ 46 h 81"/>
                <a:gd name="T12" fmla="*/ 18 w 214"/>
                <a:gd name="T13" fmla="*/ 46 h 81"/>
                <a:gd name="T14" fmla="*/ 37 w 214"/>
                <a:gd name="T15" fmla="*/ 46 h 81"/>
                <a:gd name="T16" fmla="*/ 130 w 214"/>
                <a:gd name="T17" fmla="*/ 28 h 81"/>
                <a:gd name="T18" fmla="*/ 167 w 214"/>
                <a:gd name="T19" fmla="*/ 28 h 81"/>
                <a:gd name="T20" fmla="*/ 167 w 214"/>
                <a:gd name="T21" fmla="*/ 34 h 81"/>
                <a:gd name="T22" fmla="*/ 148 w 214"/>
                <a:gd name="T23" fmla="*/ 34 h 81"/>
                <a:gd name="T24" fmla="*/ 130 w 214"/>
                <a:gd name="T25" fmla="*/ 57 h 81"/>
                <a:gd name="T26" fmla="*/ 111 w 214"/>
                <a:gd name="T27" fmla="*/ 74 h 81"/>
                <a:gd name="T28" fmla="*/ 111 w 214"/>
                <a:gd name="T29" fmla="*/ 80 h 81"/>
                <a:gd name="T30" fmla="*/ 130 w 214"/>
                <a:gd name="T31" fmla="*/ 80 h 81"/>
                <a:gd name="T32" fmla="*/ 138 w 214"/>
                <a:gd name="T33" fmla="*/ 80 h 81"/>
                <a:gd name="T34" fmla="*/ 186 w 214"/>
                <a:gd name="T35" fmla="*/ 80 h 81"/>
                <a:gd name="T36" fmla="*/ 204 w 214"/>
                <a:gd name="T37" fmla="*/ 80 h 81"/>
                <a:gd name="T38" fmla="*/ 213 w 214"/>
                <a:gd name="T39" fmla="*/ 80 h 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4"/>
                <a:gd name="T61" fmla="*/ 0 h 81"/>
                <a:gd name="T62" fmla="*/ 214 w 214"/>
                <a:gd name="T63" fmla="*/ 81 h 8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4" h="81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0" y="46"/>
                  </a:lnTo>
                  <a:lnTo>
                    <a:pt x="18" y="46"/>
                  </a:lnTo>
                  <a:lnTo>
                    <a:pt x="37" y="46"/>
                  </a:lnTo>
                  <a:lnTo>
                    <a:pt x="130" y="28"/>
                  </a:lnTo>
                  <a:lnTo>
                    <a:pt x="167" y="28"/>
                  </a:lnTo>
                  <a:lnTo>
                    <a:pt x="167" y="34"/>
                  </a:lnTo>
                  <a:lnTo>
                    <a:pt x="148" y="34"/>
                  </a:lnTo>
                  <a:lnTo>
                    <a:pt x="130" y="57"/>
                  </a:lnTo>
                  <a:lnTo>
                    <a:pt x="111" y="74"/>
                  </a:lnTo>
                  <a:lnTo>
                    <a:pt x="111" y="80"/>
                  </a:lnTo>
                  <a:lnTo>
                    <a:pt x="130" y="80"/>
                  </a:lnTo>
                  <a:lnTo>
                    <a:pt x="138" y="80"/>
                  </a:lnTo>
                  <a:lnTo>
                    <a:pt x="186" y="80"/>
                  </a:lnTo>
                  <a:lnTo>
                    <a:pt x="204" y="80"/>
                  </a:lnTo>
                  <a:lnTo>
                    <a:pt x="213" y="8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9" name="Freeform 46"/>
            <p:cNvSpPr>
              <a:spLocks/>
            </p:cNvSpPr>
            <p:nvPr/>
          </p:nvSpPr>
          <p:spPr bwMode="auto">
            <a:xfrm>
              <a:off x="3116" y="2906"/>
              <a:ext cx="187" cy="93"/>
            </a:xfrm>
            <a:custGeom>
              <a:avLst/>
              <a:gdLst>
                <a:gd name="T0" fmla="*/ 186 w 187"/>
                <a:gd name="T1" fmla="*/ 0 h 93"/>
                <a:gd name="T2" fmla="*/ 0 w 187"/>
                <a:gd name="T3" fmla="*/ 6 h 93"/>
                <a:gd name="T4" fmla="*/ 106 w 187"/>
                <a:gd name="T5" fmla="*/ 92 h 93"/>
                <a:gd name="T6" fmla="*/ 186 w 187"/>
                <a:gd name="T7" fmla="*/ 0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93"/>
                <a:gd name="T14" fmla="*/ 187 w 187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93">
                  <a:moveTo>
                    <a:pt x="186" y="0"/>
                  </a:moveTo>
                  <a:lnTo>
                    <a:pt x="0" y="6"/>
                  </a:lnTo>
                  <a:lnTo>
                    <a:pt x="106" y="92"/>
                  </a:lnTo>
                  <a:lnTo>
                    <a:pt x="186" y="0"/>
                  </a:lnTo>
                </a:path>
              </a:pathLst>
            </a:custGeom>
            <a:solidFill>
              <a:srgbClr val="DD0806"/>
            </a:solidFill>
            <a:ln w="1270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0" name="Freeform 47"/>
            <p:cNvSpPr>
              <a:spLocks/>
            </p:cNvSpPr>
            <p:nvPr/>
          </p:nvSpPr>
          <p:spPr bwMode="auto">
            <a:xfrm>
              <a:off x="3116" y="2906"/>
              <a:ext cx="196" cy="99"/>
            </a:xfrm>
            <a:custGeom>
              <a:avLst/>
              <a:gdLst>
                <a:gd name="T0" fmla="*/ 195 w 196"/>
                <a:gd name="T1" fmla="*/ 0 h 99"/>
                <a:gd name="T2" fmla="*/ 0 w 196"/>
                <a:gd name="T3" fmla="*/ 6 h 99"/>
                <a:gd name="T4" fmla="*/ 111 w 196"/>
                <a:gd name="T5" fmla="*/ 98 h 99"/>
                <a:gd name="T6" fmla="*/ 195 w 196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6"/>
                <a:gd name="T13" fmla="*/ 0 h 99"/>
                <a:gd name="T14" fmla="*/ 196 w 196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" h="99">
                  <a:moveTo>
                    <a:pt x="195" y="0"/>
                  </a:moveTo>
                  <a:lnTo>
                    <a:pt x="0" y="6"/>
                  </a:lnTo>
                  <a:lnTo>
                    <a:pt x="111" y="98"/>
                  </a:lnTo>
                  <a:lnTo>
                    <a:pt x="195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1" name="Freeform 48"/>
            <p:cNvSpPr>
              <a:spLocks/>
            </p:cNvSpPr>
            <p:nvPr/>
          </p:nvSpPr>
          <p:spPr bwMode="auto">
            <a:xfrm>
              <a:off x="3219" y="2305"/>
              <a:ext cx="186" cy="93"/>
            </a:xfrm>
            <a:custGeom>
              <a:avLst/>
              <a:gdLst>
                <a:gd name="T0" fmla="*/ 185 w 186"/>
                <a:gd name="T1" fmla="*/ 0 h 93"/>
                <a:gd name="T2" fmla="*/ 0 w 186"/>
                <a:gd name="T3" fmla="*/ 6 h 93"/>
                <a:gd name="T4" fmla="*/ 106 w 186"/>
                <a:gd name="T5" fmla="*/ 92 h 93"/>
                <a:gd name="T6" fmla="*/ 185 w 186"/>
                <a:gd name="T7" fmla="*/ 0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6"/>
                <a:gd name="T13" fmla="*/ 0 h 93"/>
                <a:gd name="T14" fmla="*/ 186 w 186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6" h="93">
                  <a:moveTo>
                    <a:pt x="185" y="0"/>
                  </a:moveTo>
                  <a:lnTo>
                    <a:pt x="0" y="6"/>
                  </a:lnTo>
                  <a:lnTo>
                    <a:pt x="106" y="92"/>
                  </a:lnTo>
                  <a:lnTo>
                    <a:pt x="185" y="0"/>
                  </a:lnTo>
                </a:path>
              </a:pathLst>
            </a:custGeom>
            <a:solidFill>
              <a:srgbClr val="DD0806"/>
            </a:solidFill>
            <a:ln w="1270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2" name="Freeform 49"/>
            <p:cNvSpPr>
              <a:spLocks/>
            </p:cNvSpPr>
            <p:nvPr/>
          </p:nvSpPr>
          <p:spPr bwMode="auto">
            <a:xfrm>
              <a:off x="3219" y="2305"/>
              <a:ext cx="195" cy="99"/>
            </a:xfrm>
            <a:custGeom>
              <a:avLst/>
              <a:gdLst>
                <a:gd name="T0" fmla="*/ 194 w 195"/>
                <a:gd name="T1" fmla="*/ 0 h 99"/>
                <a:gd name="T2" fmla="*/ 0 w 195"/>
                <a:gd name="T3" fmla="*/ 6 h 99"/>
                <a:gd name="T4" fmla="*/ 111 w 195"/>
                <a:gd name="T5" fmla="*/ 98 h 99"/>
                <a:gd name="T6" fmla="*/ 194 w 195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99"/>
                <a:gd name="T14" fmla="*/ 195 w 195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99">
                  <a:moveTo>
                    <a:pt x="194" y="0"/>
                  </a:moveTo>
                  <a:lnTo>
                    <a:pt x="0" y="6"/>
                  </a:lnTo>
                  <a:lnTo>
                    <a:pt x="111" y="98"/>
                  </a:lnTo>
                  <a:lnTo>
                    <a:pt x="194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3" name="Freeform 50"/>
            <p:cNvSpPr>
              <a:spLocks/>
            </p:cNvSpPr>
            <p:nvPr/>
          </p:nvSpPr>
          <p:spPr bwMode="auto">
            <a:xfrm>
              <a:off x="3302" y="2420"/>
              <a:ext cx="185" cy="91"/>
            </a:xfrm>
            <a:custGeom>
              <a:avLst/>
              <a:gdLst>
                <a:gd name="T0" fmla="*/ 184 w 185"/>
                <a:gd name="T1" fmla="*/ 0 h 91"/>
                <a:gd name="T2" fmla="*/ 0 w 185"/>
                <a:gd name="T3" fmla="*/ 5 h 91"/>
                <a:gd name="T4" fmla="*/ 105 w 185"/>
                <a:gd name="T5" fmla="*/ 90 h 91"/>
                <a:gd name="T6" fmla="*/ 184 w 185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"/>
                <a:gd name="T13" fmla="*/ 0 h 91"/>
                <a:gd name="T14" fmla="*/ 185 w 185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" h="91">
                  <a:moveTo>
                    <a:pt x="184" y="0"/>
                  </a:moveTo>
                  <a:lnTo>
                    <a:pt x="0" y="5"/>
                  </a:lnTo>
                  <a:lnTo>
                    <a:pt x="105" y="90"/>
                  </a:lnTo>
                  <a:lnTo>
                    <a:pt x="184" y="0"/>
                  </a:lnTo>
                </a:path>
              </a:pathLst>
            </a:custGeom>
            <a:solidFill>
              <a:srgbClr val="DD0806"/>
            </a:solidFill>
            <a:ln w="1270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4" name="Freeform 51"/>
            <p:cNvSpPr>
              <a:spLocks/>
            </p:cNvSpPr>
            <p:nvPr/>
          </p:nvSpPr>
          <p:spPr bwMode="auto">
            <a:xfrm>
              <a:off x="3302" y="2420"/>
              <a:ext cx="195" cy="97"/>
            </a:xfrm>
            <a:custGeom>
              <a:avLst/>
              <a:gdLst>
                <a:gd name="T0" fmla="*/ 194 w 195"/>
                <a:gd name="T1" fmla="*/ 0 h 97"/>
                <a:gd name="T2" fmla="*/ 0 w 195"/>
                <a:gd name="T3" fmla="*/ 6 h 97"/>
                <a:gd name="T4" fmla="*/ 111 w 195"/>
                <a:gd name="T5" fmla="*/ 96 h 97"/>
                <a:gd name="T6" fmla="*/ 194 w 195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97"/>
                <a:gd name="T14" fmla="*/ 195 w 195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97">
                  <a:moveTo>
                    <a:pt x="194" y="0"/>
                  </a:moveTo>
                  <a:lnTo>
                    <a:pt x="0" y="6"/>
                  </a:lnTo>
                  <a:lnTo>
                    <a:pt x="111" y="96"/>
                  </a:lnTo>
                  <a:lnTo>
                    <a:pt x="194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5" name="Freeform 52"/>
            <p:cNvSpPr>
              <a:spLocks/>
            </p:cNvSpPr>
            <p:nvPr/>
          </p:nvSpPr>
          <p:spPr bwMode="auto">
            <a:xfrm>
              <a:off x="3486" y="2288"/>
              <a:ext cx="187" cy="92"/>
            </a:xfrm>
            <a:custGeom>
              <a:avLst/>
              <a:gdLst>
                <a:gd name="T0" fmla="*/ 186 w 187"/>
                <a:gd name="T1" fmla="*/ 0 h 92"/>
                <a:gd name="T2" fmla="*/ 0 w 187"/>
                <a:gd name="T3" fmla="*/ 5 h 92"/>
                <a:gd name="T4" fmla="*/ 106 w 187"/>
                <a:gd name="T5" fmla="*/ 91 h 92"/>
                <a:gd name="T6" fmla="*/ 186 w 187"/>
                <a:gd name="T7" fmla="*/ 0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92"/>
                <a:gd name="T14" fmla="*/ 187 w 187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92">
                  <a:moveTo>
                    <a:pt x="186" y="0"/>
                  </a:moveTo>
                  <a:lnTo>
                    <a:pt x="0" y="5"/>
                  </a:lnTo>
                  <a:lnTo>
                    <a:pt x="106" y="91"/>
                  </a:lnTo>
                  <a:lnTo>
                    <a:pt x="186" y="0"/>
                  </a:lnTo>
                </a:path>
              </a:pathLst>
            </a:custGeom>
            <a:solidFill>
              <a:srgbClr val="DD0806"/>
            </a:solidFill>
            <a:ln w="1270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6" name="Freeform 53"/>
            <p:cNvSpPr>
              <a:spLocks/>
            </p:cNvSpPr>
            <p:nvPr/>
          </p:nvSpPr>
          <p:spPr bwMode="auto">
            <a:xfrm>
              <a:off x="3486" y="2288"/>
              <a:ext cx="197" cy="98"/>
            </a:xfrm>
            <a:custGeom>
              <a:avLst/>
              <a:gdLst>
                <a:gd name="T0" fmla="*/ 196 w 197"/>
                <a:gd name="T1" fmla="*/ 0 h 98"/>
                <a:gd name="T2" fmla="*/ 0 w 197"/>
                <a:gd name="T3" fmla="*/ 6 h 98"/>
                <a:gd name="T4" fmla="*/ 112 w 197"/>
                <a:gd name="T5" fmla="*/ 97 h 98"/>
                <a:gd name="T6" fmla="*/ 196 w 197"/>
                <a:gd name="T7" fmla="*/ 0 h 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7"/>
                <a:gd name="T13" fmla="*/ 0 h 98"/>
                <a:gd name="T14" fmla="*/ 197 w 197"/>
                <a:gd name="T15" fmla="*/ 98 h 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7" h="98">
                  <a:moveTo>
                    <a:pt x="196" y="0"/>
                  </a:moveTo>
                  <a:lnTo>
                    <a:pt x="0" y="6"/>
                  </a:lnTo>
                  <a:lnTo>
                    <a:pt x="112" y="97"/>
                  </a:lnTo>
                  <a:lnTo>
                    <a:pt x="19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7" name="Freeform 54"/>
            <p:cNvSpPr>
              <a:spLocks/>
            </p:cNvSpPr>
            <p:nvPr/>
          </p:nvSpPr>
          <p:spPr bwMode="auto">
            <a:xfrm>
              <a:off x="3356" y="2167"/>
              <a:ext cx="188" cy="93"/>
            </a:xfrm>
            <a:custGeom>
              <a:avLst/>
              <a:gdLst>
                <a:gd name="T0" fmla="*/ 187 w 188"/>
                <a:gd name="T1" fmla="*/ 0 h 93"/>
                <a:gd name="T2" fmla="*/ 0 w 188"/>
                <a:gd name="T3" fmla="*/ 5 h 93"/>
                <a:gd name="T4" fmla="*/ 108 w 188"/>
                <a:gd name="T5" fmla="*/ 92 h 93"/>
                <a:gd name="T6" fmla="*/ 187 w 188"/>
                <a:gd name="T7" fmla="*/ 0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8"/>
                <a:gd name="T13" fmla="*/ 0 h 93"/>
                <a:gd name="T14" fmla="*/ 188 w 188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8" h="93">
                  <a:moveTo>
                    <a:pt x="187" y="0"/>
                  </a:moveTo>
                  <a:lnTo>
                    <a:pt x="0" y="5"/>
                  </a:lnTo>
                  <a:lnTo>
                    <a:pt x="108" y="92"/>
                  </a:lnTo>
                  <a:lnTo>
                    <a:pt x="187" y="0"/>
                  </a:lnTo>
                </a:path>
              </a:pathLst>
            </a:custGeom>
            <a:solidFill>
              <a:srgbClr val="DD0806"/>
            </a:solidFill>
            <a:ln w="1270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8" name="Freeform 55"/>
            <p:cNvSpPr>
              <a:spLocks/>
            </p:cNvSpPr>
            <p:nvPr/>
          </p:nvSpPr>
          <p:spPr bwMode="auto">
            <a:xfrm>
              <a:off x="3356" y="2167"/>
              <a:ext cx="197" cy="99"/>
            </a:xfrm>
            <a:custGeom>
              <a:avLst/>
              <a:gdLst>
                <a:gd name="T0" fmla="*/ 196 w 197"/>
                <a:gd name="T1" fmla="*/ 0 h 99"/>
                <a:gd name="T2" fmla="*/ 0 w 197"/>
                <a:gd name="T3" fmla="*/ 6 h 99"/>
                <a:gd name="T4" fmla="*/ 113 w 197"/>
                <a:gd name="T5" fmla="*/ 98 h 99"/>
                <a:gd name="T6" fmla="*/ 196 w 197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7"/>
                <a:gd name="T13" fmla="*/ 0 h 99"/>
                <a:gd name="T14" fmla="*/ 197 w 19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7" h="99">
                  <a:moveTo>
                    <a:pt x="196" y="0"/>
                  </a:moveTo>
                  <a:lnTo>
                    <a:pt x="0" y="6"/>
                  </a:lnTo>
                  <a:lnTo>
                    <a:pt x="113" y="98"/>
                  </a:lnTo>
                  <a:lnTo>
                    <a:pt x="19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9" name="Freeform 56"/>
            <p:cNvSpPr>
              <a:spLocks/>
            </p:cNvSpPr>
            <p:nvPr/>
          </p:nvSpPr>
          <p:spPr bwMode="auto">
            <a:xfrm>
              <a:off x="3061" y="2391"/>
              <a:ext cx="195" cy="99"/>
            </a:xfrm>
            <a:custGeom>
              <a:avLst/>
              <a:gdLst>
                <a:gd name="T0" fmla="*/ 194 w 195"/>
                <a:gd name="T1" fmla="*/ 0 h 99"/>
                <a:gd name="T2" fmla="*/ 0 w 195"/>
                <a:gd name="T3" fmla="*/ 6 h 99"/>
                <a:gd name="T4" fmla="*/ 111 w 195"/>
                <a:gd name="T5" fmla="*/ 98 h 99"/>
                <a:gd name="T6" fmla="*/ 194 w 195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99"/>
                <a:gd name="T14" fmla="*/ 195 w 195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99">
                  <a:moveTo>
                    <a:pt x="194" y="0"/>
                  </a:moveTo>
                  <a:lnTo>
                    <a:pt x="0" y="6"/>
                  </a:lnTo>
                  <a:lnTo>
                    <a:pt x="111" y="98"/>
                  </a:lnTo>
                  <a:lnTo>
                    <a:pt x="194" y="0"/>
                  </a:lnTo>
                </a:path>
              </a:pathLst>
            </a:custGeom>
            <a:solidFill>
              <a:srgbClr val="DD0806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78" name="Rectangle 57"/>
          <p:cNvSpPr>
            <a:spLocks noChangeArrowheads="1"/>
          </p:cNvSpPr>
          <p:nvPr/>
        </p:nvSpPr>
        <p:spPr bwMode="auto">
          <a:xfrm>
            <a:off x="2932113" y="5156200"/>
            <a:ext cx="24939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tr-TR" sz="2800" b="1">
                <a:latin typeface="Garamond" pitchFamily="1" charset="-94"/>
              </a:rPr>
              <a:t>Metabolik</a:t>
            </a:r>
            <a:endParaRPr lang="en-US" sz="2800" b="1">
              <a:latin typeface="Garamond" pitchFamily="1" charset="-94"/>
            </a:endParaRPr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5391150" y="2436813"/>
            <a:ext cx="1617663" cy="693737"/>
            <a:chOff x="3396" y="1535"/>
            <a:chExt cx="1019" cy="437"/>
          </a:xfrm>
        </p:grpSpPr>
        <p:sp>
          <p:nvSpPr>
            <p:cNvPr id="54295" name="Oval 59"/>
            <p:cNvSpPr>
              <a:spLocks noChangeArrowheads="1"/>
            </p:cNvSpPr>
            <p:nvPr/>
          </p:nvSpPr>
          <p:spPr bwMode="auto">
            <a:xfrm>
              <a:off x="3396" y="1556"/>
              <a:ext cx="109" cy="99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6" name="Oval 60"/>
            <p:cNvSpPr>
              <a:spLocks noChangeArrowheads="1"/>
            </p:cNvSpPr>
            <p:nvPr/>
          </p:nvSpPr>
          <p:spPr bwMode="auto">
            <a:xfrm>
              <a:off x="3492" y="1652"/>
              <a:ext cx="109" cy="99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7" name="Oval 61"/>
            <p:cNvSpPr>
              <a:spLocks noChangeArrowheads="1"/>
            </p:cNvSpPr>
            <p:nvPr/>
          </p:nvSpPr>
          <p:spPr bwMode="auto">
            <a:xfrm>
              <a:off x="3588" y="1535"/>
              <a:ext cx="109" cy="99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8" name="Rectangle 62"/>
            <p:cNvSpPr>
              <a:spLocks noChangeArrowheads="1"/>
            </p:cNvSpPr>
            <p:nvPr/>
          </p:nvSpPr>
          <p:spPr bwMode="auto">
            <a:xfrm>
              <a:off x="3542" y="1724"/>
              <a:ext cx="87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r-TR" sz="2000" b="1">
                  <a:solidFill>
                    <a:schemeClr val="bg2"/>
                  </a:solidFill>
                  <a:latin typeface="Garamond" pitchFamily="1" charset="-94"/>
                </a:rPr>
                <a:t>sitokinler</a:t>
              </a:r>
              <a:endParaRPr lang="en-US" sz="2000" b="1">
                <a:solidFill>
                  <a:schemeClr val="bg2"/>
                </a:solidFill>
                <a:latin typeface="Garamond" pitchFamily="1" charset="-94"/>
              </a:endParaRPr>
            </a:p>
          </p:txBody>
        </p:sp>
      </p:grp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1930400" y="2395538"/>
            <a:ext cx="1708150" cy="1751012"/>
            <a:chOff x="1216" y="1509"/>
            <a:chExt cx="1076" cy="1103"/>
          </a:xfrm>
        </p:grpSpPr>
        <p:sp>
          <p:nvSpPr>
            <p:cNvPr id="54291" name="Freeform 64"/>
            <p:cNvSpPr>
              <a:spLocks/>
            </p:cNvSpPr>
            <p:nvPr/>
          </p:nvSpPr>
          <p:spPr bwMode="auto">
            <a:xfrm>
              <a:off x="1216" y="1552"/>
              <a:ext cx="161" cy="556"/>
            </a:xfrm>
            <a:custGeom>
              <a:avLst/>
              <a:gdLst>
                <a:gd name="T0" fmla="*/ 75 w 161"/>
                <a:gd name="T1" fmla="*/ 555 h 556"/>
                <a:gd name="T2" fmla="*/ 139 w 161"/>
                <a:gd name="T3" fmla="*/ 501 h 556"/>
                <a:gd name="T4" fmla="*/ 160 w 161"/>
                <a:gd name="T5" fmla="*/ 416 h 556"/>
                <a:gd name="T6" fmla="*/ 85 w 161"/>
                <a:gd name="T7" fmla="*/ 256 h 556"/>
                <a:gd name="T8" fmla="*/ 0 w 161"/>
                <a:gd name="T9" fmla="*/ 128 h 556"/>
                <a:gd name="T10" fmla="*/ 0 w 161"/>
                <a:gd name="T11" fmla="*/ 64 h 556"/>
                <a:gd name="T12" fmla="*/ 43 w 161"/>
                <a:gd name="T13" fmla="*/ 21 h 556"/>
                <a:gd name="T14" fmla="*/ 96 w 161"/>
                <a:gd name="T15" fmla="*/ 0 h 5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556"/>
                <a:gd name="T26" fmla="*/ 161 w 161"/>
                <a:gd name="T27" fmla="*/ 556 h 5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556">
                  <a:moveTo>
                    <a:pt x="75" y="555"/>
                  </a:moveTo>
                  <a:lnTo>
                    <a:pt x="139" y="501"/>
                  </a:lnTo>
                  <a:lnTo>
                    <a:pt x="160" y="416"/>
                  </a:lnTo>
                  <a:lnTo>
                    <a:pt x="85" y="256"/>
                  </a:lnTo>
                  <a:lnTo>
                    <a:pt x="0" y="128"/>
                  </a:lnTo>
                  <a:lnTo>
                    <a:pt x="0" y="64"/>
                  </a:lnTo>
                  <a:lnTo>
                    <a:pt x="43" y="21"/>
                  </a:lnTo>
                  <a:lnTo>
                    <a:pt x="96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2" name="Freeform 65"/>
            <p:cNvSpPr>
              <a:spLocks/>
            </p:cNvSpPr>
            <p:nvPr/>
          </p:nvSpPr>
          <p:spPr bwMode="auto">
            <a:xfrm>
              <a:off x="1323" y="1509"/>
              <a:ext cx="395" cy="321"/>
            </a:xfrm>
            <a:custGeom>
              <a:avLst/>
              <a:gdLst>
                <a:gd name="T0" fmla="*/ 0 w 395"/>
                <a:gd name="T1" fmla="*/ 320 h 321"/>
                <a:gd name="T2" fmla="*/ 64 w 395"/>
                <a:gd name="T3" fmla="*/ 310 h 321"/>
                <a:gd name="T4" fmla="*/ 138 w 395"/>
                <a:gd name="T5" fmla="*/ 235 h 321"/>
                <a:gd name="T6" fmla="*/ 149 w 395"/>
                <a:gd name="T7" fmla="*/ 182 h 321"/>
                <a:gd name="T8" fmla="*/ 181 w 395"/>
                <a:gd name="T9" fmla="*/ 160 h 321"/>
                <a:gd name="T10" fmla="*/ 309 w 395"/>
                <a:gd name="T11" fmla="*/ 150 h 321"/>
                <a:gd name="T12" fmla="*/ 362 w 395"/>
                <a:gd name="T13" fmla="*/ 86 h 321"/>
                <a:gd name="T14" fmla="*/ 394 w 395"/>
                <a:gd name="T15" fmla="*/ 0 h 3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5"/>
                <a:gd name="T25" fmla="*/ 0 h 321"/>
                <a:gd name="T26" fmla="*/ 395 w 395"/>
                <a:gd name="T27" fmla="*/ 321 h 3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5" h="321">
                  <a:moveTo>
                    <a:pt x="0" y="320"/>
                  </a:moveTo>
                  <a:lnTo>
                    <a:pt x="64" y="310"/>
                  </a:lnTo>
                  <a:lnTo>
                    <a:pt x="138" y="235"/>
                  </a:lnTo>
                  <a:lnTo>
                    <a:pt x="149" y="182"/>
                  </a:lnTo>
                  <a:lnTo>
                    <a:pt x="181" y="160"/>
                  </a:lnTo>
                  <a:lnTo>
                    <a:pt x="309" y="150"/>
                  </a:lnTo>
                  <a:lnTo>
                    <a:pt x="362" y="86"/>
                  </a:lnTo>
                  <a:lnTo>
                    <a:pt x="394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3" name="Freeform 66"/>
            <p:cNvSpPr>
              <a:spLocks/>
            </p:cNvSpPr>
            <p:nvPr/>
          </p:nvSpPr>
          <p:spPr bwMode="auto">
            <a:xfrm>
              <a:off x="1376" y="1968"/>
              <a:ext cx="268" cy="172"/>
            </a:xfrm>
            <a:custGeom>
              <a:avLst/>
              <a:gdLst>
                <a:gd name="T0" fmla="*/ 0 w 268"/>
                <a:gd name="T1" fmla="*/ 0 h 172"/>
                <a:gd name="T2" fmla="*/ 53 w 268"/>
                <a:gd name="T3" fmla="*/ 0 h 172"/>
                <a:gd name="T4" fmla="*/ 85 w 268"/>
                <a:gd name="T5" fmla="*/ 32 h 172"/>
                <a:gd name="T6" fmla="*/ 171 w 268"/>
                <a:gd name="T7" fmla="*/ 75 h 172"/>
                <a:gd name="T8" fmla="*/ 224 w 268"/>
                <a:gd name="T9" fmla="*/ 128 h 172"/>
                <a:gd name="T10" fmla="*/ 267 w 268"/>
                <a:gd name="T11" fmla="*/ 171 h 1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8"/>
                <a:gd name="T19" fmla="*/ 0 h 172"/>
                <a:gd name="T20" fmla="*/ 268 w 268"/>
                <a:gd name="T21" fmla="*/ 172 h 1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8" h="172">
                  <a:moveTo>
                    <a:pt x="0" y="0"/>
                  </a:moveTo>
                  <a:lnTo>
                    <a:pt x="53" y="0"/>
                  </a:lnTo>
                  <a:lnTo>
                    <a:pt x="85" y="32"/>
                  </a:lnTo>
                  <a:lnTo>
                    <a:pt x="171" y="75"/>
                  </a:lnTo>
                  <a:lnTo>
                    <a:pt x="224" y="128"/>
                  </a:lnTo>
                  <a:lnTo>
                    <a:pt x="267" y="17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4" name="Rectangle 67"/>
            <p:cNvSpPr>
              <a:spLocks noChangeArrowheads="1"/>
            </p:cNvSpPr>
            <p:nvPr/>
          </p:nvSpPr>
          <p:spPr bwMode="auto">
            <a:xfrm>
              <a:off x="1398" y="2172"/>
              <a:ext cx="894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r-TR" sz="2000" b="1">
                  <a:solidFill>
                    <a:schemeClr val="bg2"/>
                  </a:solidFill>
                  <a:latin typeface="Garamond" pitchFamily="1" charset="-94"/>
                </a:rPr>
                <a:t>yapısal elemanlar</a:t>
              </a:r>
              <a:endParaRPr lang="en-US" sz="2000" b="1">
                <a:solidFill>
                  <a:schemeClr val="bg2"/>
                </a:solidFill>
                <a:latin typeface="Garamond" pitchFamily="1" charset="-94"/>
              </a:endParaRPr>
            </a:p>
          </p:txBody>
        </p:sp>
      </p:grpSp>
      <p:sp>
        <p:nvSpPr>
          <p:cNvPr id="54281" name="Rectangle 68"/>
          <p:cNvSpPr>
            <a:spLocks noChangeArrowheads="1"/>
          </p:cNvSpPr>
          <p:nvPr/>
        </p:nvSpPr>
        <p:spPr bwMode="auto">
          <a:xfrm>
            <a:off x="5927725" y="3717925"/>
            <a:ext cx="14541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2000" b="1">
                <a:solidFill>
                  <a:schemeClr val="bg2"/>
                </a:solidFill>
                <a:latin typeface="Garamond" pitchFamily="1" charset="-94"/>
              </a:rPr>
              <a:t>enzimler</a:t>
            </a:r>
            <a:endParaRPr lang="en-US" sz="2000" b="1">
              <a:solidFill>
                <a:schemeClr val="bg2"/>
              </a:solidFill>
              <a:latin typeface="Garamond" pitchFamily="1" charset="-94"/>
            </a:endParaRPr>
          </a:p>
        </p:txBody>
      </p:sp>
      <p:sp>
        <p:nvSpPr>
          <p:cNvPr id="54282" name="Rectangle 69"/>
          <p:cNvSpPr>
            <a:spLocks noChangeArrowheads="1"/>
          </p:cNvSpPr>
          <p:nvPr/>
        </p:nvSpPr>
        <p:spPr bwMode="auto">
          <a:xfrm>
            <a:off x="4932363" y="6446838"/>
            <a:ext cx="41973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b="1">
                <a:latin typeface="Garamond" pitchFamily="1" charset="-94"/>
              </a:rPr>
              <a:t>C</a:t>
            </a:r>
            <a:r>
              <a:rPr lang="en-US" b="1">
                <a:latin typeface="Garamond" pitchFamily="1" charset="-94"/>
              </a:rPr>
              <a:t>ourtesy of Jim Bender</a:t>
            </a:r>
            <a:r>
              <a:rPr lang="tr-TR" b="1">
                <a:latin typeface="Garamond" pitchFamily="1" charset="-94"/>
              </a:rPr>
              <a:t> modifiye </a:t>
            </a:r>
            <a:endParaRPr lang="en-US" b="1">
              <a:latin typeface="Garamond" pitchFamily="1" charset="-94"/>
            </a:endParaRPr>
          </a:p>
        </p:txBody>
      </p: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220663" y="6064250"/>
            <a:ext cx="1485900" cy="779463"/>
            <a:chOff x="139" y="3820"/>
            <a:chExt cx="936" cy="491"/>
          </a:xfrm>
        </p:grpSpPr>
        <p:sp>
          <p:nvSpPr>
            <p:cNvPr id="54285" name="Rectangle 71"/>
            <p:cNvSpPr>
              <a:spLocks noChangeArrowheads="1"/>
            </p:cNvSpPr>
            <p:nvPr/>
          </p:nvSpPr>
          <p:spPr bwMode="auto">
            <a:xfrm>
              <a:off x="139" y="3826"/>
              <a:ext cx="45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3333CC"/>
                  </a:solidFill>
                  <a:latin typeface="Garamond" pitchFamily="1" charset="-94"/>
                </a:rPr>
                <a:t>RPCI</a:t>
              </a:r>
              <a:endParaRPr lang="en-US" b="1">
                <a:solidFill>
                  <a:srgbClr val="FAFD00"/>
                </a:solidFill>
                <a:latin typeface="Garamond" pitchFamily="1" charset="-94"/>
              </a:endParaRPr>
            </a:p>
          </p:txBody>
        </p:sp>
        <p:sp>
          <p:nvSpPr>
            <p:cNvPr id="54286" name="Rectangle 72"/>
            <p:cNvSpPr>
              <a:spLocks noChangeArrowheads="1"/>
            </p:cNvSpPr>
            <p:nvPr/>
          </p:nvSpPr>
          <p:spPr bwMode="auto">
            <a:xfrm>
              <a:off x="683" y="4082"/>
              <a:ext cx="39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3333CC"/>
                  </a:solidFill>
                  <a:latin typeface="Garamond" pitchFamily="1" charset="-94"/>
                </a:rPr>
                <a:t>LFC</a:t>
              </a:r>
              <a:endParaRPr lang="en-US" b="1">
                <a:solidFill>
                  <a:srgbClr val="FAFD00"/>
                </a:solidFill>
                <a:latin typeface="Garamond" pitchFamily="1" charset="-94"/>
              </a:endParaRPr>
            </a:p>
          </p:txBody>
        </p:sp>
        <p:sp>
          <p:nvSpPr>
            <p:cNvPr id="54287" name="Line 73"/>
            <p:cNvSpPr>
              <a:spLocks noChangeShapeType="1"/>
            </p:cNvSpPr>
            <p:nvPr/>
          </p:nvSpPr>
          <p:spPr bwMode="auto">
            <a:xfrm>
              <a:off x="428" y="4060"/>
              <a:ext cx="480" cy="0"/>
            </a:xfrm>
            <a:prstGeom prst="line">
              <a:avLst/>
            </a:prstGeom>
            <a:noFill/>
            <a:ln w="50800">
              <a:solidFill>
                <a:srgbClr val="DD080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4288" name="Line 74"/>
            <p:cNvSpPr>
              <a:spLocks noChangeShapeType="1"/>
            </p:cNvSpPr>
            <p:nvPr/>
          </p:nvSpPr>
          <p:spPr bwMode="auto">
            <a:xfrm>
              <a:off x="668" y="3820"/>
              <a:ext cx="0" cy="424"/>
            </a:xfrm>
            <a:prstGeom prst="line">
              <a:avLst/>
            </a:prstGeom>
            <a:noFill/>
            <a:ln w="50800">
              <a:solidFill>
                <a:srgbClr val="0080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4289" name="Oval 75"/>
            <p:cNvSpPr>
              <a:spLocks noChangeArrowheads="1"/>
            </p:cNvSpPr>
            <p:nvPr/>
          </p:nvSpPr>
          <p:spPr bwMode="auto">
            <a:xfrm>
              <a:off x="612" y="4004"/>
              <a:ext cx="96" cy="88"/>
            </a:xfrm>
            <a:prstGeom prst="ellipse">
              <a:avLst/>
            </a:prstGeom>
            <a:solidFill>
              <a:srgbClr val="FCF305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0" name="Line 76"/>
            <p:cNvSpPr>
              <a:spLocks noChangeShapeType="1"/>
            </p:cNvSpPr>
            <p:nvPr/>
          </p:nvSpPr>
          <p:spPr bwMode="auto">
            <a:xfrm flipV="1">
              <a:off x="658" y="3902"/>
              <a:ext cx="155" cy="156"/>
            </a:xfrm>
            <a:prstGeom prst="line">
              <a:avLst/>
            </a:prstGeom>
            <a:noFill/>
            <a:ln w="50800">
              <a:solidFill>
                <a:srgbClr val="FCF3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54284" name="Text Box 77"/>
          <p:cNvSpPr txBox="1">
            <a:spLocks noChangeArrowheads="1"/>
          </p:cNvSpPr>
          <p:nvPr/>
        </p:nvSpPr>
        <p:spPr bwMode="auto">
          <a:xfrm>
            <a:off x="3276600" y="2795588"/>
            <a:ext cx="669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>
                <a:latin typeface="Verdana" pitchFamily="1" charset="-94"/>
              </a:rPr>
              <a:t>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kran Resmi 2016-02-08 21.38.3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550" r="-25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3050816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3575" y="1417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10</a:t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en-US" sz="6000" b="1" dirty="0" smtClean="0">
                <a:solidFill>
                  <a:srgbClr val="FF0000"/>
                </a:solidFill>
              </a:rPr>
              <a:t/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en-US" sz="6000" b="1" dirty="0" err="1" smtClean="0">
                <a:solidFill>
                  <a:srgbClr val="FF0000"/>
                </a:solidFill>
              </a:rPr>
              <a:t>Genetik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Testler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8463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Fanconi</a:t>
            </a:r>
            <a:r>
              <a:rPr lang="tr-TR" dirty="0" smtClean="0"/>
              <a:t> </a:t>
            </a:r>
            <a:r>
              <a:rPr lang="tr-TR" dirty="0" err="1" smtClean="0"/>
              <a:t>Aplastik</a:t>
            </a:r>
            <a:r>
              <a:rPr lang="tr-TR" dirty="0" smtClean="0"/>
              <a:t> Anemisi</a:t>
            </a:r>
          </a:p>
          <a:p>
            <a:r>
              <a:rPr lang="tr-TR" dirty="0" smtClean="0"/>
              <a:t>DEB testi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320800"/>
            <a:ext cx="6350000" cy="421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782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2819401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Teşekkürler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098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kran Resmi 2016-02-08 21.37.2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835" r="-108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11671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Laboratuvar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Tetkikleri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6375" y="1270000"/>
            <a:ext cx="8937625" cy="544512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Tam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sayımı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Retikülosit</a:t>
            </a:r>
            <a:r>
              <a:rPr lang="en-US" dirty="0" smtClean="0"/>
              <a:t> </a:t>
            </a:r>
            <a:r>
              <a:rPr lang="en-US" dirty="0" err="1" smtClean="0"/>
              <a:t>sayımı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Periferik</a:t>
            </a:r>
            <a:r>
              <a:rPr lang="en-US" dirty="0" smtClean="0"/>
              <a:t> </a:t>
            </a:r>
            <a:r>
              <a:rPr lang="en-US" dirty="0" err="1" smtClean="0"/>
              <a:t>yayma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Coombs </a:t>
            </a:r>
            <a:r>
              <a:rPr lang="en-US" dirty="0" err="1" smtClean="0"/>
              <a:t>testleri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Hemoglobin </a:t>
            </a:r>
            <a:r>
              <a:rPr lang="en-US" dirty="0" err="1" smtClean="0"/>
              <a:t>Elektroforezi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Osmotik</a:t>
            </a:r>
            <a:r>
              <a:rPr lang="en-US" dirty="0" smtClean="0"/>
              <a:t> </a:t>
            </a:r>
            <a:r>
              <a:rPr lang="en-US" dirty="0" err="1" smtClean="0"/>
              <a:t>Frajilite</a:t>
            </a:r>
            <a:r>
              <a:rPr lang="en-US" dirty="0" smtClean="0"/>
              <a:t> </a:t>
            </a:r>
            <a:r>
              <a:rPr lang="en-US" dirty="0" err="1" smtClean="0"/>
              <a:t>Testi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Biyokimyasal</a:t>
            </a:r>
            <a:r>
              <a:rPr lang="en-US" dirty="0" smtClean="0"/>
              <a:t> </a:t>
            </a:r>
            <a:r>
              <a:rPr lang="en-US" dirty="0" err="1" smtClean="0"/>
              <a:t>testler</a:t>
            </a:r>
            <a:r>
              <a:rPr lang="en-US" dirty="0" smtClean="0"/>
              <a:t> : </a:t>
            </a:r>
            <a:r>
              <a:rPr lang="en-US" dirty="0" err="1" smtClean="0"/>
              <a:t>Haptoglobulin</a:t>
            </a:r>
            <a:r>
              <a:rPr lang="en-US" dirty="0" smtClean="0"/>
              <a:t>, LDH, Bilirubin, Ferritin, B12, </a:t>
            </a:r>
            <a:r>
              <a:rPr lang="en-US" dirty="0" err="1" smtClean="0"/>
              <a:t>Folikasit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Kemik</a:t>
            </a:r>
            <a:r>
              <a:rPr lang="en-US" dirty="0" smtClean="0"/>
              <a:t> </a:t>
            </a:r>
            <a:r>
              <a:rPr lang="en-US" dirty="0" err="1" smtClean="0"/>
              <a:t>iliği</a:t>
            </a:r>
            <a:r>
              <a:rPr lang="en-US" dirty="0" smtClean="0"/>
              <a:t> </a:t>
            </a:r>
            <a:r>
              <a:rPr lang="en-US" dirty="0" err="1" smtClean="0"/>
              <a:t>aspirasyon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biyopsisi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Akım</a:t>
            </a:r>
            <a:r>
              <a:rPr lang="en-US" dirty="0" smtClean="0"/>
              <a:t> </a:t>
            </a:r>
            <a:r>
              <a:rPr lang="en-US" dirty="0" err="1" smtClean="0"/>
              <a:t>sitometrik</a:t>
            </a:r>
            <a:r>
              <a:rPr lang="en-US" dirty="0" smtClean="0"/>
              <a:t> </a:t>
            </a:r>
            <a:r>
              <a:rPr lang="en-US" dirty="0" err="1" smtClean="0"/>
              <a:t>inceleme</a:t>
            </a:r>
            <a:r>
              <a:rPr lang="en-US" dirty="0" smtClean="0"/>
              <a:t> (PNH)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Testler</a:t>
            </a:r>
            <a:r>
              <a:rPr lang="en-US" dirty="0" smtClean="0"/>
              <a:t>(</a:t>
            </a:r>
            <a:r>
              <a:rPr lang="en-US" dirty="0" err="1" smtClean="0"/>
              <a:t>Fanconi</a:t>
            </a:r>
            <a:r>
              <a:rPr lang="en-US" dirty="0" smtClean="0"/>
              <a:t> AA DEB </a:t>
            </a:r>
            <a:r>
              <a:rPr lang="en-US" dirty="0" err="1" smtClean="0"/>
              <a:t>testi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1852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814</Words>
  <Application>Microsoft Macintosh PowerPoint</Application>
  <PresentationFormat>Ekran Gösterisi (4:3)</PresentationFormat>
  <Paragraphs>273</Paragraphs>
  <Slides>73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73</vt:i4>
      </vt:variant>
    </vt:vector>
  </HeadingPairs>
  <TitlesOfParts>
    <vt:vector size="76" baseType="lpstr">
      <vt:lpstr>Office Theme</vt:lpstr>
      <vt:lpstr>Bit Eşlem Resmi</vt:lpstr>
      <vt:lpstr>Bitmap Image</vt:lpstr>
      <vt:lpstr>ANEMİDE LABORATUVAR</vt:lpstr>
      <vt:lpstr>Slayt 2</vt:lpstr>
      <vt:lpstr>HEMATOPOEZ</vt:lpstr>
      <vt:lpstr>Slayt 4</vt:lpstr>
      <vt:lpstr>Slayt 5</vt:lpstr>
      <vt:lpstr>Slayt 6</vt:lpstr>
      <vt:lpstr>Slayt 7</vt:lpstr>
      <vt:lpstr>Slayt 8</vt:lpstr>
      <vt:lpstr>Laboratuvar Tetkikleri</vt:lpstr>
      <vt:lpstr>1 Tam kan sayımı</vt:lpstr>
      <vt:lpstr>Otomatik Kan Sayımı </vt:lpstr>
      <vt:lpstr>Slayt 12</vt:lpstr>
      <vt:lpstr>Slayt 13</vt:lpstr>
      <vt:lpstr>Slayt 14</vt:lpstr>
      <vt:lpstr>Eritrosit ve Trombositlerin  Ölçüm Alanından Geçmesi </vt:lpstr>
      <vt:lpstr>Slayt 16</vt:lpstr>
      <vt:lpstr>Rutin kan testleri</vt:lpstr>
      <vt:lpstr>Slayt 18</vt:lpstr>
      <vt:lpstr>Tam Kan Sayımında Ölçülen Parametreler </vt:lpstr>
      <vt:lpstr>Slayt 20</vt:lpstr>
      <vt:lpstr>Hemoglobin Ölçümü</vt:lpstr>
      <vt:lpstr>Hematokrit Ölçümü</vt:lpstr>
      <vt:lpstr>Slayt 23</vt:lpstr>
      <vt:lpstr>  2  Retikülosit sayımı</vt:lpstr>
      <vt:lpstr>Slayt 25</vt:lpstr>
      <vt:lpstr>Slayt 26</vt:lpstr>
      <vt:lpstr>Slayt 27</vt:lpstr>
      <vt:lpstr>Slayt 28</vt:lpstr>
      <vt:lpstr>3  Periferik Yayma</vt:lpstr>
      <vt:lpstr>Slayt 30</vt:lpstr>
      <vt:lpstr>Slayt 31</vt:lpstr>
      <vt:lpstr>Slayt 32</vt:lpstr>
      <vt:lpstr>Slayt 33</vt:lpstr>
      <vt:lpstr>ANEMİ</vt:lpstr>
      <vt:lpstr>Slayt 35</vt:lpstr>
      <vt:lpstr>Hedef Hücreler</vt:lpstr>
      <vt:lpstr>Bazofilik noktalanma (B-Talasemi!!!)</vt:lpstr>
      <vt:lpstr>     Sferositler</vt:lpstr>
      <vt:lpstr>4  Coombs Testleri</vt:lpstr>
      <vt:lpstr>HEMOLİZ</vt:lpstr>
      <vt:lpstr>Slayt 41</vt:lpstr>
      <vt:lpstr>Tanım</vt:lpstr>
      <vt:lpstr>Slayt 43</vt:lpstr>
      <vt:lpstr>Slayt 44</vt:lpstr>
      <vt:lpstr>Slayt 45</vt:lpstr>
      <vt:lpstr>Slayt 46</vt:lpstr>
      <vt:lpstr>5  Hemoglobin Elektroforezi</vt:lpstr>
      <vt:lpstr>Hemoglobinopatiler </vt:lpstr>
      <vt:lpstr>Hemoglobin Tipleri</vt:lpstr>
      <vt:lpstr>Slayt 50</vt:lpstr>
      <vt:lpstr>Slayt 51</vt:lpstr>
      <vt:lpstr>6  Osmotik Frajilite</vt:lpstr>
      <vt:lpstr>Ozmotik Frajilite</vt:lpstr>
      <vt:lpstr>Ozmotik frajilite testi </vt:lpstr>
      <vt:lpstr>7  Biyokimyasal Testler</vt:lpstr>
      <vt:lpstr>Slayt 56</vt:lpstr>
      <vt:lpstr>8  Kemik İliği Aspirasyon İmprint İncelemesi</vt:lpstr>
      <vt:lpstr>Slayt 58</vt:lpstr>
      <vt:lpstr>Slayt 59</vt:lpstr>
      <vt:lpstr>Normal Miyelogram</vt:lpstr>
      <vt:lpstr> Kemik iliği (Kİ) ve Kİ Aspirasyon (KİA) Örneklerinde uygulanan rutin  testler </vt:lpstr>
      <vt:lpstr>Histokimyasal Boyalar</vt:lpstr>
      <vt:lpstr>9  Akım Sitometrik İnceleme</vt:lpstr>
      <vt:lpstr>Slayt 64</vt:lpstr>
      <vt:lpstr>Slayt 65</vt:lpstr>
      <vt:lpstr>Akan Hücre Ölçer  (Flow Cytometry; FCM)</vt:lpstr>
      <vt:lpstr> </vt:lpstr>
      <vt:lpstr>Farklı olanı bulma</vt:lpstr>
      <vt:lpstr>Ölçülebilen  Parametreler </vt:lpstr>
      <vt:lpstr>10  Genetik Testler</vt:lpstr>
      <vt:lpstr>Slayt 71</vt:lpstr>
      <vt:lpstr>Slayt 72</vt:lpstr>
      <vt:lpstr>Teşekkürler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ANEMİDE LABORATUVAR BULGULARI</dc:title>
  <dc:creator>APPLE</dc:creator>
  <cp:lastModifiedBy>user</cp:lastModifiedBy>
  <cp:revision>47</cp:revision>
  <dcterms:created xsi:type="dcterms:W3CDTF">2016-02-08T17:24:37Z</dcterms:created>
  <dcterms:modified xsi:type="dcterms:W3CDTF">2018-03-12T11:58:26Z</dcterms:modified>
</cp:coreProperties>
</file>