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0C304-C694-400D-ABBB-69FE86E3544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F42D-25C5-4401-93DD-E718CDA485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607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0C304-C694-400D-ABBB-69FE86E3544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F42D-25C5-4401-93DD-E718CDA485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4636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0C304-C694-400D-ABBB-69FE86E3544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F42D-25C5-4401-93DD-E718CDA485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9368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96EFB64B-9B03-4640-8259-DB69CAF2895B}" type="datetimeFigureOut">
              <a:rPr lang="tr-TR" smtClean="0">
                <a:solidFill>
                  <a:srgbClr val="323232"/>
                </a:solidFill>
              </a:rPr>
              <a:pPr/>
              <a:t>30.04.2020</a:t>
            </a:fld>
            <a:endParaRPr lang="tr-TR">
              <a:solidFill>
                <a:srgbClr val="323232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tr-TR">
              <a:solidFill>
                <a:srgbClr val="323232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13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9" name="18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7" name="26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4" name="23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6" name="25 Oval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5" name="24 Oval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72766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6EFB64B-9B03-4640-8259-DB69CAF2895B}" type="datetimeFigureOut">
              <a:rPr lang="tr-TR" smtClean="0">
                <a:solidFill>
                  <a:srgbClr val="323232"/>
                </a:solidFill>
              </a:rPr>
              <a:pPr/>
              <a:t>30.04.2020</a:t>
            </a:fld>
            <a:endParaRPr lang="tr-TR">
              <a:solidFill>
                <a:srgbClr val="323232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1723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96EFB64B-9B03-4640-8259-DB69CAF2895B}" type="datetimeFigureOut">
              <a:rPr lang="tr-TR" smtClean="0">
                <a:solidFill>
                  <a:srgbClr val="E3DED1"/>
                </a:solidFill>
              </a:rPr>
              <a:pPr/>
              <a:t>30.04.2020</a:t>
            </a:fld>
            <a:endParaRPr lang="tr-TR">
              <a:solidFill>
                <a:srgbClr val="E3DED1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tr-TR">
              <a:solidFill>
                <a:srgbClr val="E3DED1"/>
              </a:solidFill>
            </a:endParaRPr>
          </a:p>
        </p:txBody>
      </p:sp>
      <p:sp>
        <p:nvSpPr>
          <p:cNvPr id="9" name="8 Dikdörtgen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8" name="17 Dikdörtgen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9" name="18 Oval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0" name="19 Oval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1" name="20 Oval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2" name="21 Oval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22 Oval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88718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FB64B-9B03-4640-8259-DB69CAF2895B}" type="datetimeFigureOut">
              <a:rPr lang="tr-TR" smtClean="0">
                <a:solidFill>
                  <a:srgbClr val="323232"/>
                </a:solidFill>
              </a:rPr>
              <a:pPr/>
              <a:t>30.04.2020</a:t>
            </a:fld>
            <a:endParaRPr lang="tr-TR">
              <a:solidFill>
                <a:srgbClr val="323232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323232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5134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FB64B-9B03-4640-8259-DB69CAF2895B}" type="datetimeFigureOut">
              <a:rPr lang="tr-TR" smtClean="0">
                <a:solidFill>
                  <a:srgbClr val="323232"/>
                </a:solidFill>
              </a:rPr>
              <a:pPr/>
              <a:t>30.04.2020</a:t>
            </a:fld>
            <a:endParaRPr lang="tr-TR">
              <a:solidFill>
                <a:srgbClr val="323232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323232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2313309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6EFB64B-9B03-4640-8259-DB69CAF2895B}" type="datetimeFigureOut">
              <a:rPr lang="tr-TR" smtClean="0">
                <a:solidFill>
                  <a:srgbClr val="323232"/>
                </a:solidFill>
              </a:rPr>
              <a:pPr/>
              <a:t>30.04.2020</a:t>
            </a:fld>
            <a:endParaRPr lang="tr-TR">
              <a:solidFill>
                <a:srgbClr val="323232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2748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FB64B-9B03-4640-8259-DB69CAF2895B}" type="datetimeFigureOut">
              <a:rPr lang="tr-TR" smtClean="0">
                <a:solidFill>
                  <a:srgbClr val="323232"/>
                </a:solidFill>
              </a:rPr>
              <a:pPr/>
              <a:t>30.04.2020</a:t>
            </a:fld>
            <a:endParaRPr lang="tr-TR">
              <a:solidFill>
                <a:srgbClr val="323232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323232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22139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11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4" name="13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6EFB64B-9B03-4640-8259-DB69CAF2895B}" type="datetimeFigureOut">
              <a:rPr lang="tr-TR" smtClean="0">
                <a:solidFill>
                  <a:srgbClr val="323232"/>
                </a:solidFill>
              </a:rPr>
              <a:pPr/>
              <a:t>30.04.2020</a:t>
            </a:fld>
            <a:endParaRPr lang="tr-TR">
              <a:solidFill>
                <a:srgbClr val="323232"/>
              </a:solidFill>
            </a:endParaRPr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5069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0C304-C694-400D-ABBB-69FE86E3544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F42D-25C5-4401-93DD-E718CDA485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07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3" name="12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10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6EFB64B-9B03-4640-8259-DB69CAF2895B}" type="datetimeFigureOut">
              <a:rPr lang="tr-TR" smtClean="0">
                <a:solidFill>
                  <a:srgbClr val="323232"/>
                </a:solidFill>
              </a:rPr>
              <a:pPr/>
              <a:t>30.04.2020</a:t>
            </a:fld>
            <a:endParaRPr lang="tr-TR">
              <a:solidFill>
                <a:srgbClr val="323232"/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5862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FB64B-9B03-4640-8259-DB69CAF2895B}" type="datetimeFigureOut">
              <a:rPr lang="tr-TR" smtClean="0">
                <a:solidFill>
                  <a:srgbClr val="323232"/>
                </a:solidFill>
              </a:rPr>
              <a:pPr/>
              <a:t>30.04.2020</a:t>
            </a:fld>
            <a:endParaRPr lang="tr-TR">
              <a:solidFill>
                <a:srgbClr val="32323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323232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78295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FB64B-9B03-4640-8259-DB69CAF2895B}" type="datetimeFigureOut">
              <a:rPr lang="tr-TR" smtClean="0">
                <a:solidFill>
                  <a:srgbClr val="323232"/>
                </a:solidFill>
              </a:rPr>
              <a:pPr/>
              <a:t>30.04.2020</a:t>
            </a:fld>
            <a:endParaRPr lang="tr-TR">
              <a:solidFill>
                <a:srgbClr val="323232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323232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6743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0C304-C694-400D-ABBB-69FE86E3544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F42D-25C5-4401-93DD-E718CDA485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8740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0C304-C694-400D-ABBB-69FE86E3544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F42D-25C5-4401-93DD-E718CDA485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7464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0C304-C694-400D-ABBB-69FE86E3544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F42D-25C5-4401-93DD-E718CDA485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7461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0C304-C694-400D-ABBB-69FE86E3544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F42D-25C5-4401-93DD-E718CDA485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4118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0C304-C694-400D-ABBB-69FE86E3544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F42D-25C5-4401-93DD-E718CDA485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005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0C304-C694-400D-ABBB-69FE86E3544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F42D-25C5-4401-93DD-E718CDA485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8661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0C304-C694-400D-ABBB-69FE86E3544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F42D-25C5-4401-93DD-E718CDA485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4710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0C304-C694-400D-ABBB-69FE86E35445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0F42D-25C5-4401-93DD-E718CDA485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2442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 dirty="0">
              <a:solidFill>
                <a:prstClr val="black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6EFB64B-9B03-4640-8259-DB69CAF2895B}" type="datetimeFigureOut">
              <a:rPr lang="tr-TR" smtClean="0">
                <a:solidFill>
                  <a:srgbClr val="323232"/>
                </a:solidFill>
              </a:rPr>
              <a:pPr/>
              <a:t>30.04.2020</a:t>
            </a:fld>
            <a:endParaRPr lang="tr-TR">
              <a:solidFill>
                <a:srgbClr val="323232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323232"/>
              </a:solidFill>
            </a:endParaRP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0" name="9 Dikdörtgen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11 Oval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9F08A99-4A57-4B26-AA76-A8ADF63B4F6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46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Orta Yaş Döneminin Biyolojik Yönleri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64823" y="3397322"/>
            <a:ext cx="3612107" cy="424051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Uzm. </a:t>
            </a:r>
            <a:r>
              <a:rPr lang="tr-TR" dirty="0" err="1" smtClean="0"/>
              <a:t>Kln</a:t>
            </a:r>
            <a:r>
              <a:rPr lang="tr-TR" dirty="0" smtClean="0"/>
              <a:t>. </a:t>
            </a:r>
            <a:r>
              <a:rPr lang="tr-TR" dirty="0" err="1" smtClean="0"/>
              <a:t>Psk</a:t>
            </a:r>
            <a:r>
              <a:rPr lang="tr-TR" dirty="0" smtClean="0"/>
              <a:t>. Cenk Adıgüzel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2372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 Yaş Döneminin Biyolojik Yönleri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Labarotuvar</a:t>
            </a:r>
            <a:r>
              <a:rPr lang="tr-TR" dirty="0" smtClean="0"/>
              <a:t> olarak , erkeklerin 40 yaşından itibaren erkeklik hormonu seviyesinde düşük oranlar tespit edilir(%5), bu oran ileri yaşlarda %70lere yükselmektedir.</a:t>
            </a:r>
          </a:p>
          <a:p>
            <a:r>
              <a:rPr lang="tr-TR" dirty="0" err="1" smtClean="0"/>
              <a:t>Menepoza</a:t>
            </a:r>
            <a:r>
              <a:rPr lang="tr-TR" dirty="0" smtClean="0"/>
              <a:t> girmiş bayanlar ve andropoza girmiş erkekler de, çok sık boşanma görülmekte olup , TUİK rakamlarına göre yaklaşık %41 oranında boşanmanın sebebi </a:t>
            </a:r>
            <a:r>
              <a:rPr lang="tr-TR" smtClean="0"/>
              <a:t>buna bağlanır.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465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Duyan, V., Yolcuoğlu, İ.G., Artan, T. (2017). Dünü, Bugünü, Yarınıyla İnsanı Anlamak (İnsan Davranışının Kökenleri ve Sosyal Çevrenin Etkileri). </a:t>
            </a:r>
            <a:r>
              <a:rPr lang="tr-TR"/>
              <a:t>Nar Yayınevi, İstanbul</a:t>
            </a:r>
          </a:p>
          <a:p>
            <a:pPr marL="0" indent="0"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4292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 Yaş Döneminin Biyolojik Yönleri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 Evrensel olarak orta yaş dönemi kesin bir şekilde belirlenmiş olmamakla beraber , </a:t>
            </a:r>
            <a:r>
              <a:rPr lang="tr-TR" dirty="0" err="1" smtClean="0"/>
              <a:t>Havighurts</a:t>
            </a:r>
            <a:r>
              <a:rPr lang="tr-TR" dirty="0" smtClean="0"/>
              <a:t> 30-35 yaş arası, </a:t>
            </a:r>
            <a:r>
              <a:rPr lang="tr-TR" dirty="0" err="1" smtClean="0"/>
              <a:t>Levinson</a:t>
            </a:r>
            <a:r>
              <a:rPr lang="tr-TR" dirty="0" smtClean="0"/>
              <a:t> 40-60 yaş arası kabul etmekte ve çoğunluk tarafından 35-55 yaş arası ‘orta yaşlılar’ olarak ele alınmıştır.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320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 Yaş Döneminin Biyolojik Yönleri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Bu dönemde ki  yetişkinler , eğer ciddi bir rahatsızlıkları yoksa ilk yetişkinlikte  ki faaliyetlerinin çoğunluğunu yapmaya devam ederler.</a:t>
            </a:r>
          </a:p>
          <a:p>
            <a:r>
              <a:rPr lang="tr-TR" dirty="0" smtClean="0"/>
              <a:t>Orta yaş döneminde şehvet, duygular , kızgınlık , ahlaki infial gibi konularda eksilmeler yaşanabilir.</a:t>
            </a:r>
          </a:p>
          <a:p>
            <a:r>
              <a:rPr lang="tr-TR" dirty="0" smtClean="0"/>
              <a:t>Orta yaşlılıkta bilgelik, erdemlilik , karar verme , merhamet ve sevgi gibi özellikler daha çok öne çıkmaktadır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 Yaş Döneminin Biyolojik Yönleri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40-60 </a:t>
            </a:r>
            <a:r>
              <a:rPr lang="tr-TR" dirty="0" err="1" smtClean="0"/>
              <a:t>lı</a:t>
            </a:r>
            <a:r>
              <a:rPr lang="tr-TR" dirty="0" smtClean="0"/>
              <a:t> yaşlar dönemine </a:t>
            </a:r>
            <a:r>
              <a:rPr lang="tr-TR" dirty="0" err="1" smtClean="0"/>
              <a:t>Erikson</a:t>
            </a:r>
            <a:r>
              <a:rPr lang="tr-TR" dirty="0" smtClean="0"/>
              <a:t>, üretkenliği geliştirme ve kişinin aileye, topluma ve gelecek nesillere olan sorumluluğunu büyütme isteği ve üretkenlikte başarısız olanlar için durgunluk dönemi olarak yaklaşmıştır.</a:t>
            </a:r>
          </a:p>
          <a:p>
            <a:r>
              <a:rPr lang="tr-TR" dirty="0" err="1" smtClean="0"/>
              <a:t>Bühler</a:t>
            </a:r>
            <a:r>
              <a:rPr lang="tr-TR" dirty="0" smtClean="0"/>
              <a:t> ; kişinin amaçları ve sonuçlarını ve amaçları doğrultusunda , doyuma ulaşıp ulaşmadığını değerlendirerek , bu değerlendirmenin yaşlılık yaşlılık uyumu konusunda belirleyici olduğunu ileri sürmüştür.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628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 Yaş Döneminin Biyolojik Yönleri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İŞE GİRME ve İŞTE İLERLEYEN YILLAR</a:t>
            </a:r>
          </a:p>
          <a:p>
            <a:pPr>
              <a:buNone/>
            </a:pPr>
            <a:r>
              <a:rPr lang="tr-TR" dirty="0" smtClean="0"/>
              <a:t>Birey orta yaşlarda emeklilikten önce kaç yılı kaldığının birden farkına varır ve amaçlarına ulaşma hızını yeniden değerlendirir.Çok geç kalmışsa mesleğini değiştirme , amaçlarını gerçekleştirme kararı dahi alabilir. </a:t>
            </a:r>
          </a:p>
          <a:p>
            <a:pPr>
              <a:buNone/>
            </a:pPr>
            <a:r>
              <a:rPr lang="tr-TR" dirty="0" smtClean="0"/>
              <a:t>Meslek beklentileri ve meslek başarıları arasındaki fark yaşın ve yaşlanmanın farkına varılmasına neden olur.</a:t>
            </a:r>
          </a:p>
          <a:p>
            <a:pPr>
              <a:buNone/>
            </a:pPr>
            <a:r>
              <a:rPr lang="tr-TR" dirty="0" smtClean="0"/>
              <a:t>Orta yıllarda kendini gerçekleştirme, yeterlilik, öz denetim  kavramları öne çıkar</a:t>
            </a:r>
          </a:p>
          <a:p>
            <a:pPr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4643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 Yaş Döneminin Biyolojik Yönleri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Bu süreçlerden geçilerek ulaşılan emeklilik orta yıllarda yaşlılığa geçişi belirleyen toplumsal bir dönüm noktasıdır. Yetişkin gelişiminde önemli bir aşamadır.</a:t>
            </a:r>
          </a:p>
          <a:p>
            <a:r>
              <a:rPr lang="tr-TR" dirty="0" smtClean="0"/>
              <a:t>Emeklilik bireyin boş vakit döneminin başlaması ve çalışmanın sona ermesi döneminin başlamasını da belirler</a:t>
            </a:r>
          </a:p>
          <a:p>
            <a:r>
              <a:rPr lang="tr-TR" dirty="0" err="1" smtClean="0"/>
              <a:t>Carp’a</a:t>
            </a:r>
            <a:r>
              <a:rPr lang="tr-TR" dirty="0" smtClean="0"/>
              <a:t> göre emeklilik olgusunun üç temel yönü vardır. ‘ Olay statü ve süreç’ olarak emeklilik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562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 Yaş Döneminin Biyolojik Yönleri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Emeklilik yalıtılmış bir olay değil, bir dizi evre içeren bir süreçtir. </a:t>
            </a:r>
            <a:r>
              <a:rPr lang="tr-TR" dirty="0" err="1" smtClean="0"/>
              <a:t>Atchley</a:t>
            </a:r>
            <a:r>
              <a:rPr lang="tr-TR" dirty="0" smtClean="0"/>
              <a:t>(1979; </a:t>
            </a:r>
            <a:r>
              <a:rPr lang="tr-TR" dirty="0" err="1" smtClean="0"/>
              <a:t>akt</a:t>
            </a:r>
            <a:r>
              <a:rPr lang="tr-TR" dirty="0" smtClean="0"/>
              <a:t>. </a:t>
            </a:r>
            <a:r>
              <a:rPr lang="tr-TR" dirty="0" err="1" smtClean="0"/>
              <a:t>Hoffman</a:t>
            </a:r>
            <a:r>
              <a:rPr lang="tr-TR" dirty="0" smtClean="0"/>
              <a:t> 1994) , emeklilik yaşantısının geçirdiği evreleri şöyle belirlemiştir: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Emeklilik öncesi- Emekliliğe duygusal bakımdan hazırlanma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Uyanma – Emeklilik öncesi düşlemlerin gerçekleşmesi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Yeniden yönetim – Gerçekçi seçimlerin araştırılması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 Kararlılık- Emekliliğe başarılı uyum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Bitirme- Çalışmaya geri dönüş, hasta rolüne sığınma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597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 Yaş Döneminin Biyolojik Yönleri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     </a:t>
            </a:r>
            <a:r>
              <a:rPr lang="tr-TR" dirty="0" err="1" smtClean="0"/>
              <a:t>Menepoz</a:t>
            </a:r>
            <a:endParaRPr lang="tr-TR" dirty="0" smtClean="0"/>
          </a:p>
          <a:p>
            <a:r>
              <a:rPr lang="tr-TR" dirty="0" smtClean="0"/>
              <a:t>Kadının düzenli adet kanamalarının ortadan kalktığı dönemi ifade eder.</a:t>
            </a:r>
          </a:p>
          <a:p>
            <a:r>
              <a:rPr lang="tr-TR" dirty="0" smtClean="0"/>
              <a:t>Kadın doğası, üreme çağında menopoza geçişi kolaylaştırmak için , bir dizi önlemler alır ve ruhsal ve bedensel olarak hazırlandığı bu döneme ‘menopoza hazırlık dönemi’ denir.</a:t>
            </a:r>
          </a:p>
          <a:p>
            <a:r>
              <a:rPr lang="tr-TR" dirty="0" smtClean="0"/>
              <a:t>Menopoz döneminde , </a:t>
            </a:r>
            <a:r>
              <a:rPr lang="tr-TR" dirty="0" err="1" smtClean="0"/>
              <a:t>oströjen</a:t>
            </a:r>
            <a:r>
              <a:rPr lang="tr-TR" dirty="0" smtClean="0"/>
              <a:t> hormonu üretimi yetersizliğine bağlı olarak ortaya çıkan belirtiler ve hastalıklar çoğu zaman farmakolojik tedavi ile ortadan kaldırılabilir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880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 Yaş Döneminin Biyolojik Yönleri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Andropoz</a:t>
            </a:r>
          </a:p>
          <a:p>
            <a:r>
              <a:rPr lang="tr-TR" dirty="0" smtClean="0"/>
              <a:t>Yaşlanmaya bağlı olarak , </a:t>
            </a:r>
            <a:r>
              <a:rPr lang="tr-TR" dirty="0" err="1" smtClean="0"/>
              <a:t>testestoronun</a:t>
            </a:r>
            <a:r>
              <a:rPr lang="tr-TR" dirty="0" smtClean="0"/>
              <a:t> , yani erkeklik hormonunun kandaki seviyesinin azalması durumu olup, halk arasında bu duruma erkek menopozu denmektedir.</a:t>
            </a:r>
          </a:p>
          <a:p>
            <a:r>
              <a:rPr lang="tr-TR" dirty="0" smtClean="0"/>
              <a:t>Kadınların menopoz sonrası yaşadıkları durumlar ile aynı değildir.Cinsel fonksiyonlarda azalma , erkeklerde kademeli yavaş , ilerleyici biçimde oluşur.Kadınların tersine erkeklerde dölleyebilme yeteneği azalmış </a:t>
            </a:r>
            <a:r>
              <a:rPr lang="tr-TR" dirty="0" err="1" smtClean="0"/>
              <a:t>olsada</a:t>
            </a:r>
            <a:r>
              <a:rPr lang="tr-TR" dirty="0" smtClean="0"/>
              <a:t> devam etmektedir.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170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mba">
  <a:themeElements>
    <a:clrScheme name="Görünüş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578</Words>
  <Application>Microsoft Office PowerPoint</Application>
  <PresentationFormat>Geniş ekran</PresentationFormat>
  <Paragraphs>41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Century Schoolbook</vt:lpstr>
      <vt:lpstr>Wingdings</vt:lpstr>
      <vt:lpstr>Wingdings 2</vt:lpstr>
      <vt:lpstr>Office Teması</vt:lpstr>
      <vt:lpstr>Cumba</vt:lpstr>
      <vt:lpstr>Orta Yaş Döneminin Biyolojik Yönleri</vt:lpstr>
      <vt:lpstr>Orta Yaş Döneminin Biyolojik Yönleri</vt:lpstr>
      <vt:lpstr>Orta Yaş Döneminin Biyolojik Yönleri</vt:lpstr>
      <vt:lpstr>Orta Yaş Döneminin Biyolojik Yönleri</vt:lpstr>
      <vt:lpstr>Orta Yaş Döneminin Biyolojik Yönleri</vt:lpstr>
      <vt:lpstr>Orta Yaş Döneminin Biyolojik Yönleri</vt:lpstr>
      <vt:lpstr>Orta Yaş Döneminin Biyolojik Yönleri</vt:lpstr>
      <vt:lpstr>Orta Yaş Döneminin Biyolojik Yönleri</vt:lpstr>
      <vt:lpstr>Orta Yaş Döneminin Biyolojik Yönleri</vt:lpstr>
      <vt:lpstr>Orta Yaş Döneminin Biyolojik Yönleri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Cenk</dc:creator>
  <cp:lastModifiedBy>Cenk</cp:lastModifiedBy>
  <cp:revision>4</cp:revision>
  <dcterms:created xsi:type="dcterms:W3CDTF">2020-03-27T06:55:36Z</dcterms:created>
  <dcterms:modified xsi:type="dcterms:W3CDTF">2020-04-30T09:47:30Z</dcterms:modified>
</cp:coreProperties>
</file>