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9" r:id="rId2"/>
    <p:sldId id="409" r:id="rId3"/>
    <p:sldId id="422" r:id="rId4"/>
    <p:sldId id="411" r:id="rId5"/>
    <p:sldId id="412" r:id="rId6"/>
    <p:sldId id="413" r:id="rId7"/>
    <p:sldId id="414" r:id="rId8"/>
    <p:sldId id="415" r:id="rId9"/>
    <p:sldId id="416" r:id="rId10"/>
    <p:sldId id="417" r:id="rId11"/>
    <p:sldId id="432" r:id="rId12"/>
    <p:sldId id="433" r:id="rId13"/>
    <p:sldId id="434" r:id="rId14"/>
    <p:sldId id="419" r:id="rId15"/>
    <p:sldId id="423" r:id="rId16"/>
    <p:sldId id="420" r:id="rId17"/>
    <p:sldId id="435"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049" autoAdjust="0"/>
    <p:restoredTop sz="94660"/>
  </p:normalViewPr>
  <p:slideViewPr>
    <p:cSldViewPr>
      <p:cViewPr>
        <p:scale>
          <a:sx n="33" d="100"/>
          <a:sy n="33" d="100"/>
        </p:scale>
        <p:origin x="-3150" y="-123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tr-TR"/>
          </a:p>
        </p:txBody>
      </p:sp>
    </p:spTree>
    <p:extLst>
      <p:ext uri="{BB962C8B-B14F-4D97-AF65-F5344CB8AC3E}">
        <p14:creationId xmlns="" xmlns:p14="http://schemas.microsoft.com/office/powerpoint/2010/main" val="1997126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Tree>
    <p:extLst>
      <p:ext uri="{BB962C8B-B14F-4D97-AF65-F5344CB8AC3E}">
        <p14:creationId xmlns="" xmlns:p14="http://schemas.microsoft.com/office/powerpoint/2010/main" val="3624038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Tree>
    <p:extLst>
      <p:ext uri="{BB962C8B-B14F-4D97-AF65-F5344CB8AC3E}">
        <p14:creationId xmlns="" xmlns:p14="http://schemas.microsoft.com/office/powerpoint/2010/main" val="2361541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tr-T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Tree>
    <p:extLst>
      <p:ext uri="{BB962C8B-B14F-4D97-AF65-F5344CB8AC3E}">
        <p14:creationId xmlns="" xmlns:p14="http://schemas.microsoft.com/office/powerpoint/2010/main" val="10026748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 xmlns:p14="http://schemas.microsoft.com/office/powerpoint/2010/main" val="2363504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Tree>
    <p:extLst>
      <p:ext uri="{BB962C8B-B14F-4D97-AF65-F5344CB8AC3E}">
        <p14:creationId xmlns="" xmlns:p14="http://schemas.microsoft.com/office/powerpoint/2010/main" val="221860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Tree>
    <p:extLst>
      <p:ext uri="{BB962C8B-B14F-4D97-AF65-F5344CB8AC3E}">
        <p14:creationId xmlns="" xmlns:p14="http://schemas.microsoft.com/office/powerpoint/2010/main" val="1854385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tr-TR"/>
          </a:p>
        </p:txBody>
      </p:sp>
    </p:spTree>
    <p:extLst>
      <p:ext uri="{BB962C8B-B14F-4D97-AF65-F5344CB8AC3E}">
        <p14:creationId xmlns="" xmlns:p14="http://schemas.microsoft.com/office/powerpoint/2010/main" val="33037823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2279804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 xmlns:p14="http://schemas.microsoft.com/office/powerpoint/2010/main" val="6953654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 xmlns:p14="http://schemas.microsoft.com/office/powerpoint/2010/main" val="42576160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46" name="Picture 22" descr="ImpogdnIcqmage1fdsnauebage1"/>
          <p:cNvPicPr>
            <a:picLocks noChangeAspect="1" noChangeArrowheads="1"/>
          </p:cNvPicPr>
          <p:nvPr userDrawn="1"/>
        </p:nvPicPr>
        <p:blipFill>
          <a:blip r:embed="rId13"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1032" name="Text Box 8"/>
          <p:cNvSpPr txBox="1">
            <a:spLocks noChangeArrowheads="1"/>
          </p:cNvSpPr>
          <p:nvPr userDrawn="1"/>
        </p:nvSpPr>
        <p:spPr bwMode="auto">
          <a:xfrm>
            <a:off x="7962900" y="6375400"/>
            <a:ext cx="10731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fr-FR" b="1">
                <a:solidFill>
                  <a:srgbClr val="FFFFFF"/>
                </a:solidFill>
              </a:rPr>
              <a:t>Page </a:t>
            </a:r>
            <a:fld id="{6A1278C1-56C8-44EF-9DFE-89E5BE484129}" type="slidenum">
              <a:rPr lang="fr-FR" b="1">
                <a:solidFill>
                  <a:srgbClr val="FFFFFF"/>
                </a:solidFill>
              </a:rPr>
              <a:pPr fontAlgn="base">
                <a:spcBef>
                  <a:spcPct val="0"/>
                </a:spcBef>
                <a:spcAft>
                  <a:spcPct val="0"/>
                </a:spcAft>
              </a:pPr>
              <a:t>‹#›</a:t>
            </a:fld>
            <a:endParaRPr lang="fr-FR" b="1">
              <a:solidFill>
                <a:srgbClr val="FFFFFF"/>
              </a:solidFill>
            </a:endParaRPr>
          </a:p>
        </p:txBody>
      </p:sp>
    </p:spTree>
    <p:extLst>
      <p:ext uri="{BB962C8B-B14F-4D97-AF65-F5344CB8AC3E}">
        <p14:creationId xmlns="" xmlns:p14="http://schemas.microsoft.com/office/powerpoint/2010/main" val="17833037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itchFamily="34" charset="0"/>
          <a:cs typeface="Arial" pitchFamily="34" charset="0"/>
        </a:defRPr>
      </a:lvl2pPr>
      <a:lvl3pPr algn="ctr" rtl="0" fontAlgn="base">
        <a:spcBef>
          <a:spcPct val="0"/>
        </a:spcBef>
        <a:spcAft>
          <a:spcPct val="0"/>
        </a:spcAft>
        <a:defRPr sz="4400">
          <a:solidFill>
            <a:schemeClr val="tx2"/>
          </a:solidFill>
          <a:latin typeface="Arial" pitchFamily="34" charset="0"/>
          <a:cs typeface="Arial" pitchFamily="34" charset="0"/>
        </a:defRPr>
      </a:lvl3pPr>
      <a:lvl4pPr algn="ctr" rtl="0" fontAlgn="base">
        <a:spcBef>
          <a:spcPct val="0"/>
        </a:spcBef>
        <a:spcAft>
          <a:spcPct val="0"/>
        </a:spcAft>
        <a:defRPr sz="4400">
          <a:solidFill>
            <a:schemeClr val="tx2"/>
          </a:solidFill>
          <a:latin typeface="Arial" pitchFamily="34" charset="0"/>
          <a:cs typeface="Arial" pitchFamily="34" charset="0"/>
        </a:defRPr>
      </a:lvl4pPr>
      <a:lvl5pPr algn="ctr" rtl="0" fontAlgn="base">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1735249" y="2564904"/>
            <a:ext cx="6888168" cy="107721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tr-TR" sz="3200" b="1" dirty="0">
                <a:solidFill>
                  <a:schemeClr val="bg1"/>
                </a:solidFill>
              </a:rPr>
              <a:t>CİNSEL SAĞLIK SORUNLARINDA </a:t>
            </a:r>
            <a:endParaRPr lang="tr-TR" sz="3200" b="1" dirty="0" smtClean="0">
              <a:solidFill>
                <a:schemeClr val="bg1"/>
              </a:solidFill>
            </a:endParaRPr>
          </a:p>
          <a:p>
            <a:pPr fontAlgn="base">
              <a:spcBef>
                <a:spcPct val="0"/>
              </a:spcBef>
              <a:spcAft>
                <a:spcPct val="0"/>
              </a:spcAft>
            </a:pPr>
            <a:r>
              <a:rPr lang="tr-TR" sz="3200" b="1" dirty="0" smtClean="0">
                <a:solidFill>
                  <a:schemeClr val="bg1"/>
                </a:solidFill>
              </a:rPr>
              <a:t>ebeLİK/</a:t>
            </a:r>
            <a:r>
              <a:rPr lang="tr-TR" sz="3200" b="1" dirty="0" smtClean="0">
                <a:solidFill>
                  <a:schemeClr val="bg1"/>
                </a:solidFill>
              </a:rPr>
              <a:t>EBELİK</a:t>
            </a:r>
            <a:r>
              <a:rPr lang="tr-TR" sz="3200" b="1" dirty="0" smtClean="0">
                <a:solidFill>
                  <a:schemeClr val="bg1"/>
                </a:solidFill>
              </a:rPr>
              <a:t> </a:t>
            </a:r>
            <a:r>
              <a:rPr lang="tr-TR" sz="3200" b="1" dirty="0">
                <a:solidFill>
                  <a:schemeClr val="bg1"/>
                </a:solidFill>
              </a:rPr>
              <a:t>YAKLAŞIMI</a:t>
            </a:r>
            <a:endParaRPr lang="fr-FR" sz="3200" u="sng" dirty="0">
              <a:solidFill>
                <a:schemeClr val="bg1"/>
              </a:solidFill>
            </a:endParaRPr>
          </a:p>
        </p:txBody>
      </p:sp>
      <p:sp>
        <p:nvSpPr>
          <p:cNvPr id="16387" name="Text Box 3"/>
          <p:cNvSpPr txBox="1">
            <a:spLocks noChangeArrowheads="1"/>
          </p:cNvSpPr>
          <p:nvPr/>
        </p:nvSpPr>
        <p:spPr bwMode="auto">
          <a:xfrm>
            <a:off x="539552" y="1196975"/>
            <a:ext cx="8064896" cy="41036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tr-TR" sz="2400" dirty="0"/>
          </a:p>
        </p:txBody>
      </p:sp>
    </p:spTree>
    <p:extLst>
      <p:ext uri="{BB962C8B-B14F-4D97-AF65-F5344CB8AC3E}">
        <p14:creationId xmlns="" xmlns:p14="http://schemas.microsoft.com/office/powerpoint/2010/main" val="40982567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323850" y="288925"/>
            <a:ext cx="8280598" cy="415498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r>
              <a:rPr lang="tr-TR" sz="2400" b="1" i="1" u="sng" dirty="0">
                <a:solidFill>
                  <a:schemeClr val="bg1"/>
                </a:solidFill>
              </a:rPr>
              <a:t>Belirlenen sorunların çözümüne ve  </a:t>
            </a:r>
            <a:r>
              <a:rPr lang="tr-TR" sz="2400" b="1" i="1" u="sng" dirty="0" smtClean="0">
                <a:solidFill>
                  <a:schemeClr val="bg1"/>
                </a:solidFill>
              </a:rPr>
              <a:t>cinsel </a:t>
            </a:r>
            <a:r>
              <a:rPr lang="tr-TR" sz="2400" b="1" i="1" u="sng" dirty="0">
                <a:solidFill>
                  <a:schemeClr val="bg1"/>
                </a:solidFill>
              </a:rPr>
              <a:t>sa</a:t>
            </a:r>
            <a:r>
              <a:rPr lang="tr-TR" sz="2400" i="1" u="sng" dirty="0">
                <a:solidFill>
                  <a:schemeClr val="bg1"/>
                </a:solidFill>
              </a:rPr>
              <a:t>g</a:t>
            </a:r>
            <a:r>
              <a:rPr lang="tr-TR" sz="2400" b="1" i="1" u="sng" dirty="0">
                <a:solidFill>
                  <a:schemeClr val="bg1"/>
                </a:solidFill>
              </a:rPr>
              <a:t>lı</a:t>
            </a:r>
            <a:r>
              <a:rPr lang="tr-TR" sz="2400" i="1" u="sng" dirty="0">
                <a:solidFill>
                  <a:schemeClr val="bg1"/>
                </a:solidFill>
              </a:rPr>
              <a:t>g</a:t>
            </a:r>
            <a:r>
              <a:rPr lang="tr-TR" sz="2400" b="1" i="1" u="sng" dirty="0">
                <a:solidFill>
                  <a:schemeClr val="bg1"/>
                </a:solidFill>
              </a:rPr>
              <a:t>ın </a:t>
            </a:r>
            <a:r>
              <a:rPr lang="tr-TR" sz="2400" b="1" i="1" u="sng" dirty="0" smtClean="0">
                <a:solidFill>
                  <a:schemeClr val="bg1"/>
                </a:solidFill>
              </a:rPr>
              <a:t>sürdürülmesine</a:t>
            </a:r>
            <a:r>
              <a:rPr lang="tr-TR" sz="2400" i="1" u="sng" dirty="0">
                <a:solidFill>
                  <a:schemeClr val="bg1"/>
                </a:solidFill>
              </a:rPr>
              <a:t> </a:t>
            </a:r>
            <a:r>
              <a:rPr lang="tr-TR" sz="2400" b="1" i="1" u="sng" dirty="0" smtClean="0">
                <a:solidFill>
                  <a:schemeClr val="bg1"/>
                </a:solidFill>
              </a:rPr>
              <a:t>yönelik </a:t>
            </a:r>
            <a:r>
              <a:rPr lang="tr-TR" sz="2400" b="1" i="1" u="sng" dirty="0" err="1" smtClean="0">
                <a:solidFill>
                  <a:schemeClr val="bg1"/>
                </a:solidFill>
              </a:rPr>
              <a:t>giri</a:t>
            </a:r>
            <a:r>
              <a:rPr lang="tr-TR" sz="2400" i="1" u="sng" dirty="0" err="1" smtClean="0">
                <a:solidFill>
                  <a:schemeClr val="bg1"/>
                </a:solidFill>
              </a:rPr>
              <a:t>s</a:t>
            </a:r>
            <a:r>
              <a:rPr lang="tr-TR" sz="2400" b="1" i="1" u="sng" dirty="0" err="1" smtClean="0">
                <a:solidFill>
                  <a:schemeClr val="bg1"/>
                </a:solidFill>
              </a:rPr>
              <a:t>imler</a:t>
            </a:r>
            <a:endParaRPr lang="tr-TR" sz="2400" b="1" i="1" u="sng" dirty="0" smtClean="0">
              <a:solidFill>
                <a:schemeClr val="bg1"/>
              </a:solidFill>
            </a:endParaRPr>
          </a:p>
          <a:p>
            <a:endParaRPr lang="tr-TR" sz="2400" b="1" i="1" u="sng" dirty="0" smtClean="0">
              <a:solidFill>
                <a:schemeClr val="bg1"/>
              </a:solidFill>
            </a:endParaRPr>
          </a:p>
          <a:p>
            <a:pPr>
              <a:buFont typeface="Wingdings" pitchFamily="2" charset="2"/>
              <a:buChar char="§"/>
            </a:pPr>
            <a:r>
              <a:rPr lang="tr-TR" sz="2400" dirty="0" smtClean="0">
                <a:solidFill>
                  <a:schemeClr val="bg1"/>
                </a:solidFill>
              </a:rPr>
              <a:t>Hasta birey ile </a:t>
            </a:r>
            <a:r>
              <a:rPr lang="tr-TR" sz="2400" dirty="0" err="1" smtClean="0">
                <a:solidFill>
                  <a:schemeClr val="bg1"/>
                </a:solidFill>
              </a:rPr>
              <a:t>görüsme</a:t>
            </a:r>
            <a:r>
              <a:rPr lang="tr-TR" sz="2400" dirty="0" smtClean="0">
                <a:solidFill>
                  <a:schemeClr val="bg1"/>
                </a:solidFill>
              </a:rPr>
              <a:t> için uygun ortam hazırlanır.</a:t>
            </a:r>
          </a:p>
          <a:p>
            <a:pPr>
              <a:buFont typeface="Wingdings" pitchFamily="2" charset="2"/>
              <a:buChar char="§"/>
            </a:pPr>
            <a:r>
              <a:rPr lang="tr-TR" sz="2400" dirty="0" err="1" smtClean="0">
                <a:solidFill>
                  <a:schemeClr val="bg1"/>
                </a:solidFill>
              </a:rPr>
              <a:t>Görüsmeye</a:t>
            </a:r>
            <a:r>
              <a:rPr lang="tr-TR" sz="2400" dirty="0" smtClean="0">
                <a:solidFill>
                  <a:schemeClr val="bg1"/>
                </a:solidFill>
              </a:rPr>
              <a:t> çiftlerin birlikte katılımı </a:t>
            </a:r>
            <a:r>
              <a:rPr lang="tr-TR" sz="2400" dirty="0" err="1" smtClean="0">
                <a:solidFill>
                  <a:schemeClr val="bg1"/>
                </a:solidFill>
              </a:rPr>
              <a:t>saglanır</a:t>
            </a:r>
            <a:r>
              <a:rPr lang="tr-TR" sz="2400" dirty="0" smtClean="0">
                <a:solidFill>
                  <a:schemeClr val="bg1"/>
                </a:solidFill>
              </a:rPr>
              <a:t>.</a:t>
            </a:r>
          </a:p>
          <a:p>
            <a:pPr>
              <a:buFont typeface="Wingdings" pitchFamily="2" charset="2"/>
              <a:buChar char="§"/>
            </a:pPr>
            <a:r>
              <a:rPr lang="tr-TR" sz="2400" dirty="0" smtClean="0">
                <a:solidFill>
                  <a:schemeClr val="bg1"/>
                </a:solidFill>
              </a:rPr>
              <a:t> </a:t>
            </a:r>
            <a:r>
              <a:rPr lang="tr-TR" sz="2400" dirty="0" err="1" smtClean="0">
                <a:solidFill>
                  <a:schemeClr val="bg1"/>
                </a:solidFill>
              </a:rPr>
              <a:t>Görüsmeci</a:t>
            </a:r>
            <a:r>
              <a:rPr lang="tr-TR" sz="2400" dirty="0" smtClean="0">
                <a:solidFill>
                  <a:schemeClr val="bg1"/>
                </a:solidFill>
              </a:rPr>
              <a:t> eslerin rahatlamasını </a:t>
            </a:r>
            <a:r>
              <a:rPr lang="tr-TR" sz="2400" dirty="0" err="1" smtClean="0">
                <a:solidFill>
                  <a:schemeClr val="bg1"/>
                </a:solidFill>
              </a:rPr>
              <a:t>saglayabilmek</a:t>
            </a:r>
            <a:r>
              <a:rPr lang="tr-TR" sz="2400" dirty="0" smtClean="0">
                <a:solidFill>
                  <a:schemeClr val="bg1"/>
                </a:solidFill>
              </a:rPr>
              <a:t> ve cesaretlendirmek için </a:t>
            </a:r>
            <a:r>
              <a:rPr lang="tr-TR" sz="2400" dirty="0" err="1" smtClean="0">
                <a:solidFill>
                  <a:schemeClr val="bg1"/>
                </a:solidFill>
              </a:rPr>
              <a:t>cinselligin</a:t>
            </a:r>
            <a:r>
              <a:rPr lang="tr-TR" sz="2400" dirty="0" smtClean="0">
                <a:solidFill>
                  <a:schemeClr val="bg1"/>
                </a:solidFill>
              </a:rPr>
              <a:t> </a:t>
            </a:r>
            <a:r>
              <a:rPr lang="tr-TR" sz="2400" dirty="0" err="1" smtClean="0">
                <a:solidFill>
                  <a:schemeClr val="bg1"/>
                </a:solidFill>
              </a:rPr>
              <a:t>dogal</a:t>
            </a:r>
            <a:r>
              <a:rPr lang="tr-TR" sz="2400" dirty="0" smtClean="0">
                <a:solidFill>
                  <a:schemeClr val="bg1"/>
                </a:solidFill>
              </a:rPr>
              <a:t> bir ihtiyaç </a:t>
            </a:r>
            <a:r>
              <a:rPr lang="tr-TR" sz="2400" dirty="0" err="1" smtClean="0">
                <a:solidFill>
                  <a:schemeClr val="bg1"/>
                </a:solidFill>
              </a:rPr>
              <a:t>oldugunu</a:t>
            </a:r>
            <a:r>
              <a:rPr lang="tr-TR" sz="2400" dirty="0" smtClean="0">
                <a:solidFill>
                  <a:schemeClr val="bg1"/>
                </a:solidFill>
              </a:rPr>
              <a:t> ve bu konudaki sorunların </a:t>
            </a:r>
            <a:r>
              <a:rPr lang="tr-TR" sz="2400" dirty="0" err="1" smtClean="0">
                <a:solidFill>
                  <a:schemeClr val="bg1"/>
                </a:solidFill>
              </a:rPr>
              <a:t>konusulabilecegini</a:t>
            </a:r>
            <a:r>
              <a:rPr lang="tr-TR" sz="2400" dirty="0" smtClean="0">
                <a:solidFill>
                  <a:schemeClr val="bg1"/>
                </a:solidFill>
              </a:rPr>
              <a:t> belirtir.</a:t>
            </a:r>
          </a:p>
          <a:p>
            <a:pPr>
              <a:buFont typeface="Wingdings" pitchFamily="2" charset="2"/>
              <a:buChar char="§"/>
            </a:pPr>
            <a:r>
              <a:rPr lang="tr-TR" sz="2400" dirty="0" smtClean="0">
                <a:solidFill>
                  <a:schemeClr val="bg1"/>
                </a:solidFill>
              </a:rPr>
              <a:t>Kadının ve esinin üreme organlarının yapı ve fonksiyonları ile cinsel </a:t>
            </a:r>
            <a:r>
              <a:rPr lang="tr-TR" sz="2400" dirty="0" err="1" smtClean="0">
                <a:solidFill>
                  <a:schemeClr val="bg1"/>
                </a:solidFill>
              </a:rPr>
              <a:t>islev</a:t>
            </a:r>
            <a:r>
              <a:rPr lang="tr-TR" sz="2400" dirty="0" smtClean="0">
                <a:solidFill>
                  <a:schemeClr val="bg1"/>
                </a:solidFill>
              </a:rPr>
              <a:t> </a:t>
            </a:r>
            <a:r>
              <a:rPr lang="tr-TR" sz="2400" dirty="0" err="1" smtClean="0">
                <a:solidFill>
                  <a:schemeClr val="bg1"/>
                </a:solidFill>
              </a:rPr>
              <a:t>asamaları</a:t>
            </a:r>
            <a:r>
              <a:rPr lang="tr-TR" sz="2400" dirty="0" smtClean="0">
                <a:solidFill>
                  <a:schemeClr val="bg1"/>
                </a:solidFill>
              </a:rPr>
              <a:t> hakkındaki bilgi düzeylerine göre cinsel </a:t>
            </a:r>
            <a:r>
              <a:rPr lang="tr-TR" sz="2400" dirty="0" err="1" smtClean="0">
                <a:solidFill>
                  <a:schemeClr val="bg1"/>
                </a:solidFill>
              </a:rPr>
              <a:t>egitim</a:t>
            </a:r>
            <a:r>
              <a:rPr lang="tr-TR" sz="2400" dirty="0" smtClean="0">
                <a:solidFill>
                  <a:schemeClr val="bg1"/>
                </a:solidFill>
              </a:rPr>
              <a:t> programları hazırlanır. </a:t>
            </a:r>
            <a:r>
              <a:rPr lang="tr-TR" sz="2400" b="1" dirty="0" smtClean="0">
                <a:solidFill>
                  <a:schemeClr val="bg1"/>
                </a:solidFill>
              </a:rPr>
              <a:t> </a:t>
            </a:r>
            <a:endParaRPr lang="fr-FR" sz="2400" u="sng" dirty="0">
              <a:solidFill>
                <a:schemeClr val="bg1"/>
              </a:solidFill>
            </a:endParaRPr>
          </a:p>
        </p:txBody>
      </p:sp>
      <p:sp>
        <p:nvSpPr>
          <p:cNvPr id="16387" name="Text Box 3"/>
          <p:cNvSpPr txBox="1">
            <a:spLocks noChangeArrowheads="1"/>
          </p:cNvSpPr>
          <p:nvPr/>
        </p:nvSpPr>
        <p:spPr bwMode="auto">
          <a:xfrm>
            <a:off x="539552" y="1196975"/>
            <a:ext cx="8064896" cy="41036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tr-TR" sz="2800" dirty="0">
              <a:solidFill>
                <a:schemeClr val="bg1"/>
              </a:solidFill>
            </a:endParaRPr>
          </a:p>
        </p:txBody>
      </p:sp>
    </p:spTree>
    <p:extLst>
      <p:ext uri="{BB962C8B-B14F-4D97-AF65-F5344CB8AC3E}">
        <p14:creationId xmlns="" xmlns:p14="http://schemas.microsoft.com/office/powerpoint/2010/main" val="5239084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323850" y="288925"/>
            <a:ext cx="8280598" cy="415498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r>
              <a:rPr lang="tr-TR" sz="2400" b="1" i="1" u="sng" dirty="0">
                <a:solidFill>
                  <a:schemeClr val="bg1"/>
                </a:solidFill>
              </a:rPr>
              <a:t>Belirlenen sorunların çözümüne ve  </a:t>
            </a:r>
            <a:r>
              <a:rPr lang="tr-TR" sz="2400" b="1" i="1" u="sng" dirty="0" smtClean="0">
                <a:solidFill>
                  <a:schemeClr val="bg1"/>
                </a:solidFill>
              </a:rPr>
              <a:t>cinsel </a:t>
            </a:r>
            <a:r>
              <a:rPr lang="tr-TR" sz="2400" b="1" i="1" u="sng" dirty="0">
                <a:solidFill>
                  <a:schemeClr val="bg1"/>
                </a:solidFill>
              </a:rPr>
              <a:t>sa</a:t>
            </a:r>
            <a:r>
              <a:rPr lang="tr-TR" sz="2400" i="1" u="sng" dirty="0">
                <a:solidFill>
                  <a:schemeClr val="bg1"/>
                </a:solidFill>
              </a:rPr>
              <a:t>g</a:t>
            </a:r>
            <a:r>
              <a:rPr lang="tr-TR" sz="2400" b="1" i="1" u="sng" dirty="0">
                <a:solidFill>
                  <a:schemeClr val="bg1"/>
                </a:solidFill>
              </a:rPr>
              <a:t>lı</a:t>
            </a:r>
            <a:r>
              <a:rPr lang="tr-TR" sz="2400" i="1" u="sng" dirty="0">
                <a:solidFill>
                  <a:schemeClr val="bg1"/>
                </a:solidFill>
              </a:rPr>
              <a:t>g</a:t>
            </a:r>
            <a:r>
              <a:rPr lang="tr-TR" sz="2400" b="1" i="1" u="sng" dirty="0">
                <a:solidFill>
                  <a:schemeClr val="bg1"/>
                </a:solidFill>
              </a:rPr>
              <a:t>ın </a:t>
            </a:r>
            <a:r>
              <a:rPr lang="tr-TR" sz="2400" b="1" i="1" u="sng" dirty="0" smtClean="0">
                <a:solidFill>
                  <a:schemeClr val="bg1"/>
                </a:solidFill>
              </a:rPr>
              <a:t>sürdürülmesine</a:t>
            </a:r>
            <a:r>
              <a:rPr lang="tr-TR" sz="2400" i="1" u="sng" dirty="0">
                <a:solidFill>
                  <a:schemeClr val="bg1"/>
                </a:solidFill>
              </a:rPr>
              <a:t> </a:t>
            </a:r>
            <a:r>
              <a:rPr lang="tr-TR" sz="2400" b="1" i="1" u="sng" dirty="0" smtClean="0">
                <a:solidFill>
                  <a:schemeClr val="bg1"/>
                </a:solidFill>
              </a:rPr>
              <a:t>yönelik </a:t>
            </a:r>
            <a:r>
              <a:rPr lang="tr-TR" sz="2400" b="1" i="1" u="sng" dirty="0" err="1" smtClean="0">
                <a:solidFill>
                  <a:schemeClr val="bg1"/>
                </a:solidFill>
              </a:rPr>
              <a:t>giri</a:t>
            </a:r>
            <a:r>
              <a:rPr lang="tr-TR" sz="2400" i="1" u="sng" dirty="0" err="1" smtClean="0">
                <a:solidFill>
                  <a:schemeClr val="bg1"/>
                </a:solidFill>
              </a:rPr>
              <a:t>s</a:t>
            </a:r>
            <a:r>
              <a:rPr lang="tr-TR" sz="2400" b="1" i="1" u="sng" dirty="0" err="1" smtClean="0">
                <a:solidFill>
                  <a:schemeClr val="bg1"/>
                </a:solidFill>
              </a:rPr>
              <a:t>imler</a:t>
            </a:r>
            <a:endParaRPr lang="tr-TR" sz="2400" b="1" i="1" u="sng" dirty="0" smtClean="0">
              <a:solidFill>
                <a:schemeClr val="bg1"/>
              </a:solidFill>
            </a:endParaRPr>
          </a:p>
          <a:p>
            <a:endParaRPr lang="tr-TR" sz="2400" b="1" i="1" u="sng" dirty="0" smtClean="0">
              <a:solidFill>
                <a:schemeClr val="bg1"/>
              </a:solidFill>
            </a:endParaRPr>
          </a:p>
          <a:p>
            <a:pPr>
              <a:buFont typeface="Arial" pitchFamily="34" charset="0"/>
              <a:buChar char="•"/>
            </a:pPr>
            <a:r>
              <a:rPr lang="tr-TR" sz="2400" dirty="0" smtClean="0">
                <a:solidFill>
                  <a:schemeClr val="bg1"/>
                </a:solidFill>
              </a:rPr>
              <a:t>Duruma uygun eğitici bir takım faaliyetlerde ve spesifik önerilerde bulunulabilir.</a:t>
            </a:r>
          </a:p>
          <a:p>
            <a:pPr>
              <a:buFont typeface="Arial" pitchFamily="34" charset="0"/>
              <a:buChar char="•"/>
            </a:pPr>
            <a:r>
              <a:rPr lang="tr-TR" sz="2400" dirty="0" smtClean="0">
                <a:solidFill>
                  <a:schemeClr val="bg1"/>
                </a:solidFill>
              </a:rPr>
              <a:t>Çiftlerin cinsel </a:t>
            </a:r>
            <a:r>
              <a:rPr lang="tr-TR" sz="2400" dirty="0" err="1" smtClean="0">
                <a:solidFill>
                  <a:schemeClr val="bg1"/>
                </a:solidFill>
              </a:rPr>
              <a:t>yasamındaki</a:t>
            </a:r>
            <a:r>
              <a:rPr lang="tr-TR" sz="2400" dirty="0" smtClean="0">
                <a:solidFill>
                  <a:schemeClr val="bg1"/>
                </a:solidFill>
              </a:rPr>
              <a:t> sorunlarıyla </a:t>
            </a:r>
            <a:r>
              <a:rPr lang="tr-TR" sz="2400" dirty="0" err="1" smtClean="0">
                <a:solidFill>
                  <a:schemeClr val="bg1"/>
                </a:solidFill>
              </a:rPr>
              <a:t>basetmede</a:t>
            </a:r>
            <a:r>
              <a:rPr lang="tr-TR" sz="2400" dirty="0" smtClean="0">
                <a:solidFill>
                  <a:schemeClr val="bg1"/>
                </a:solidFill>
              </a:rPr>
              <a:t> destek kaynaklarını belirlemesine yardım edilir </a:t>
            </a:r>
          </a:p>
          <a:p>
            <a:pPr>
              <a:buFont typeface="Arial" pitchFamily="34" charset="0"/>
              <a:buChar char="•"/>
            </a:pPr>
            <a:r>
              <a:rPr lang="tr-TR" sz="2400" dirty="0" smtClean="0">
                <a:solidFill>
                  <a:schemeClr val="bg1"/>
                </a:solidFill>
              </a:rPr>
              <a:t>Cinsel yasamdaki </a:t>
            </a:r>
            <a:r>
              <a:rPr lang="tr-TR" sz="2400" dirty="0" err="1" smtClean="0">
                <a:solidFill>
                  <a:schemeClr val="bg1"/>
                </a:solidFill>
              </a:rPr>
              <a:t>degisimlerin</a:t>
            </a:r>
            <a:r>
              <a:rPr lang="tr-TR" sz="2400" dirty="0" smtClean="0">
                <a:solidFill>
                  <a:schemeClr val="bg1"/>
                </a:solidFill>
              </a:rPr>
              <a:t> ya da sorunların esler üzerindeki etkisi ve </a:t>
            </a:r>
            <a:r>
              <a:rPr lang="tr-TR" sz="2400" dirty="0" err="1" smtClean="0">
                <a:solidFill>
                  <a:schemeClr val="bg1"/>
                </a:solidFill>
              </a:rPr>
              <a:t>cinselligin</a:t>
            </a:r>
            <a:r>
              <a:rPr lang="tr-TR" sz="2400" dirty="0" smtClean="0">
                <a:solidFill>
                  <a:schemeClr val="bg1"/>
                </a:solidFill>
              </a:rPr>
              <a:t> önemi </a:t>
            </a:r>
            <a:r>
              <a:rPr lang="tr-TR" sz="2400" dirty="0" err="1" smtClean="0">
                <a:solidFill>
                  <a:schemeClr val="bg1"/>
                </a:solidFill>
              </a:rPr>
              <a:t>tartısılır</a:t>
            </a:r>
            <a:r>
              <a:rPr lang="tr-TR" sz="2400" dirty="0" smtClean="0">
                <a:solidFill>
                  <a:schemeClr val="bg1"/>
                </a:solidFill>
              </a:rPr>
              <a:t>.</a:t>
            </a:r>
          </a:p>
          <a:p>
            <a:pPr>
              <a:buFont typeface="Arial" pitchFamily="34" charset="0"/>
              <a:buChar char="•"/>
            </a:pPr>
            <a:r>
              <a:rPr lang="tr-TR" sz="2400" dirty="0" err="1" smtClean="0">
                <a:solidFill>
                  <a:schemeClr val="bg1"/>
                </a:solidFill>
              </a:rPr>
              <a:t>CD’un</a:t>
            </a:r>
            <a:r>
              <a:rPr lang="tr-TR" sz="2400" dirty="0" smtClean="0">
                <a:solidFill>
                  <a:schemeClr val="bg1"/>
                </a:solidFill>
              </a:rPr>
              <a:t> nedenleri </a:t>
            </a:r>
            <a:r>
              <a:rPr lang="tr-TR" sz="2400" dirty="0" err="1" smtClean="0">
                <a:solidFill>
                  <a:schemeClr val="bg1"/>
                </a:solidFill>
              </a:rPr>
              <a:t>tartısılır</a:t>
            </a:r>
            <a:r>
              <a:rPr lang="tr-TR" sz="2400" dirty="0" smtClean="0">
                <a:solidFill>
                  <a:schemeClr val="bg1"/>
                </a:solidFill>
              </a:rPr>
              <a:t> ve belirlenen nedenler </a:t>
            </a:r>
            <a:r>
              <a:rPr lang="tr-TR" sz="2400" dirty="0" err="1" smtClean="0">
                <a:solidFill>
                  <a:schemeClr val="bg1"/>
                </a:solidFill>
              </a:rPr>
              <a:t>dogrultusunda</a:t>
            </a:r>
            <a:r>
              <a:rPr lang="tr-TR" sz="2400" dirty="0" smtClean="0">
                <a:solidFill>
                  <a:schemeClr val="bg1"/>
                </a:solidFill>
              </a:rPr>
              <a:t> </a:t>
            </a:r>
            <a:r>
              <a:rPr lang="tr-TR" sz="2400" dirty="0" err="1" smtClean="0">
                <a:solidFill>
                  <a:schemeClr val="bg1"/>
                </a:solidFill>
              </a:rPr>
              <a:t>girisimler</a:t>
            </a:r>
            <a:r>
              <a:rPr lang="tr-TR" sz="2400" dirty="0" smtClean="0">
                <a:solidFill>
                  <a:schemeClr val="bg1"/>
                </a:solidFill>
              </a:rPr>
              <a:t> planlanır.</a:t>
            </a:r>
            <a:endParaRPr lang="tr-TR" sz="2400" dirty="0">
              <a:solidFill>
                <a:schemeClr val="bg1"/>
              </a:solidFill>
            </a:endParaRPr>
          </a:p>
        </p:txBody>
      </p:sp>
      <p:sp>
        <p:nvSpPr>
          <p:cNvPr id="16387" name="Text Box 3"/>
          <p:cNvSpPr txBox="1">
            <a:spLocks noChangeArrowheads="1"/>
          </p:cNvSpPr>
          <p:nvPr/>
        </p:nvSpPr>
        <p:spPr bwMode="auto">
          <a:xfrm>
            <a:off x="539552" y="1196975"/>
            <a:ext cx="8064896" cy="41036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tr-TR" sz="2800" dirty="0">
              <a:solidFill>
                <a:schemeClr val="bg1"/>
              </a:solidFill>
            </a:endParaRPr>
          </a:p>
        </p:txBody>
      </p:sp>
    </p:spTree>
    <p:extLst>
      <p:ext uri="{BB962C8B-B14F-4D97-AF65-F5344CB8AC3E}">
        <p14:creationId xmlns="" xmlns:p14="http://schemas.microsoft.com/office/powerpoint/2010/main" val="5239084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323850" y="288925"/>
            <a:ext cx="8280598" cy="489364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r>
              <a:rPr lang="tr-TR" sz="2400" b="1" i="1" u="sng" dirty="0">
                <a:solidFill>
                  <a:schemeClr val="bg1"/>
                </a:solidFill>
              </a:rPr>
              <a:t>Belirlenen sorunların çözümüne ve  </a:t>
            </a:r>
            <a:r>
              <a:rPr lang="tr-TR" sz="2400" b="1" i="1" u="sng" dirty="0" smtClean="0">
                <a:solidFill>
                  <a:schemeClr val="bg1"/>
                </a:solidFill>
              </a:rPr>
              <a:t>cinsel </a:t>
            </a:r>
            <a:r>
              <a:rPr lang="tr-TR" sz="2400" b="1" i="1" u="sng" dirty="0">
                <a:solidFill>
                  <a:schemeClr val="bg1"/>
                </a:solidFill>
              </a:rPr>
              <a:t>sa</a:t>
            </a:r>
            <a:r>
              <a:rPr lang="tr-TR" sz="2400" i="1" u="sng" dirty="0">
                <a:solidFill>
                  <a:schemeClr val="bg1"/>
                </a:solidFill>
              </a:rPr>
              <a:t>g</a:t>
            </a:r>
            <a:r>
              <a:rPr lang="tr-TR" sz="2400" b="1" i="1" u="sng" dirty="0">
                <a:solidFill>
                  <a:schemeClr val="bg1"/>
                </a:solidFill>
              </a:rPr>
              <a:t>lı</a:t>
            </a:r>
            <a:r>
              <a:rPr lang="tr-TR" sz="2400" i="1" u="sng" dirty="0">
                <a:solidFill>
                  <a:schemeClr val="bg1"/>
                </a:solidFill>
              </a:rPr>
              <a:t>g</a:t>
            </a:r>
            <a:r>
              <a:rPr lang="tr-TR" sz="2400" b="1" i="1" u="sng" dirty="0">
                <a:solidFill>
                  <a:schemeClr val="bg1"/>
                </a:solidFill>
              </a:rPr>
              <a:t>ın </a:t>
            </a:r>
            <a:r>
              <a:rPr lang="tr-TR" sz="2400" b="1" i="1" u="sng" dirty="0" smtClean="0">
                <a:solidFill>
                  <a:schemeClr val="bg1"/>
                </a:solidFill>
              </a:rPr>
              <a:t>sürdürülmesine</a:t>
            </a:r>
            <a:r>
              <a:rPr lang="tr-TR" sz="2400" i="1" u="sng" dirty="0">
                <a:solidFill>
                  <a:schemeClr val="bg1"/>
                </a:solidFill>
              </a:rPr>
              <a:t> </a:t>
            </a:r>
            <a:r>
              <a:rPr lang="tr-TR" sz="2400" b="1" i="1" u="sng" dirty="0" smtClean="0">
                <a:solidFill>
                  <a:schemeClr val="bg1"/>
                </a:solidFill>
              </a:rPr>
              <a:t>yönelik </a:t>
            </a:r>
            <a:r>
              <a:rPr lang="tr-TR" sz="2400" b="1" i="1" u="sng" dirty="0" err="1" smtClean="0">
                <a:solidFill>
                  <a:schemeClr val="bg1"/>
                </a:solidFill>
              </a:rPr>
              <a:t>giri</a:t>
            </a:r>
            <a:r>
              <a:rPr lang="tr-TR" sz="2400" i="1" u="sng" dirty="0" err="1" smtClean="0">
                <a:solidFill>
                  <a:schemeClr val="bg1"/>
                </a:solidFill>
              </a:rPr>
              <a:t>s</a:t>
            </a:r>
            <a:r>
              <a:rPr lang="tr-TR" sz="2400" b="1" i="1" u="sng" dirty="0" err="1" smtClean="0">
                <a:solidFill>
                  <a:schemeClr val="bg1"/>
                </a:solidFill>
              </a:rPr>
              <a:t>imler</a:t>
            </a:r>
            <a:endParaRPr lang="tr-TR" sz="2400" b="1" i="1" u="sng" dirty="0" smtClean="0">
              <a:solidFill>
                <a:schemeClr val="bg1"/>
              </a:solidFill>
            </a:endParaRPr>
          </a:p>
          <a:p>
            <a:endParaRPr lang="tr-TR" sz="2400" b="1" i="1" u="sng" dirty="0" smtClean="0">
              <a:solidFill>
                <a:schemeClr val="bg1"/>
              </a:solidFill>
            </a:endParaRPr>
          </a:p>
          <a:p>
            <a:pPr>
              <a:buFont typeface="Arial" pitchFamily="34" charset="0"/>
              <a:buChar char="•"/>
            </a:pPr>
            <a:r>
              <a:rPr lang="tr-TR" sz="2400" dirty="0" smtClean="0">
                <a:solidFill>
                  <a:schemeClr val="bg1"/>
                </a:solidFill>
              </a:rPr>
              <a:t> Fiziksel ve psikolojik rahatsızlıkların, diyabet, hipertansiyon gibi kronik hastalıkların ve kullanılan ilaçların cinsel fonksiyonlara etkisini anlatmaya yönelik </a:t>
            </a:r>
            <a:r>
              <a:rPr lang="tr-TR" sz="2400" dirty="0" err="1" smtClean="0">
                <a:solidFill>
                  <a:schemeClr val="bg1"/>
                </a:solidFill>
              </a:rPr>
              <a:t>egitim</a:t>
            </a:r>
            <a:r>
              <a:rPr lang="tr-TR" sz="2400" dirty="0" smtClean="0">
                <a:solidFill>
                  <a:schemeClr val="bg1"/>
                </a:solidFill>
              </a:rPr>
              <a:t> programları planlanır.</a:t>
            </a:r>
          </a:p>
          <a:p>
            <a:pPr>
              <a:buFont typeface="Arial" pitchFamily="34" charset="0"/>
              <a:buChar char="•"/>
            </a:pPr>
            <a:r>
              <a:rPr lang="tr-TR" sz="2400" dirty="0" smtClean="0">
                <a:solidFill>
                  <a:schemeClr val="bg1"/>
                </a:solidFill>
              </a:rPr>
              <a:t> Eslere duyulara odaklanma egzersizleri önerilerek kendi his ve duygularından emin olmaları </a:t>
            </a:r>
            <a:r>
              <a:rPr lang="tr-TR" sz="2400" dirty="0" err="1" smtClean="0">
                <a:solidFill>
                  <a:schemeClr val="bg1"/>
                </a:solidFill>
              </a:rPr>
              <a:t>saglanabilir</a:t>
            </a:r>
            <a:r>
              <a:rPr lang="tr-TR" sz="2400" dirty="0" smtClean="0">
                <a:solidFill>
                  <a:schemeClr val="bg1"/>
                </a:solidFill>
              </a:rPr>
              <a:t>. </a:t>
            </a:r>
          </a:p>
          <a:p>
            <a:pPr>
              <a:buFont typeface="Arial" pitchFamily="34" charset="0"/>
              <a:buChar char="•"/>
            </a:pPr>
            <a:r>
              <a:rPr lang="tr-TR" sz="2400" dirty="0" smtClean="0">
                <a:solidFill>
                  <a:schemeClr val="bg1"/>
                </a:solidFill>
              </a:rPr>
              <a:t> Eslerin </a:t>
            </a:r>
            <a:r>
              <a:rPr lang="tr-TR" sz="2400" dirty="0" err="1" smtClean="0">
                <a:solidFill>
                  <a:schemeClr val="bg1"/>
                </a:solidFill>
              </a:rPr>
              <a:t>inandıgı</a:t>
            </a:r>
            <a:r>
              <a:rPr lang="tr-TR" sz="2400" dirty="0" smtClean="0">
                <a:solidFill>
                  <a:schemeClr val="bg1"/>
                </a:solidFill>
              </a:rPr>
              <a:t> cinsel mitler ve önyargıların geçerlik ve etkileri, bilimsel veriler ve bireyin </a:t>
            </a:r>
            <a:r>
              <a:rPr lang="tr-TR" sz="2400" dirty="0" err="1" smtClean="0">
                <a:solidFill>
                  <a:schemeClr val="bg1"/>
                </a:solidFill>
              </a:rPr>
              <a:t>sosyo</a:t>
            </a:r>
            <a:r>
              <a:rPr lang="tr-TR" sz="2400" dirty="0" smtClean="0">
                <a:solidFill>
                  <a:schemeClr val="bg1"/>
                </a:solidFill>
              </a:rPr>
              <a:t>-kültürel düzeyine uygun olarak yapılacak açıklamalarla ortadan kaldırılmaya </a:t>
            </a:r>
            <a:r>
              <a:rPr lang="tr-TR" sz="2400" dirty="0" err="1" smtClean="0">
                <a:solidFill>
                  <a:schemeClr val="bg1"/>
                </a:solidFill>
              </a:rPr>
              <a:t>çalısılır</a:t>
            </a:r>
            <a:r>
              <a:rPr lang="tr-TR" sz="2400" dirty="0" smtClean="0">
                <a:solidFill>
                  <a:schemeClr val="bg1"/>
                </a:solidFill>
              </a:rPr>
              <a:t>.</a:t>
            </a:r>
            <a:endParaRPr lang="tr-TR" sz="2400" dirty="0">
              <a:solidFill>
                <a:schemeClr val="bg1"/>
              </a:solidFill>
            </a:endParaRPr>
          </a:p>
        </p:txBody>
      </p:sp>
      <p:sp>
        <p:nvSpPr>
          <p:cNvPr id="16387" name="Text Box 3"/>
          <p:cNvSpPr txBox="1">
            <a:spLocks noChangeArrowheads="1"/>
          </p:cNvSpPr>
          <p:nvPr/>
        </p:nvSpPr>
        <p:spPr bwMode="auto">
          <a:xfrm>
            <a:off x="539552" y="1196975"/>
            <a:ext cx="8064896" cy="41036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tr-TR" sz="2800" dirty="0">
              <a:solidFill>
                <a:schemeClr val="bg1"/>
              </a:solidFill>
            </a:endParaRPr>
          </a:p>
        </p:txBody>
      </p:sp>
    </p:spTree>
    <p:extLst>
      <p:ext uri="{BB962C8B-B14F-4D97-AF65-F5344CB8AC3E}">
        <p14:creationId xmlns="" xmlns:p14="http://schemas.microsoft.com/office/powerpoint/2010/main" val="5239084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323850" y="288925"/>
            <a:ext cx="8280598" cy="452431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r>
              <a:rPr lang="tr-TR" sz="2400" b="1" i="1" u="sng" dirty="0">
                <a:solidFill>
                  <a:schemeClr val="bg1"/>
                </a:solidFill>
              </a:rPr>
              <a:t>Belirlenen sorunların çözümüne ve  </a:t>
            </a:r>
            <a:r>
              <a:rPr lang="tr-TR" sz="2400" b="1" i="1" u="sng" dirty="0" smtClean="0">
                <a:solidFill>
                  <a:schemeClr val="bg1"/>
                </a:solidFill>
              </a:rPr>
              <a:t>cinsel </a:t>
            </a:r>
            <a:r>
              <a:rPr lang="tr-TR" sz="2400" b="1" i="1" u="sng" dirty="0">
                <a:solidFill>
                  <a:schemeClr val="bg1"/>
                </a:solidFill>
              </a:rPr>
              <a:t>sa</a:t>
            </a:r>
            <a:r>
              <a:rPr lang="tr-TR" sz="2400" i="1" u="sng" dirty="0">
                <a:solidFill>
                  <a:schemeClr val="bg1"/>
                </a:solidFill>
              </a:rPr>
              <a:t>g</a:t>
            </a:r>
            <a:r>
              <a:rPr lang="tr-TR" sz="2400" b="1" i="1" u="sng" dirty="0">
                <a:solidFill>
                  <a:schemeClr val="bg1"/>
                </a:solidFill>
              </a:rPr>
              <a:t>lı</a:t>
            </a:r>
            <a:r>
              <a:rPr lang="tr-TR" sz="2400" i="1" u="sng" dirty="0">
                <a:solidFill>
                  <a:schemeClr val="bg1"/>
                </a:solidFill>
              </a:rPr>
              <a:t>g</a:t>
            </a:r>
            <a:r>
              <a:rPr lang="tr-TR" sz="2400" b="1" i="1" u="sng" dirty="0">
                <a:solidFill>
                  <a:schemeClr val="bg1"/>
                </a:solidFill>
              </a:rPr>
              <a:t>ın </a:t>
            </a:r>
            <a:r>
              <a:rPr lang="tr-TR" sz="2400" b="1" i="1" u="sng" dirty="0" smtClean="0">
                <a:solidFill>
                  <a:schemeClr val="bg1"/>
                </a:solidFill>
              </a:rPr>
              <a:t>sürdürülmesine</a:t>
            </a:r>
            <a:r>
              <a:rPr lang="tr-TR" sz="2400" i="1" u="sng" dirty="0">
                <a:solidFill>
                  <a:schemeClr val="bg1"/>
                </a:solidFill>
              </a:rPr>
              <a:t> </a:t>
            </a:r>
            <a:r>
              <a:rPr lang="tr-TR" sz="2400" b="1" i="1" u="sng" dirty="0" smtClean="0">
                <a:solidFill>
                  <a:schemeClr val="bg1"/>
                </a:solidFill>
              </a:rPr>
              <a:t>yönelik </a:t>
            </a:r>
            <a:r>
              <a:rPr lang="tr-TR" sz="2400" b="1" i="1" u="sng" dirty="0" err="1" smtClean="0">
                <a:solidFill>
                  <a:schemeClr val="bg1"/>
                </a:solidFill>
              </a:rPr>
              <a:t>giri</a:t>
            </a:r>
            <a:r>
              <a:rPr lang="tr-TR" sz="2400" i="1" u="sng" dirty="0" err="1" smtClean="0">
                <a:solidFill>
                  <a:schemeClr val="bg1"/>
                </a:solidFill>
              </a:rPr>
              <a:t>s</a:t>
            </a:r>
            <a:r>
              <a:rPr lang="tr-TR" sz="2400" b="1" i="1" u="sng" dirty="0" err="1" smtClean="0">
                <a:solidFill>
                  <a:schemeClr val="bg1"/>
                </a:solidFill>
              </a:rPr>
              <a:t>imler</a:t>
            </a:r>
            <a:endParaRPr lang="tr-TR" sz="2400" b="1" i="1" u="sng" dirty="0" smtClean="0">
              <a:solidFill>
                <a:schemeClr val="bg1"/>
              </a:solidFill>
            </a:endParaRPr>
          </a:p>
          <a:p>
            <a:endParaRPr lang="tr-TR" sz="2400" b="1" i="1" u="sng" dirty="0" smtClean="0">
              <a:solidFill>
                <a:schemeClr val="bg1"/>
              </a:solidFill>
            </a:endParaRPr>
          </a:p>
          <a:p>
            <a:pPr>
              <a:buFont typeface="Arial" pitchFamily="34" charset="0"/>
              <a:buChar char="•"/>
            </a:pPr>
            <a:r>
              <a:rPr lang="tr-TR" sz="2400" dirty="0" smtClean="0">
                <a:solidFill>
                  <a:schemeClr val="bg1"/>
                </a:solidFill>
              </a:rPr>
              <a:t> Cinsel doyum için alternatif cinsel ifadelerin kullanımı (</a:t>
            </a:r>
            <a:r>
              <a:rPr lang="tr-TR" sz="2400" dirty="0" err="1" smtClean="0">
                <a:solidFill>
                  <a:schemeClr val="bg1"/>
                </a:solidFill>
              </a:rPr>
              <a:t>oksama</a:t>
            </a:r>
            <a:r>
              <a:rPr lang="tr-TR" sz="2400" dirty="0" smtClean="0">
                <a:solidFill>
                  <a:schemeClr val="bg1"/>
                </a:solidFill>
              </a:rPr>
              <a:t>, kucaklama gibi) </a:t>
            </a:r>
            <a:r>
              <a:rPr lang="tr-TR" sz="2400" dirty="0" err="1" smtClean="0">
                <a:solidFill>
                  <a:schemeClr val="bg1"/>
                </a:solidFill>
              </a:rPr>
              <a:t>tartısılır</a:t>
            </a:r>
            <a:r>
              <a:rPr lang="tr-TR" sz="2400" dirty="0" smtClean="0">
                <a:solidFill>
                  <a:schemeClr val="bg1"/>
                </a:solidFill>
              </a:rPr>
              <a:t>.</a:t>
            </a:r>
          </a:p>
          <a:p>
            <a:endParaRPr lang="tr-TR" sz="2400" dirty="0" smtClean="0">
              <a:solidFill>
                <a:schemeClr val="bg1"/>
              </a:solidFill>
            </a:endParaRPr>
          </a:p>
          <a:p>
            <a:pPr>
              <a:buFont typeface="Arial" pitchFamily="34" charset="0"/>
              <a:buChar char="•"/>
            </a:pPr>
            <a:r>
              <a:rPr lang="tr-TR" sz="2400" dirty="0" smtClean="0">
                <a:solidFill>
                  <a:schemeClr val="bg1"/>
                </a:solidFill>
              </a:rPr>
              <a:t> Partnerlere cinsel </a:t>
            </a:r>
            <a:r>
              <a:rPr lang="tr-TR" sz="2400" dirty="0" err="1" smtClean="0">
                <a:solidFill>
                  <a:schemeClr val="bg1"/>
                </a:solidFill>
              </a:rPr>
              <a:t>birlesme</a:t>
            </a:r>
            <a:r>
              <a:rPr lang="tr-TR" sz="2400" dirty="0" smtClean="0">
                <a:solidFill>
                  <a:schemeClr val="bg1"/>
                </a:solidFill>
              </a:rPr>
              <a:t> için uygun yer ve zaman seçiminin önemi vurgulanır.</a:t>
            </a:r>
          </a:p>
          <a:p>
            <a:endParaRPr lang="tr-TR" sz="2400" dirty="0" smtClean="0">
              <a:solidFill>
                <a:schemeClr val="bg1"/>
              </a:solidFill>
            </a:endParaRPr>
          </a:p>
          <a:p>
            <a:pPr>
              <a:buFont typeface="Arial" pitchFamily="34" charset="0"/>
              <a:buChar char="•"/>
            </a:pPr>
            <a:r>
              <a:rPr lang="tr-TR" sz="2400" dirty="0" smtClean="0">
                <a:solidFill>
                  <a:schemeClr val="bg1"/>
                </a:solidFill>
              </a:rPr>
              <a:t> Stresin, özellikle de cinsel konularda </a:t>
            </a:r>
            <a:r>
              <a:rPr lang="tr-TR" sz="2400" dirty="0" err="1" smtClean="0">
                <a:solidFill>
                  <a:schemeClr val="bg1"/>
                </a:solidFill>
              </a:rPr>
              <a:t>yasanan</a:t>
            </a:r>
            <a:r>
              <a:rPr lang="tr-TR" sz="2400" dirty="0" smtClean="0">
                <a:solidFill>
                  <a:schemeClr val="bg1"/>
                </a:solidFill>
              </a:rPr>
              <a:t> stresin cinsel yasam üzerine etkisi </a:t>
            </a:r>
            <a:r>
              <a:rPr lang="tr-TR" sz="2400" dirty="0" err="1" smtClean="0">
                <a:solidFill>
                  <a:schemeClr val="bg1"/>
                </a:solidFill>
              </a:rPr>
              <a:t>tartısılır</a:t>
            </a:r>
            <a:r>
              <a:rPr lang="tr-TR" sz="2400" dirty="0" smtClean="0">
                <a:solidFill>
                  <a:schemeClr val="bg1"/>
                </a:solidFill>
              </a:rPr>
              <a:t>. Stresle etkili bas etme yöntemlerini </a:t>
            </a:r>
            <a:r>
              <a:rPr lang="tr-TR" sz="2400" dirty="0" err="1" smtClean="0">
                <a:solidFill>
                  <a:schemeClr val="bg1"/>
                </a:solidFill>
              </a:rPr>
              <a:t>ögrenmesine</a:t>
            </a:r>
            <a:r>
              <a:rPr lang="tr-TR" sz="2400" dirty="0" smtClean="0">
                <a:solidFill>
                  <a:schemeClr val="bg1"/>
                </a:solidFill>
              </a:rPr>
              <a:t> yardım edilir. </a:t>
            </a:r>
            <a:endParaRPr lang="tr-TR" sz="2400" dirty="0">
              <a:solidFill>
                <a:schemeClr val="bg1"/>
              </a:solidFill>
            </a:endParaRPr>
          </a:p>
        </p:txBody>
      </p:sp>
      <p:sp>
        <p:nvSpPr>
          <p:cNvPr id="16387" name="Text Box 3"/>
          <p:cNvSpPr txBox="1">
            <a:spLocks noChangeArrowheads="1"/>
          </p:cNvSpPr>
          <p:nvPr/>
        </p:nvSpPr>
        <p:spPr bwMode="auto">
          <a:xfrm>
            <a:off x="539552" y="1196975"/>
            <a:ext cx="8064896" cy="41036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tr-TR" sz="2800" dirty="0">
              <a:solidFill>
                <a:schemeClr val="bg1"/>
              </a:solidFill>
            </a:endParaRPr>
          </a:p>
        </p:txBody>
      </p:sp>
    </p:spTree>
    <p:extLst>
      <p:ext uri="{BB962C8B-B14F-4D97-AF65-F5344CB8AC3E}">
        <p14:creationId xmlns="" xmlns:p14="http://schemas.microsoft.com/office/powerpoint/2010/main" val="5239084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323850" y="288925"/>
            <a:ext cx="1667444" cy="5847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r>
              <a:rPr lang="tr-TR" sz="3200" b="1" dirty="0">
                <a:solidFill>
                  <a:schemeClr val="bg1"/>
                </a:solidFill>
              </a:rPr>
              <a:t>SONUÇ</a:t>
            </a:r>
            <a:endParaRPr lang="tr-TR" sz="3200" dirty="0">
              <a:solidFill>
                <a:schemeClr val="bg1"/>
              </a:solidFill>
            </a:endParaRPr>
          </a:p>
        </p:txBody>
      </p:sp>
      <p:sp>
        <p:nvSpPr>
          <p:cNvPr id="16387" name="Text Box 3"/>
          <p:cNvSpPr txBox="1">
            <a:spLocks noChangeArrowheads="1"/>
          </p:cNvSpPr>
          <p:nvPr/>
        </p:nvSpPr>
        <p:spPr bwMode="auto">
          <a:xfrm>
            <a:off x="539552" y="1196975"/>
            <a:ext cx="8064896" cy="41036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r>
              <a:rPr lang="tr-TR" sz="2000" dirty="0" smtClean="0">
                <a:solidFill>
                  <a:schemeClr val="bg1"/>
                </a:solidFill>
              </a:rPr>
              <a:t>Fiziksel</a:t>
            </a:r>
            <a:r>
              <a:rPr lang="tr-TR" sz="2000" dirty="0">
                <a:solidFill>
                  <a:schemeClr val="bg1"/>
                </a:solidFill>
              </a:rPr>
              <a:t>, psikolojik, sosyal ve kültürel bilesenleri ile genel saglıgın ayrılmaz parçalarından birini olusturan cinsel yasam pek çok faktörden olumsuz yönde etkilenebilmekte ve kadınlarda cinsel fonksiyon bozuklugu gelisebilmektedir. </a:t>
            </a:r>
            <a:endParaRPr lang="tr-TR" sz="2000" dirty="0" smtClean="0">
              <a:solidFill>
                <a:schemeClr val="bg1"/>
              </a:solidFill>
            </a:endParaRPr>
          </a:p>
          <a:p>
            <a:endParaRPr lang="tr-TR" sz="2000" dirty="0" smtClean="0">
              <a:solidFill>
                <a:schemeClr val="bg1"/>
              </a:solidFill>
            </a:endParaRPr>
          </a:p>
          <a:p>
            <a:r>
              <a:rPr lang="tr-TR" sz="2000" dirty="0" smtClean="0">
                <a:solidFill>
                  <a:schemeClr val="bg1"/>
                </a:solidFill>
              </a:rPr>
              <a:t>Cinsel </a:t>
            </a:r>
            <a:r>
              <a:rPr lang="tr-TR" sz="2000" dirty="0">
                <a:solidFill>
                  <a:schemeClr val="bg1"/>
                </a:solidFill>
              </a:rPr>
              <a:t>fonksiyon bozuklugu bireyler için son derece özel, rahatsız edici, fiziksel ve sosyal açıdan yıkıcı etkileri olabilen bir saglık sorunu olup, kadınların kendine olan güvenlerini ve yasam kalitelerini düsürmekte, ruhsal durumlarını da önemli derecede etkilemektedir</a:t>
            </a:r>
            <a:r>
              <a:rPr lang="tr-TR" sz="2000" dirty="0" smtClean="0">
                <a:solidFill>
                  <a:schemeClr val="bg1"/>
                </a:solidFill>
              </a:rPr>
              <a:t>.</a:t>
            </a:r>
            <a:endParaRPr lang="tr-TR" sz="2800" dirty="0"/>
          </a:p>
        </p:txBody>
      </p:sp>
    </p:spTree>
    <p:extLst>
      <p:ext uri="{BB962C8B-B14F-4D97-AF65-F5344CB8AC3E}">
        <p14:creationId xmlns="" xmlns:p14="http://schemas.microsoft.com/office/powerpoint/2010/main" val="5239084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323850" y="288925"/>
            <a:ext cx="1667444" cy="5847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r>
              <a:rPr lang="tr-TR" sz="3200" b="1" dirty="0">
                <a:solidFill>
                  <a:schemeClr val="bg1"/>
                </a:solidFill>
              </a:rPr>
              <a:t>SONUÇ</a:t>
            </a:r>
            <a:endParaRPr lang="tr-TR" sz="3200" dirty="0">
              <a:solidFill>
                <a:schemeClr val="bg1"/>
              </a:solidFill>
            </a:endParaRPr>
          </a:p>
        </p:txBody>
      </p:sp>
      <p:sp>
        <p:nvSpPr>
          <p:cNvPr id="16387" name="Text Box 3"/>
          <p:cNvSpPr txBox="1">
            <a:spLocks noChangeArrowheads="1"/>
          </p:cNvSpPr>
          <p:nvPr/>
        </p:nvSpPr>
        <p:spPr bwMode="auto">
          <a:xfrm>
            <a:off x="539552" y="1196975"/>
            <a:ext cx="8064896" cy="41036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r>
              <a:rPr lang="tr-TR" sz="2000" dirty="0" smtClean="0">
                <a:solidFill>
                  <a:schemeClr val="bg1"/>
                </a:solidFill>
              </a:rPr>
              <a:t> </a:t>
            </a:r>
            <a:r>
              <a:rPr lang="tr-TR" sz="2000" dirty="0">
                <a:solidFill>
                  <a:schemeClr val="bg1"/>
                </a:solidFill>
              </a:rPr>
              <a:t>Bu nedenle bütüncül hemsirelik yaklasımı çerçevesinde hastaların cinsel sorunlarını rahatlıkla ifade edebilmelerini saglayacak uygun ortamların olusturulması, cinsel fonksiyonlarının degerlendirilmesi ve hasta bakım planında ele alınması, hasta egitimlerinde cinsel saglıgın korunmasına yönelik egitimlere daha genis yer verilmesi </a:t>
            </a:r>
            <a:r>
              <a:rPr lang="tr-TR" sz="2000" dirty="0" smtClean="0">
                <a:solidFill>
                  <a:schemeClr val="bg1"/>
                </a:solidFill>
              </a:rPr>
              <a:t>gerekmektedir</a:t>
            </a:r>
            <a:r>
              <a:rPr lang="tr-TR" sz="2000" dirty="0">
                <a:solidFill>
                  <a:schemeClr val="bg1"/>
                </a:solidFill>
              </a:rPr>
              <a:t>. </a:t>
            </a:r>
            <a:endParaRPr lang="tr-TR" sz="2000" dirty="0" smtClean="0">
              <a:solidFill>
                <a:schemeClr val="bg1"/>
              </a:solidFill>
            </a:endParaRPr>
          </a:p>
          <a:p>
            <a:endParaRPr lang="tr-TR" sz="2000" dirty="0">
              <a:solidFill>
                <a:schemeClr val="bg1"/>
              </a:solidFill>
            </a:endParaRPr>
          </a:p>
          <a:p>
            <a:r>
              <a:rPr lang="tr-TR" sz="2000" dirty="0" smtClean="0">
                <a:solidFill>
                  <a:schemeClr val="bg1"/>
                </a:solidFill>
              </a:rPr>
              <a:t>Bu </a:t>
            </a:r>
            <a:r>
              <a:rPr lang="tr-TR" sz="2000" dirty="0">
                <a:solidFill>
                  <a:schemeClr val="bg1"/>
                </a:solidFill>
              </a:rPr>
              <a:t>degerlendirme, saglıgının korunması, gelisimi ve yasam kalitesinin yükseltilmesinde önemli bir unsur olarak görülmektedir</a:t>
            </a:r>
            <a:r>
              <a:rPr lang="tr-TR" sz="2800" dirty="0"/>
              <a:t>.</a:t>
            </a:r>
          </a:p>
        </p:txBody>
      </p:sp>
    </p:spTree>
    <p:extLst>
      <p:ext uri="{BB962C8B-B14F-4D97-AF65-F5344CB8AC3E}">
        <p14:creationId xmlns="" xmlns:p14="http://schemas.microsoft.com/office/powerpoint/2010/main" val="7988667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323850" y="288924"/>
            <a:ext cx="8280598" cy="427809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pPr fontAlgn="base">
              <a:spcBef>
                <a:spcPct val="0"/>
              </a:spcBef>
              <a:spcAft>
                <a:spcPct val="0"/>
              </a:spcAft>
            </a:pPr>
            <a:r>
              <a:rPr lang="tr-TR" sz="3200" b="1" u="sng" dirty="0" smtClean="0">
                <a:solidFill>
                  <a:schemeClr val="bg1"/>
                </a:solidFill>
              </a:rPr>
              <a:t>Öneriler</a:t>
            </a:r>
          </a:p>
          <a:p>
            <a:pPr fontAlgn="base">
              <a:spcBef>
                <a:spcPct val="0"/>
              </a:spcBef>
              <a:spcAft>
                <a:spcPct val="0"/>
              </a:spcAft>
            </a:pPr>
            <a:endParaRPr lang="tr-TR" sz="3200" b="1" u="sng" dirty="0" smtClean="0">
              <a:solidFill>
                <a:schemeClr val="bg1"/>
              </a:solidFill>
            </a:endParaRPr>
          </a:p>
          <a:p>
            <a:r>
              <a:rPr lang="tr-TR" sz="2400" dirty="0" smtClean="0">
                <a:solidFill>
                  <a:schemeClr val="bg1"/>
                </a:solidFill>
              </a:rPr>
              <a:t>Cinsel sağılığın geliştirilmesinde </a:t>
            </a:r>
            <a:r>
              <a:rPr lang="tr-TR" sz="2400" dirty="0" smtClean="0">
                <a:solidFill>
                  <a:schemeClr val="bg1"/>
                </a:solidFill>
              </a:rPr>
              <a:t>ebeler </a:t>
            </a:r>
            <a:r>
              <a:rPr lang="tr-TR" sz="2400" dirty="0" smtClean="0">
                <a:solidFill>
                  <a:schemeClr val="bg1"/>
                </a:solidFill>
              </a:rPr>
              <a:t>aktif olarak rol almalıdır.</a:t>
            </a:r>
          </a:p>
          <a:p>
            <a:endParaRPr lang="tr-TR" sz="2400" dirty="0" smtClean="0">
              <a:solidFill>
                <a:schemeClr val="bg1"/>
              </a:solidFill>
            </a:endParaRPr>
          </a:p>
          <a:p>
            <a:r>
              <a:rPr lang="tr-TR" sz="2400" dirty="0" smtClean="0">
                <a:solidFill>
                  <a:schemeClr val="bg1"/>
                </a:solidFill>
              </a:rPr>
              <a:t>ebeler </a:t>
            </a:r>
            <a:r>
              <a:rPr lang="tr-TR" sz="2400" dirty="0" smtClean="0">
                <a:solidFill>
                  <a:schemeClr val="bg1"/>
                </a:solidFill>
              </a:rPr>
              <a:t>bakım verdikleri tüm hastaları cinsel fonksiyonlar yönünden de değerlendirmeli, cinsel fonksiyonlara ilişkin sorun saptadıklarında danışmanlık hizmeti vermelidir.</a:t>
            </a:r>
          </a:p>
          <a:p>
            <a:pPr fontAlgn="base">
              <a:spcBef>
                <a:spcPct val="0"/>
              </a:spcBef>
              <a:spcAft>
                <a:spcPct val="0"/>
              </a:spcAft>
            </a:pPr>
            <a:r>
              <a:rPr lang="tr-TR" sz="3200" b="1" u="sng" dirty="0" smtClean="0">
                <a:solidFill>
                  <a:schemeClr val="bg1"/>
                </a:solidFill>
              </a:rPr>
              <a:t> </a:t>
            </a:r>
          </a:p>
          <a:p>
            <a:pPr fontAlgn="base">
              <a:spcBef>
                <a:spcPct val="0"/>
              </a:spcBef>
              <a:spcAft>
                <a:spcPct val="0"/>
              </a:spcAft>
            </a:pPr>
            <a:endParaRPr lang="fr-FR" sz="3200" u="sng" dirty="0">
              <a:solidFill>
                <a:schemeClr val="bg1"/>
              </a:solidFill>
            </a:endParaRPr>
          </a:p>
        </p:txBody>
      </p:sp>
      <p:sp>
        <p:nvSpPr>
          <p:cNvPr id="16387" name="Text Box 3"/>
          <p:cNvSpPr txBox="1">
            <a:spLocks noChangeArrowheads="1"/>
          </p:cNvSpPr>
          <p:nvPr/>
        </p:nvSpPr>
        <p:spPr bwMode="auto">
          <a:xfrm>
            <a:off x="539552" y="1196975"/>
            <a:ext cx="8064896" cy="41036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tr-TR" sz="2800" dirty="0">
              <a:solidFill>
                <a:schemeClr val="bg1"/>
              </a:solidFill>
            </a:endParaRPr>
          </a:p>
        </p:txBody>
      </p:sp>
    </p:spTree>
    <p:extLst>
      <p:ext uri="{BB962C8B-B14F-4D97-AF65-F5344CB8AC3E}">
        <p14:creationId xmlns="" xmlns:p14="http://schemas.microsoft.com/office/powerpoint/2010/main" val="5239084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323850" y="288924"/>
            <a:ext cx="8280598" cy="421653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pPr fontAlgn="base">
              <a:spcBef>
                <a:spcPct val="0"/>
              </a:spcBef>
              <a:spcAft>
                <a:spcPct val="0"/>
              </a:spcAft>
            </a:pPr>
            <a:r>
              <a:rPr lang="tr-TR" sz="3200" b="1" u="sng" dirty="0" smtClean="0">
                <a:solidFill>
                  <a:schemeClr val="bg1"/>
                </a:solidFill>
              </a:rPr>
              <a:t>Öneriler</a:t>
            </a:r>
          </a:p>
          <a:p>
            <a:pPr fontAlgn="base">
              <a:spcBef>
                <a:spcPct val="0"/>
              </a:spcBef>
              <a:spcAft>
                <a:spcPct val="0"/>
              </a:spcAft>
            </a:pPr>
            <a:endParaRPr lang="tr-TR" sz="3200" b="1" u="sng" dirty="0" smtClean="0">
              <a:solidFill>
                <a:schemeClr val="bg1"/>
              </a:solidFill>
            </a:endParaRPr>
          </a:p>
          <a:p>
            <a:r>
              <a:rPr lang="tr-TR" sz="2800" dirty="0" smtClean="0">
                <a:solidFill>
                  <a:schemeClr val="bg1"/>
                </a:solidFill>
              </a:rPr>
              <a:t>ebelik </a:t>
            </a:r>
            <a:r>
              <a:rPr lang="tr-TR" sz="2800" dirty="0" smtClean="0">
                <a:solidFill>
                  <a:schemeClr val="bg1"/>
                </a:solidFill>
              </a:rPr>
              <a:t>eğitimi verilen kurumlarda ve </a:t>
            </a:r>
            <a:r>
              <a:rPr lang="tr-TR" sz="2800" dirty="0" err="1" smtClean="0">
                <a:solidFill>
                  <a:schemeClr val="bg1"/>
                </a:solidFill>
              </a:rPr>
              <a:t>hizmetiçi</a:t>
            </a:r>
            <a:r>
              <a:rPr lang="tr-TR" sz="2800" dirty="0" smtClean="0">
                <a:solidFill>
                  <a:schemeClr val="bg1"/>
                </a:solidFill>
              </a:rPr>
              <a:t> eğitimlerde cinsel sağlık konularına yer verilmelidir.</a:t>
            </a:r>
          </a:p>
          <a:p>
            <a:endParaRPr lang="tr-TR" sz="2800" dirty="0" smtClean="0">
              <a:solidFill>
                <a:schemeClr val="bg1"/>
              </a:solidFill>
            </a:endParaRPr>
          </a:p>
          <a:p>
            <a:r>
              <a:rPr lang="tr-TR" sz="2800" dirty="0" smtClean="0">
                <a:solidFill>
                  <a:schemeClr val="bg1"/>
                </a:solidFill>
              </a:rPr>
              <a:t>ebeler </a:t>
            </a:r>
            <a:r>
              <a:rPr lang="tr-TR" sz="2800" dirty="0" smtClean="0">
                <a:solidFill>
                  <a:schemeClr val="bg1"/>
                </a:solidFill>
              </a:rPr>
              <a:t>cinsel sağlık ile ilgili çalışmalar yapmaları için desteklenmelidir.</a:t>
            </a:r>
          </a:p>
          <a:p>
            <a:pPr fontAlgn="base">
              <a:spcBef>
                <a:spcPct val="0"/>
              </a:spcBef>
              <a:spcAft>
                <a:spcPct val="0"/>
              </a:spcAft>
            </a:pPr>
            <a:r>
              <a:rPr lang="tr-TR" sz="3200" b="1" u="sng" dirty="0" smtClean="0">
                <a:solidFill>
                  <a:schemeClr val="bg1"/>
                </a:solidFill>
              </a:rPr>
              <a:t> </a:t>
            </a:r>
          </a:p>
          <a:p>
            <a:pPr fontAlgn="base">
              <a:spcBef>
                <a:spcPct val="0"/>
              </a:spcBef>
              <a:spcAft>
                <a:spcPct val="0"/>
              </a:spcAft>
            </a:pPr>
            <a:endParaRPr lang="fr-FR" sz="3200" u="sng" dirty="0">
              <a:solidFill>
                <a:schemeClr val="bg1"/>
              </a:solidFill>
            </a:endParaRPr>
          </a:p>
        </p:txBody>
      </p:sp>
      <p:sp>
        <p:nvSpPr>
          <p:cNvPr id="16387" name="Text Box 3"/>
          <p:cNvSpPr txBox="1">
            <a:spLocks noChangeArrowheads="1"/>
          </p:cNvSpPr>
          <p:nvPr/>
        </p:nvSpPr>
        <p:spPr bwMode="auto">
          <a:xfrm>
            <a:off x="539552" y="1196975"/>
            <a:ext cx="8064896" cy="41036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tr-TR" sz="2800" dirty="0">
              <a:solidFill>
                <a:schemeClr val="bg1"/>
              </a:solidFill>
            </a:endParaRPr>
          </a:p>
        </p:txBody>
      </p:sp>
    </p:spTree>
    <p:extLst>
      <p:ext uri="{BB962C8B-B14F-4D97-AF65-F5344CB8AC3E}">
        <p14:creationId xmlns="" xmlns:p14="http://schemas.microsoft.com/office/powerpoint/2010/main" val="5239084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ext Box 3"/>
          <p:cNvSpPr txBox="1">
            <a:spLocks noChangeArrowheads="1"/>
          </p:cNvSpPr>
          <p:nvPr/>
        </p:nvSpPr>
        <p:spPr bwMode="auto">
          <a:xfrm>
            <a:off x="515647" y="1196975"/>
            <a:ext cx="8064896" cy="41036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r>
              <a:rPr lang="tr-TR" sz="2400" dirty="0">
                <a:solidFill>
                  <a:schemeClr val="bg1"/>
                </a:solidFill>
              </a:rPr>
              <a:t>Sağlık bakım profesyonellerinden </a:t>
            </a:r>
            <a:r>
              <a:rPr lang="tr-TR" sz="2400" dirty="0" smtClean="0">
                <a:solidFill>
                  <a:schemeClr val="bg1"/>
                </a:solidFill>
              </a:rPr>
              <a:t>ebeler</a:t>
            </a:r>
            <a:r>
              <a:rPr lang="tr-TR" sz="2400" dirty="0">
                <a:solidFill>
                  <a:schemeClr val="bg1"/>
                </a:solidFill>
              </a:rPr>
              <a:t>, cinsel sorunları bulunan kadına yardım etmede çok uygun pozisyondadır. </a:t>
            </a:r>
            <a:endParaRPr lang="tr-TR" sz="2400" dirty="0" smtClean="0">
              <a:solidFill>
                <a:schemeClr val="bg1"/>
              </a:solidFill>
            </a:endParaRPr>
          </a:p>
          <a:p>
            <a:endParaRPr lang="tr-TR" sz="2400" dirty="0" smtClean="0">
              <a:solidFill>
                <a:schemeClr val="bg1"/>
              </a:solidFill>
            </a:endParaRPr>
          </a:p>
          <a:p>
            <a:r>
              <a:rPr lang="tr-TR" sz="2400" dirty="0" smtClean="0">
                <a:solidFill>
                  <a:schemeClr val="bg1"/>
                </a:solidFill>
              </a:rPr>
              <a:t>Cinsel </a:t>
            </a:r>
            <a:r>
              <a:rPr lang="tr-TR" sz="2400" dirty="0">
                <a:solidFill>
                  <a:schemeClr val="bg1"/>
                </a:solidFill>
              </a:rPr>
              <a:t>sorunları bulunan hastalara bakım verebilmenin ilk adımı ise cinselliğin değerlendirilmesi ve endişe duyulan konuların tanımlanmasıdır </a:t>
            </a:r>
            <a:endParaRPr lang="tr-TR" sz="2400" dirty="0" smtClean="0">
              <a:solidFill>
                <a:schemeClr val="bg1"/>
              </a:solidFill>
            </a:endParaRPr>
          </a:p>
        </p:txBody>
      </p:sp>
      <p:sp>
        <p:nvSpPr>
          <p:cNvPr id="20482" name="AutoShape 2" descr="data:image/jpeg;base64,/9j/4AAQSkZJRgABAQAAAQABAAD/2wCEAAkGBhQQDxAQEhQQFRQQFBYQFBQVEBAQFBYVFRQVFRUQEhQXHCYeFxkjGRUVHy8gIycpLCwsFR4xNTAqNSYrLCkBCQoKDgwOGg8PGikcHBwpKSkpKSkpKSkpKSkpKSkpKSkpKSkpKSwpKSkpKSkpKSwpKSkpLCkpKSkpKSwsKSwpLP/AABEIARAAuQMBIgACEQEDEQH/xAAcAAABBQEBAQAAAAAAAAAAAAAAAQMEBQYHAgj/xABBEAABAwEFBAYHBQgBBQAAAAABAAIDEQQFEiExBkFRYRMicYGRoQcyQlKSwdEUI3Kx8CQzYoKiwuHxshZDU2Oz/8QAGgEAAwEBAQEAAAAAAAAAAAAAAAMEAgEFBv/EACQRAAICAQQCAgMBAAAAAAAAAAABAhEDBBIhMRNBIjIFUWEU/9oADAMBAAIRAxEAPwDuKEIQAIQhAAhCEACEIQAIQhAAvJCVZD0hbWNscHRtcRLNk2moG88lxnUrHdpdu4rKXRtGOSmWfVrwPFYG8/SLaZDQvwAVrg6mZ3V1Kz8VsoHyuJdX1edd/aq6e2A1J37qJTlY5Qok2u+y44nlx7ST30Wu2S27mbgjxYmNyoQDly3rnT5wTkaV3ECilWGfCd4PLRcs64pn0nd9tbMwPacj5clKXL9itoiygOh1zXTY5A4AjQioTU7ENUOISBKtHASUSoQB4cyqOjXtCABCRKgAQhCABCEIAEIQgAQhCAPJK5heVzG8LfPLJ+7ieYW5mhDDSvkunFZh8QiZQEAyF0tKivXJPzSsvQ3F2Z62bNw4MGHIcNyxt6bGmpMZ7jVdHlk/0qS2HNIss2nN5tkJxU0ae8qu6B8Ro4HwNPFdIneVGdZhICCAao3GXAo7kvDAQc6b123Ze0Y7O3fhNK8d4XCryg+yuFNC7rDdQrrvoytnSWMj3HU7qAjyT4MnmuDYhKkSpogEIQgAQhCAESoQUACEIQAIQhAAhCEACEIQB5WJ24lhjLMQd0hFGiPE6SmmTRqFt1ktpY8TzQCooAdHCh3O4JeSq5G4lcjG3JtAZ6tEjXgGgyLH9jmn6py324MLqgkjKg1Rdeygjmx0ADTioK+ZVTtDEXzOLSaB25T+y0jT3y95o1rW83Pb+SsLq6TIuwEHeDn4cFS2+5sZjdhIwAg/xZ1xHmre5oi0gVNOB3LkqOKyu20s1eicNTkVsPRYySF4YT1ZWYiOBaMnd6rr6sIwg+0A4tGu5Wuw0jo7RDHIKPLHAioqAXGmnKi1CfKFzh8WzpVEqEKsiBCEIAEIQgACCkQgBUIQgAQhCABCEIAEIQgBFktp5Cx7itasztnYC+MObuKTlVodhlUigsMrujle4nE7QctFlLfa21cMbA4EktxCpz/ytCGPZGGzPAPsPwBopQdV1BSoNVmrxFHEksdvqHgk5n6eamrgvaJkdtxRgjhmvVhkq4Hv81noLTI6QAMwsPH1u1aG6rOXSN91pqe7NcaZ1Pga2u2gFntIbTGY2A0JAaHHSqlejK1vntwkkdicWucTxoN3JYfae0dNb7Qc/wB45tOTcgFpvRlaeit0Y3EFo7HDIJiVNEzbaZ3OqVeQV6VhECEIQAIQhAAhCEACEIQAIQhAAhCEACEJEACZtUAe0tOhFE8hcasEYPaCLADERoKjwWHtUXW9qo4ldgvm52zg1Ja4D1h8+K5zft2dE7I4tKEZeIUs47T0cWRSVFEIqGpoBxqpVgvMOeGM0rQu3k8By+iq7xiefWOXAad6busO6VjG6k0HL+I8gM+5K7OvgrdqLudDb5XUytVZ4z/C7MjuOS3mx2zJhtF3yPpSdsrtT6zeuB8JCb2hutltjiijOGWzNpG8nec+idwHzUjYW0yvtNms0pw/YsT6EuqTI0NEND7oG7LtTVTYh2kzqy9LylVZIKhCEACEIQAIQhAAhCEACEIQAIQhACIQVR3ttSyBzmZue0aDSvArqVmZNRVsunOpmozbwjJcA9pLRiOeQHEncufXnf8ANaXxRNJrI6oY3q5aAdm8nkodutRET4QRhL+u4H1yNR+AbuSZ4yd56ZsJNrhI8MioWud0Yea9Y51wjxVPekeNwy4D6eSpLvaXWiztb7D2yd0YNT341pBCHPc7cwDxUWqVOkehorlFyZmL5sYzoP1+qqBYIhZ45bQaVoYo6+84VJ8AR3rQWywvkJwAuJIADWk6mgqdwqQsVfFtL3dGCDHEXAU9pxIxPPhRYwYnMdnzLGiTDfpjHUAxaue/PPkKivirW7dpiZrPNMG1hcBja0h5bwcQTUcqd6zEMNVY2QhrgTuXorBFI8eWpm32d1gnD2hzSCDmCnVzzZjaToaMeaxnMVPq5roDHggEZgitfolyVD8c96PaAgJVkaCEIQAIQhAAhCEACEIQAIKEhKAPMjqAk6AVPcuT2yUzSPdvmkIHYDr2ZLo20ls6Oyyne5pYO1wLR+a55DASaN1aGwx/jeQMXcnYl7I9S7pFpZLP0VkmtTWuL5gYYqNJLWeriFPGvJUbbtkkaA2KV27KN5y4E0yXUbJYxHGxgyDGgdwCdayvYuLLVnfAmkYO4dm7QJS57AxpaQCXNJz5DMblq4biAAa4kjUgZVPGqtO9emn9aJEo7nbLINwjtRmNurwbYbumcygfJSFlNcUmRI5huI9y4xZoq0HDzrvWn9KW0X2m2tszCCyy5GhyMrgK/C3L+cqhjpGzFvOTQqcUaXBFqJbmS2MoKDMpiWcB2uf614Imn6KJzt4Bd37lVR9VvM5k7yTxTbJkrL+x28Vp3LcbI7bNjd9lndQV+7kOmeQa7hnkCuXwSa8ipdrbjZl7riDvqOtTyJCxJJoZBuMuD6HDl6WM9Gm1P22xta41lgox9dSPZf5eS2QUx6CdioQhB0EIQgAQkqlQAIQkqgBUhRVISgDPbZP+6jbvx4wPwggf1OaqjZi7cU7Tq2AFx5yPr/nwVltVJ1m/wio7z/gFM2GR1ns8OANMlocXOLho0A1POmXxJ11AkUXkzFlf16tjYamgAqfomrpvYUAJqHeqVi7/ALzMzyAeq0+J4pq6b0MZwuPUd5FS+RXR9XH8evD/AE3V8bX2eyOAmkcNMgzEM1WX3t9Zo7FJaoXtkcSYY6VzlpWndUErH7WXO6aQWjGXNa2mE0o2ntjiqnahwcLLZo/3cMLaD+OUdI91ebXM7KKiMb5Pns+7DJpooLBFiLpHmuZc48STU+dVJgd0j8W5ugTdqdTDC3QesdM16mk6NlBqU9cHnS55I982mow8XAeYTczszyTE4rJGOZce4VUiFtanms9s3VI9sGGg5KdB6tToCCfH6VCrJJMiR4qRdUxrQ5h2XfVdM0WGxV9uu+8HZ9UnC7gWONfL+1fQNnnD2Ne0gtcAQeIK+bb5gwWiNwoMYw8uqW69uNdt9HNt6W74yfZc6PsAOQSJqivFK0akFFUgSrA4VCEVQAiKoK8veACTuXOgPQKSqyN6bRvZaBhNY2nrb8lqIbS17A8EYSK1WYzUjcoOKsBafvOjo6uHFWmWpFK8ck6XUFU3Z3FzQ45VzpwB3Kk2vvjoYHMaevIKCm4cVtK3QqUlFWyl2qt+P1dXA07PVH5JvaC96RxsGTujDOYFBi8SAoUFDKXmvRxRsJr71AaeIPiqa2WsyPc9281HIbgu557VtR6X4bSOcnll0Nl365ppxQ5ybc5Q2fVMsbvvTCOjceqchXQV3HkqvaKzYC6ZtTUBv4aNDQeyjQvEh3L223HDgcajQfQp2PK4nm63Rwzx6KGzswgvPaoUkpe9Sr4Jb6uY4cFX2cq6M93R8dPTyxNqR7kdWZnYfyTssuWWiil33teDT5r2XVFV1GGj3aHUY0cU7CcLQo9rzc1vJSiMl32ZfRZX8A9lllGnSMZTm4OLv/m3xXQPQvbccFrZujkbQ83BxP5Lm7nYrHK3fC5sw7a4f7vNdQ9DFkw2CSTfJK4fBl80uY7CdBQlQlFAiRM2ouwOwesNFjrXfE4cWucWkbtPBZlJR7KMGnlm+rRtiVVW21DGRXLyWPkvKQ6vd8Sj/aHbyfGqRPImehj/ABzTuTHb8uoB5fG44n6tpVh79yfuC8Xthf64biw0OYyOeHkmI7TzU8EPaWnQgjLUc0qPD4Hz03xoubpv8ySFpzq0ubQaUFc+1Y6+bY6WRz3VqScuFMsP64rVbG3cIzM6uLMMB30pXPxTG1VzxseLTWh9pvGgycrsMtqtnhZ8HlyKEf2Za8JOjjZCCau+8f2kUDfJVRKcnnL3OcfaP+k0VHOW52fZafCsONQXo8kpp5TjimJHrI1niRyizOTsj1EmcuoVJke1GoO9VYGE5aKyc5QrUzIkJ+Oe08fWadZFZClf1hzyUxuoHcoBObeRU1jt/BVRd8nzs4OHDBgxSE8MlLkyoo9jZqeKkSJq6Jn2O2ZmMPjr+8aWdpyc3+oNXZ/RbBhuuHdiL3+JXFbO+jgedaLvWw0rXXfZsNOqzCRwcNQlzH4uy/CVIEJRQJRVd8XM2cVFA8aH5FWqTCuNJ8M7CcoO4nOLTZHMcWuBBHh3JgxroF5XW2ZtDk7cVjrdYHROwuHfuKmlj2n0Gm1iyqnwytLKb04Jnhri0YnAVArSvJOGNN4M8teKwyxu0e9ntpCJDIWubR3RyMPYDi80/tle/SENaerSmvios0IIc9u+hcOdKE+ACpJpsRJ3aLTnSo5i0+OU1l9oZJXkuSOcmnvS7LhXPUeR6R0iYkkXTDYkjlEmenJJVEletImkxCU1JogvXhzl0S2VlqbhNQpjDl2qPaTqpVlZkK7gFVhtnz+vUU7RJgbQL29DEpCs4rk8ntnlmq6v6Jb1xRz2cn1CJG9jsnedFyV8gbSuVdOK13o0trheMfRNc8EFklBkGnRzjpQJUmqGRTTO4hCRmi9JJUIhKkogBKKPbLG2Vpa4a+XNSUlEd9gm07Rh7zuh0J3lp0P1Vc5q6LPZw9pa4VBWRvW4Xxnqird1ASexInj/AEe1pdYpfGfDKdrqHJVt63dh+8Gh17xWquDd8nuO8Ch8GNhbJibTLSlaflqB3JDToseoUXcXZjaEk0CjyyKxmsxhc5udDnx88lWWzUkajdxXEVR1KmyO+RMSSJHvUWSVdNylwLJKmJHpqWVNPfktoilIdxrxJLRMGRRi/Ec+1MjCyTPqVjVez3aJaiqlwWiumdKKrmfU0VtcxyOQ1TJTcVweTGPmlciTG4lTbMypovBoNylWQZqaWWUvZZHDGPQ+3ZR1pkszW5CSZsbjvDS1zj30aV3K4dnobFCIoGhoGpyxOPFx3rB7GwY57MPde6X4Ynsqe+QLp6pxv4kWX7MAEqELYsEIQgBEJUiAEQAlQgBKKqv67OljNAKjXLMjeFbFIstJnU3F2jldruslr4zm5lXN40H6HiszbrITm3PiN61cF+9NaJwR14pXhhGQdG00Le4jzUO2QND8Y9Vx7qnUKWUXF8np4s1q0YKd1DTMHgVEkK1l/XcHsLmijm57s1mTYXn2fMLj4PRhlU48kJ4XhzTRxHsip4dnapb7qlO5o5k1/JSI7pPQ9GTQl2JxGdcqUzWk17JsuR9RRQuO8pIInOrhBK0cdyMArqeakts4GQA7Ft5UujzlppSe6bM7DcZObzTkFYQ2YMFArN0S8dDVJcmyqGJQ6GNVMsozCWOx13KysVgzFd5WPZo3ewNnpK0+7FJX+Z8NP+LlvVktjAOmtVPYZBF2ECQn/kFrQr4qkeXkdybFQhC0YBCEIAEIQgAQhCAEKClUe22noo3yUrhFaceSDj4OL2qsM1oe2gLHSvaeZmAz7aq0s7+lgEtCGzChHuuGhHKu/mVAku6W0TGJtGmZ5JNa4Yy9z3O7RVqzl9bRltuayzOpFZWmzsFasfX94SN4JAPctZ4bkqMaTK4Nt9F3IHNydpooj4gMxVNS7SmgrG013VNFDtN/vpXCwaUGfepPDM9BavGiTJKdKJuhVaL+ea9WPwKmWW8nSQWhzQ0ywhsuDOjoq4Xkb6tJaf5ljwyN/wCvGx2i9tiKpjtLJSuGM5cXLy3amUj1Yx8RXPBIHqcZomWInVTIbtGSyP8A1FMfaA7GNr40QbTJICHve7kXEjwTI6aXsXLWRXRtJHxxDrPY38Tmj81HO08EdSz7140AYWt73HI9yz5stbOwilRmfEgfkoUEeEmuaoWmS5JJ6xy6Oq+ia9HPltQeetNSU8i3INHcfJdOC4l6MbZhvCJvv4mn4HO/tXbQtyVMVjdoVCELI0EIQgAQhCABCEIAQqPeEOOJ7Rq4UCkFNzVwuprQ07aZIOM5rtfbW3dZ3QxmtonBxu1wsNRl4kAdvALjkArITnvOZrU81s9tLUXSyucauGR7Rr5rGWL1yn1ySRlwy7awa8KBRrQ2qfMmq8yCtExiUVwZ1k/Y7X0Fojk3AkPHGN/VePhJPcEFnWXi1sS3HgapUxm8rv6GeSLc01YdxjcMTCP5SB2gqK6OhruKt7VDjggmBqYv2V4LswM3wupvBrL8IUER5Z/rmsqI1yPUDahSY9e0KNB1Sp0rMqjtWqFMs7tzjwHUtNPiKhdBXxI8FIsr6NZIP+24tPZr809a4cL6jR3WHet+hV0yw2Kszvt9lLdRICfw0NfJd6C5F6OmftcR/Ef6HD5rrqRPssw/UVCELA4EIQgAQhCABCEIAQpi2zYI3urTC0nwCfKo9srTgsch97q+P+kLszN0jhe00+JzzvcSfEk1Wfseqtr6fUu51VTYxmqH2SR+pbObkmwaL3E7JK5lUyhNjW+pXm0gEL3pqmpUM0iPhovQbUJXBIFgYKWqZZDiYWb6ZKLuXuF1CEGWWd15l0Z9sZfioM/JTizHCW+1FmOzeFWy5FrxuNVbxOxOa9ukg05+0Pmu0LZp/R239rhH/re8+QH5rqwXMPR00G3vpoyBwHxx/Urp6Rk+xZgXxFCEBCwPBCEIAEIQgASFKkKAEKxXpNtmGCOP3iT8NPqtsVyz0mW7FaMH/jaB49bLxC3BWxOd1E5pejlBsbdVLvA1qo1mCc+yZPglsdmnQVHYE6CtoWxXiqYcnyVHe5DOobJXmqUryQsDByI7l7i4JlpoU+8bwg4WELsQori421qzfq38VCKeBVBZna03K6sclGYhq1w+q2hTNx6M4KWmcnVsZB73NPyXSFkNhLOCJZ6UxhrfCtfkteFNk+xfh+iAJUBCwNP/2Q=="/>
          <p:cNvSpPr>
            <a:spLocks noChangeAspect="1" noChangeArrowheads="1"/>
          </p:cNvSpPr>
          <p:nvPr/>
        </p:nvSpPr>
        <p:spPr bwMode="auto">
          <a:xfrm>
            <a:off x="63500" y="-15557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20485" name="AutoShape 5" descr="data:image/jpeg;base64,/9j/4AAQSkZJRgABAQAAAQABAAD/2wCEAAkGBhQSEBQUExQUFRQUGBUXFBcYFxkWFRUaFxYVFhUVFxocHCYfFxojHBYYIDAhJCcpLCwsHR4xNTAqNSgrLSkBCQoKDgwOGg8PGiwkHCQsLCkqLSotKSwsLCksKSkpKi4sKSwsLiwsLCkpLCwsKSwwLCwsKSwsLCwpKSwpLCwsLP/AABEIAPQAzgMBIgACEQEDEQH/xAAcAAEAAgMBAQEAAAAAAAAAAAAABQYBBAcDAgj/xABBEAACAQMCBQMDAwIDBAgHAAABAgMABBESIQUGEzFBIlFhBxQyI0JxUoEzYpEVNENyc5OhsbPB0+EWJFNUdIKS/8QAGgEBAAMBAQEAAAAAAAAAAAAAAAECBAMFBv/EAC0RAAICAQMCBQIGAwAAAAAAAAABAhEDEiExBEETIjJRYXGBQpGhsdHwBSPB/9oADAMBAAIRAxEAPwDuNKUoBWC1fE86opZiFVQSxJwAAMkknYADzXPF4nLxl2ETNDwtGIaRdaTXpT8lQ7dODOxI9R0kbZIAhui0X/N0YLLbo93IjaXWDSwjYHBWSRmEcZHlS2od8Y3qMveP3UY6lxJZWUJPp1lp5jsPTsUTX3Pp147ervVV5j+qCRD7bh8anSOmsgH6aH8QIUA9eNsHt22Yd4bhX07vb9utdSPFqx6pQzTMBgbISNIx/UR/Fcnk3qCtm/H0TUfE6iWiP6v6In7r6j24QL9/euxHqeK3gTBBG4EkIxn+/n4rwg58gIyvFOIIe2JreCUEfAjh2PyT77VO8N+k9jGmmRGmbuWd2XwBgBCoAzvvk79zW2Ppnw7/AO2H/WTf+pU6cvwVeX/HrZa387Gjbc4XxHUh+z4hCGBcW2uG5RD3PSkdgW74UsCcD32tXAeaILrUI3PUTHUidTHPEfaSNsMv84wfBNUbi30iTX1LOd4HByqnLKp8BXBDqP51Gom+4tLGwi4pHJDMMiHiMAxIu+obqAJU91Hjuud6anH1qv2K+BDJv08tXw9pfl3+x2fNZqmcu83TCdbS8Ca3XVbXMWft7td+2chJdI1FASMZIwMZuQNdDKZpSlAKUpQClKUApSlAKUpQClKUApSlAKwTWaqH1Q5may4fI0WTPMRBAB31yZGoDyQuSO+4FAVnjl9JxniD2MTFbC1YC+fsZ3DH9BTnOnK48fi53woMVzVzM10ycN4aoMICx+jYPoBOhGJwIlCjfzj277XGtPBeExWkP+PcBuo/nJUdaTPuMqi+wA7kb7/0h5bWOA3TD9SXKx5/bGpxt8swO48BfmuUm5S8Nfc3dPGOHC+ryK+0F8+5K8mfTqGyCyPiW4Gf1N9KZGMRjxt5O+57dqtF1drGNTnAyB2JyWIVVAAySScADcmo/jvMKW4RQDJPLkQwKQHl041HfZVUblj2A8nAqs29jLdSB5pMhGDF42ZYycYMFrvlYd8SSbNKcrsoIE5MkMETzv8Ab1c9eR2b3EOYbuZ+nZpDGFYiWWZupoxg4EcZKliCNi+QDuFyK1uYLvppGbi9uRIciOO2CxvMds6IlVmb+7EAefJ2b7ihVxbWyq0wUZ2xFbKQSjyhe2celBgt8D1V98F5eS3Jcs00756k8mDK2f2g/sQdgi7D/try59XN7ydLsly/4NsOmhHZIiOEPxdZW9UQtyBoF24nnU75ObcJknYEMzY8E4xU1DxCG8V7K70GU4BVSyLLhpAHiydQIeCUYzqGhjupBOtxjj6omcsFbIQIC09yRj0Wyg5PcevsAcjH5DU4PwhzbTPdRojSjIhQkCCOJW6MIbw4Jdiwx6nPtXWHVTS1ZOOKKywRu4bPmyCaNuFv9nd5ksJ2LQyKf1IGVwUkGBkOpCEgDvhl2yp6hwLiTPrilP60BCvtjWDnpzgdgHAzgbBg676apXM+q4tkgnhaVZR6LiNC8lvKBs00ar22Ks6d8sNC7Z0vpvxh5mtSI3MsPUtbl9J0iFV6kWtyQFdHKqF3Ygua2Y5puovbsdMy8SHitVJbS+fZ/wAnWaVgVmu5jFKUoBSlKAUpSgFKUoBSlKAUpSgFc946DPzHaRsNUdrayXIxj0ySO0QLfwApGOxwa6A52rkvAOYEafi/FiVaJCttb4xqIiC43x+MjNEfPf4FCGnLyrl7Fe53ufv+LiFDgK6Wyk47hyHbx+5m2J8fNdidorW3H7YolVVGcnAwqIMndj6VHuSPeuSfSLhYmvnmffooWHjLyErn+MF9vcjv4v8AxLifVvmhXLLZxrM4XJJml1iFSACxwgdhgHdlPcDOaE9MJZWel/k1/sx9LHiC3+pp8J4U+t5ZyTdzjMpzqWCLWWS1iOMBRk/JbU2+xEvLG2AkeEUAeoBfSBsFRTkZ/kYA8HxFz8fC/wCHH1X1YdY5FxHqyIxK2SuosAugaiMsQCBvFWfFZZum00jqkzkpFDmNlWOEzSanzqdRpVD29bsM/iB5bhkyPVL+/YqtMVSJy0jgtiYYVJckyOi5eVi53klYnYsf3Owz42G0OOKz3rutuF6StpaRvVbZUjWu2JLk74wpSPwWfudLgIt2tdBuYU6zCa8IkjUyM4Ba3XBwEACozAtkBhk6mIsi8dhC6YAJQmFCxaRGuMekOSsSgA5xq7YwDsKOOlulb92Td/CNuz4csbFyS8rAK8jH1Ed9IHZEySdKgD+TvWlfXazuLZRq1BHuMgjRESSFYHBDSFdIX+kuTsBmFvec8zokUkB7F3WTNtbqwKiSeZgomzn0xrp3G57Y9LO/SSPoWczSdVmNxe5AK5PqZX0hZJyMKoUYQAdgoBLDO9Uuf2DkuESPDOIELcEB5ybm50LGudOGH6bE4VSWJOWO2rcjBAibmSaG6S8trQpcNIiXkYljd5IBq6haKNmy49LBhlthsRkV6raQfcsDI8tv00EcazSPFDgNE+URjqBKhSGBAOMDd9G5Na8NbcGzRu4eNoYpFOCNSuhDKcHuDV4zWOepJ7/Uq461RfOHcQSaJJY21JIoZGwRkEZBwdx/B3FbVUP6cKyTX8bZC9ZZYgWBVllDkzxgbIkjKWwNgcjxV8r2Yu1ZiapilKVJApSlAKUpQClKUApSlAKUpQGjxyxaa2liSTpNIjIJNOvRqGCQuRk4JxvXG7/6d8UtrJbKNYri3WQy5iOiUkgbOshAIBzjBPj+K7lXyahq1TOmPI8c1OPKONfSvjtvaCWC6dra5kdf051aL0oCFwzDTnJfyPFSP2rvPezZ1LJdGOIZA1FFjtguMglVdW1Z/YjqMiQmvH6p8dF9JFwu06czyMDcuoEn26Kyk4bOlTtk75wAO7CpE8MEUKW8JHThC28WrOTI+VmkJB7pEZDsPzY+wFZM81CKgjqnLLleWb3Z4TWoEClSwDRXE6jIIOYo7a3j04wAIpVwq4GoZA3xWvzHGFid+4jj4uun+oSXMcJ3+A+fnH96kONXJ6c7ouNLRwxZAweg3WaQAH1BWDjGwHTbuM1H8w3cqOIYYzI8zcSh0gHA6ssMiszdlUI4Yk7bY71kg22v72OrpFmnluFTp28KQhRpQyOojjA9K6UiLasD9pKDsM77aPDeEtOdd4thd4H6U6RhmGD+GGDAAHJyH7nsO9aHP/K91fB0ikRY9ICqXKhixcuzehu3oA8kFxlexkuT+W/tIV1BRMQ/V0nWHLSFgTIyCRyFwo1E4G2/c93Sjae5CTcuDe4zYQNGXngimEKsVDxo+kYyVTUDpzgdq5da3lrazwxmxguGnKsbidoYgRI0nT0I2qONVERUBcBdAB0ltI6/c24kRkb8XUqffBGDj/WtKLgUOtJZIYGnUDMohRWLb5YHcrkknue/eq48iivNuXnBt7EFdcTSS5sZVMiR3KzpG2NH6rCCVJG8MGWJkAb8v9DUvxW8SMoZZHhYkKJQSIwxJwjk+nuDjqDG+xBNfPNnDUubcQucdWWEDfDemVZH0HuG6aSbjfvXxFwiSCIpbya1H4x3BaQAYAKCTOsLjsG14z7bDPlcbTuv77hJrYhba/Nrxu0UKUF4ksMirkwvoLSRTR74U62cMvdck76gx6qK4VzzY9JYeIRx/bzWM0TTW4OYjrlBDxlVVWLEAFhjIyDgriu32lwHRXU5VlVl2I2YAjY7jY16mB3BGPIvMe1KUrscxSlKAUpSgFKUoBSlKAUpSgFRHNfF/tbK4nKGQRRsxQHSWA7jVg4284qXrynhDKVYBlYYYEAgg7EEHuCNsUByT6d8LeCxBNvDaagC0xcSPKhGUc74U4bbU2Ox0nJxPJ6njWLKqqydMsG17+mS5Ovc41EKSPWzs2Sucwv0t4OosxM/6jvJL0y3q6KRyPGkcWc6BkM3px+XwKsMF5qdimkyyk6M7hYY2KCU43KltRGNmLjGwJrxMrucqN8fSjV47bgxOqZWO2ilJx2LPDIioSRk6UdmO+csnua9eE2Mhv7qdmIiDPFFHthiTCZZtu28apj/ACNnHavDj10YVgtocNLIRoD5JdlOtWfHgurSOdsrHIBgkVr2EclpHFErOxtZJeopzqu4ZMyGVM7PMpcNpznKyAdxV8Pp+t19PcPkuFK8rW7SRFkjYMjgMjDswO4Irw4jxVIQuvJLHAVRqfH7mCj1Mq7E4BI9qhJ3R1tVZ5W93OZ5UaECJWQRuGxqUx6nY57kMdOAPG5xXuIX62vqHp6NPTwCNWoEShsAqcFlK7j8Ttg1QeJfVCSaSSKyREMWS0ty6RBtPdFR2X1EgqMnPwvca/CuaeIXV4ixT26rLqaSJUExs0Q6SWbADMxwdOtjuMhe1aPClzwc7Ltx/PUtyqGQxNJMFDYY6E6JC52LYuSQCQDpxkZyNmz4zDKgdJUKnPc6WBBIIZWwysCCCCAR7V4cUgZp4NDhZEjnIJBK51Wy+tAwypGodxjuNxUdxDlVJ3ZpbSxeQ9pWDEnb9yhAWOcjOvtWPLGEmlJkptcFK5z5ot572Szd9EE/2sclwTqiXoySSsVC/lkuqFtQ06TntXeohgDHbxXKuO8vA2rWzupMsYDydNUgtIIMuCiD8F1bLkliSxzhCFuv07lLcKsmYkkwRZJ7n0gV6nTSi4VHhGPKne5Y6UpWk5ClKUApSlAKUpQClKUApSlAK+Wr6rFAUjhkHTNzbjAaOWZxuu63Mks0bbfiPUy4I/aa8uVov0FcpoOlYwpABjWDMQjwNhhldsDy38AafNHDpIOL/cRFOpc2wSNHOElaBw8sRI3WQx6SrnVjS+RjFSvC51BMWoFsySpgj1xySu4dfcDXpPsceGXPi9XBwcq77m7DK0iMZoXu5pJJQgiP26qXMWWEcEzMrahviUrgb4J+cxycTm68smvq20CL1kcL+oTLOokRjgRyiAQvpXCtrH4ls1M8TSBGk+4KLDI0codm6YWRAqE6wQUbCRkHIz6tz2FZ4/xS16Vvw+0YRw3EsUTywqXjjDsHCKwBV5ZDjycDJapxedpJXx9Eu4m9Ktkxwe3ks4YWiRpLZ44zJCgZ5IXYAmSBcktGxPqjHb8l/cDZrDiCTJricMvbIzsfKsDurDypAI9hUHLftw0LFcCWS2A9F2FDCJQcLHchB6dI0gSgYbyAQSZC44Tb3OiYbk6WSaGRkZgPx/UjYa1wSMEkbmtGSLT835kY5KS8pHcc+ntndvrdCrn8jGdGvx6gQVJ+cZ+a2+XuULayz0I8MQFZ2JZyBg4JOyjIzgAD4rP+zLpT6LzUNhia3jkIAxvqiMRLH3ORv281r8Q4P6As9xNOJCkJQ9OKNupKACViRS2Ad11YYAg/FfjUdXJ0evC5WnJuBp6UuQg9WoxLnpOG206jrbTjs6nIxgx8fDbqQl1vbmGLLAxPbRNMuAchZSGLjPZgGyOxPepjhHEjKCjgLPHgTIucKTnDpkAtG2CVbcdxnINbV1cpHGzuwREBLsThVA7kmsMpy1NV/wBFJrk59zmbmTh05gWW3jAAla41fdXXqVBGqkkojaj3wSSQFAJ1dZ5f4d9vawQ7fpRRocDAyiBSQPGSCapvKi/7TkF3IjrbQyf/ACcbKV6rKAfu2z+QBxoHYEEnLAY6CDXs4IOMPMYckk3sfVKZpWg5ilKwTQGaVXuKc+2Nu5jluY1cEhlGXZSMbMEB0nfscVGzfV3hqnHXZvlYpWH8Z0d6hySJplyJrBeuW8w/WWA+m365XSxZhGqMzenQimRsoDlstoJG2PcU68+oXUVNcBuX04c3EhKYbBdI0GVAHYOQW2Ge+1fEiu5ZQl7H6EBpmuFWf1kuYhhYlZcLpEsrSlMas4bQrHIK/kT+Pya+7j63Xpxpjtk98rI+e2P3jFUeaC7lvCm+x3PNfJauAXX1g4i5BEkUePCRLg/J1lz/AKYroX0vu7y5je6up2dHykMemNU9LYaX0gHOoMgBx+JO+Ri0ckZOkRLG4q2X+lKjeL8xW9qoa4mihDHCl2C6iO4Ge/8AauhzPjmPgSXcBjbKnZo5F2eKRd0lQ/tZT/qMjsTXNE5uSC4FlxLCTxgeqMA28mQ7rMpQCSGRgwyMY+Bmr3xDmzWumxC3UzKrAq46EQfGiSZ87LvnQuXYA4GMkaXLnJMcE73cpE17LvJNjSFyFBSFRsibYzuxHc74rnPCsqpkeN4ZFWcxunCWkl30v33BP6SAEZWMzRs08hwRvlVycnbTWhzfyl6VtEVEtZ0wJCWeVbtWDqzliQwkVcEjBJ1b5IB6VWnxbhUdzC8Uq6kfGRkg+khlII3BDKCP4q+PBHHHSjhLqXKakzl/LPMN7AmEZb6NdpLfqZu7cjIdCu77EEbB1OMjG9ey81cNkOI2uOGzMcl0QLGDvgyRgtG4IwclM9vUMZqP4rwhPu55LiBJJrfR90CMG5tjst5AVIaKZUVshTj06dziuj2/BoZ4lJf7q3kCuglCy+kgspWQgSeRu5Y4yPNRofCf5m6XUYn5skd/eO36cfsQ3B+ZiJVguXhdpcm2nhyILgDIKYJOicYyUye+3tW1zRCr/aK+6m8gBHv6ZcDuMb+f+/tVP5/+m8CRn7V3gmd06UbMRBLJkaUSQ7RybnSGbuDjA3EzLxoPw2wvJW2SWzlmI9RJ1dF8BRu2t9wB4b2xWaWLTNP5L+JGcGotvbvsY46qi9jtZTaPiPqRSXMrwTgSSPH0opVBJcBB6shiME6iCa0b/lZL+Q25BMEOBJMs88uhgMpBA0rFJG3Us+gaVOnJLHG/JeSRyX1wyxm4uBaQ2sRAfpFpLiCOKXGxZWVnfBOMEAtgA2nh1gsMSRJkqgwCxyzbklmON2YksT5JNMyji9K3OeDVPaT2K/e3M6usNml3I67PNNcTrAoAP7n1CVz/AJUIHvntrzc13dkuLiZnIV/1BFHcwl/UyBjF0JIm20epdJz+XkWu8tupG6amXWrLqU4ZdQIypxsRnY1Wzy3ZW8iCCxLSrpOqHCSRqSVVzI8iEklD2JY4O3vSGZneeIsvDObVMERmSUSmNDJogmKayoL6Dp3XOcH2xXrJzpbJ/iM8YwTqkilRQAVBJYphQNS7kgb1VOTOW4zdXYVLhICIWGWlt8SsHaROmpVdlaPdRgenGatsnJts35q8gwQVkllkQglSQVZyrDKrsQewrpF53PfTp+9meSgtt7Je0u0lRXjZXRhlWVgysPcEbEfxUfzTx1bO0luGGemvpXONbEhUXPyxAqSjQKMAAD42ri/1p5lMlwtop9EIV5MdzKwOkH4WNgf5f4Fd5y0xsiEdUqOczzM7MznUzEsxPlmJZj/ckmvilK8pu3Z6S2VHuxj6S46nW1tqJ09LRj0aQBq1ZO+fY99q8KUpKVkJUbFrdhFlUxo/VTQGYeqI5zrT2bYf6Vr0pmp1N0hpS3JTljgLXt3FAuQHOXYfsRd3f422H+YqPNfpqztEijWONQiIAqqowqgbAADtVJ+knKf2tp1n/wAW5CuRuNCDJjTGe/qLE/5sftq+16OKGiJgyz1MhuY+Pi2jyI5JpWz0oY1LPIQPgEIo8u2w+TgGK5b4RIyGe+SNrqUksuFdYE20W8ZOcKAATjuxYknY1s2KM19eO4BC9CKI7ZCiISuv/wDcufnb+kYmAK0xXcw5cj9KKnFyQbW4eewdYeoD1bZlJtpWAOGGDmBvGpQwH9J3BsHC+KLMpIBVkOmWNsa4nABKOBt2IIIyGBDAkEE7tV3i9mYLlb2NSQQIrxQCxaEZZJQo3Z429gSUZ9iQoq3ByT1bMsVKwjZGRuD2+fY1mpOZXOb+DM6rPEuqe3DkIBvPEw/Vtj/zYBXOcMq7bmoX6ccSWNnslJMQX7myY+YJG9UWD6sxyEjB3GcHtV9IrlnMjNw3i1nKxX7Sa4uG1YJeKS4jCyqd8aC56m3u+RsM1ezs7weqOlnTri2WRCjqrowKsrAMrA9wwOzA+xrntryo0PE4bWI6bBNV+iEZKyq3S6CNn8FaRJMEZ3xk+Oj1HT/75F/0Nz/4lnRpMpCTjaKTf3ccfFLi3fp+uXht1D6MOshmihkGobHsWycbyN7mroK5vz5bs3MvDAg/YjvjbKxzSuSffAX/ALBXSBXndX6kev0noszUFzBx8wsiRjJOl5iFLmGFnWLqaF3Yl32GMYWQ/tqbZgBkkADck7ADySfAqtfS7ji3q3lyBhnumUEkFukkcYgXYbAKTtk7lz5Nc+nxa5bl+py+HG0e3AOdoYnm+6V7WOWVnt5ZhoimRUSLZj+DHpFtL4JUgjNXm1u0kUPGyujDKspDKR7gjYivGodOCGDH2ji3QMS0WgPAQxy+EypjY98owGckq2a9PRSpHmLOm9yS5g4ylpbSTyfjGpbHlj2VB8scAfzX5ivL15pHklYtJIxZ292O5O23/tiug/Vbmud1js5OmrL+pcCJy0bb/oqcgFcAayp86D7Z5xXn9TPfSen08dtQrFZpWM1GCambfk+7ktluYoTKjFwAhBk9DFS2jbIJBAwSduw2qW+nV9IrzRiBLiCUKLiIBWn06WAkRGIEkQJCsMnBIwMkZvPA7KxcyGwna3kfBaONtGkjfLWsoIGw39A9OcEVpUElbOLm7o5Be8NmhCmaGWENsvURkBPsCRjPxmrXyz9PppY7e6H20sbEO0LSMuVBPoZ1jcZzsy423B810nhVtc4kivDBOjDCuiaNa5IZJoz6ckFfx9P5A+MxX+xDFOtrwsJbs2ZLlysssUKNjQwQv0uqxXAU76fYDNIJN1Hn9CspOt+Cc4dzzILqO2urV4GlLLFKriaCRgCwUMFVlJUE+pR2NXEGq3w3k1VlinuJXubiIMI3YLGkZYaXMcSAKpYADLajt3qyAV6CutzE67Fb4CQZr71MT90dQPZT9ta4Vd9xp0nxuT7VM1E2VusV7cqD/jdO405H5FehIR5x+jH7gE+M1LV2jwYMvqFYNZpUnMq/JBaP7q1Y5FrcMsW2P0ZVWaEeAdIdl2AAAAHarRVbuL2K34mgf0vfRrGhGNLPbGRiG8hikwAO+cAbYFWQGoRefNioDnblJOI2b27nSSVaN9OrQ69mxkZ2LKd+xNT9KkonTtHJ+A8+zcKxZcWicLGNMN0il0dAQqasDJAGfUPVgAFc952++qvDcwyrdIQGYOoSTXpZH7po1Y1qm2PY+Kut1apIhSRVdG/JWUMrb53U7GuV82chx3onj4da2sfRcCSX8GllBDPBERsgUN6mIxqwo7MRR2jRHTJ20TPJsjXk8/EniEfWVYrUH8+ghLa23Iy7EdtvRVuqC4Rx2FWjtTFLayBMRQzJo1LGNOmJwSkukD9pORv27b/E75kCpEnUmkJWNScLkKWLyH9sa43PuVA3YV5WRSnPdHsY3GENmanNF0el9vE2Li6zFDjuNW0s224WNCzFvcKNyQDoz8JTht1YNbjCTmOxmU/8QLG7QTEj/iKUIJ3yrYGMCrFwTl0QFpHd5p3AEkrnfHfpxqBiKLO4UfBJJGai+eP8fhf/AOfH/wCDNXoYsXhx+TzMufxZ0uC2CtXinEkt4ZJZCAkalmOQO3YDPknAHuSBW1muW/WXmbAWyTOW0yzHxpBPTT+7LqP/ACr7muuSajFszYcfiTUTmPE+IvcTSTSfnKxdvYZ7KPgDCj4ArWpSvEk7ds+jSSVIUpSqg+opWRg6MyOv4uhKuvyCNxXRODc4W19ElvxIBZlI0XH+GCwxpdZBvBJsMnZTjvvprnNbfCeEyXU8cEQGuU6Vz2GxLM2x9IAJPwK7Qk9olJxXJ2zivHU4fbL1JJJ3OFhTZridjnSPSPX8tjsN9RO9k5VsGjtw0qBJpiZp1H7ZHAyhOTq0KFTPnQK8+XeTLWzAMEMaOEVDJpHUYKAN28ZxkgbVOgVvx41D6mGc9RmlKV1OZTOd7TpXFnf6mRbeTp3LAnBgm9J1gfkok6Z+Mk+NrMK+eO8NFxbTQsARLG8eDsPUpA38bnv4qp/Sniz3HCrdpGLOmuJ2PcmNyq7+fTpGTucGrxZnzx2st9KUq5kI3mHg63Nu8TDJIyhBwySDeN1b9rBgDn/yrS5G5iN9YxzOumT1JMuCAJIyVfAPgkZ+M48VPmoPgs8aXN1brgSCTrld91nVfWCe+XV847H+1R3Oi3i0TlKVq8R4nHAmuaRI0BALMwUZPYDPcnwBufFSUSsiOauKyjRbW3+83GQrdxbxggSXL/C5wB+5iAKkuCcHjtbeOCJdKRjSB5Pks3uxOST5JqM5MiZ4mupd5bo6yM56UYLdG3HtoBJI/raT3qxVCLydeU1uIcNjmjKSosiHurAEZHYj2I8EbjxiqTwfhU0HGyiXEs0X2gM3Ww7RjquLeNZMA99TZJJbS2d8EXbid8sMMkrnCRIzsduygscZ87VEcm8PkWJ57hdFxdv1pV7mMYCwwdgf04wq4/q1e9Q1uTFtRZYBVa59Gi1W4C6mtJoLgDbcK4WQAnsem79vIH8Gy1Ec4W3U4fdoAWJgm0gbksI2KYA7nUBtUvgrB00SF5crFG7uwVY1ZmJ7AKCSf9BX5r47xhrq5lnYaTK2rTnOgYCqmfOlQo/t47V0H6jc4mTh9pEGAkuoop5wpBwjRo4QjuAztkdshGG4JFcwrz+qyfhR6vR4tKcmKUpWA9EUpShAxXZPo1yiEi+9kHrlBWEeBHkesfLle/8ATjHc55vyZyy19dpCAemMNO39MYI1DP8AU34j+c+DX6VhiCqAoAAAAA7ADYAfFbunx/iZkzz/AAo+wKzSlbDKKUpQHy42rn3JBFreX1gw0HrPdWy5GGgmwP0x4CupyB2LfFdDqrc9cAeWIXFso+9tvXbt2JwQZIW/qV11Lg7ZINSnRWUdSonaVHcv8bS7t454/wAXAODjUh/cjYOzA7EVI11PParYVE8xM8cRnhi6ssO4TOC6Er1kB99ALAeWValq1767jjjZ5mRIwPWzkKoB23J984oyY8mbO8WWNJEOpJFV0P8AUrAMp/uCDVd4Xw5bu5e8l9axyNHZLnMaLHlHnAGxd5BJhjkhQuMVDcicfkvrCKGFCixAQTzbqoSM6QkGAS8jRKm+QE15ySAKvlnaJEixxqERFCqo7KFAAA/gAVVbnR+Sz2pSvmQbHfHz7fO9WORQvqZBNe6eH27FS0clxcED9keRBGSSB65gBjOfTnYA53vpVzRJfcOSSUfqRsYWbOep01Q9Q+xIYZHvk+cCR5Vh/wB4Z5DLP1njmkMax56QARFUE4QKwI33ZnO2aq/JNu1jxe8syyCG4MlzAg05TDgFTvkehxhd/Sob071X5NDqnH2OkVHcW4ksasvpL6S2gtpAQfnI5AJSMDOWx8DJIFSNcw+rPFPtYmhSX1XpzKjYLKi6RlW/IISNAU5GC+MYIqMktMbKYYKc6ZyaRUDN09WjJ0aiSwQbINySMLgYycdsnGTivuCBnbSis7b7IpdvnZQTUnbcoXsmnRaXBDHAPSZR3xuWACjPk7V47jObuj304xVWRNKulr9IOIuRmOKMEZ9co9O2cEIGOfG2f9Kl7T6F3Jx1LiBN9wqvJt7gnRv8Y/vVlgm+xV5oLuc0rGa7JYfQmEEma5lkHhURYvBzkkuT47Y7VO8O+knD4iG6TyMragZJHYbdsqCEIB33FdF00u5R9RHsfX0u5T+zswzgiafTJLnugx6I/wD9QST/AJmb4q51gCs1uSpUY27dsUpSpIFKUoBWDWaUBSZoRw6+BUEW3EJCH9orpvUr5zsswBB22ZV9zVqBr441wlLmB4ZAdDjBxsVIIKup8MrAMD4IBqE5O4hI8LRznM9rI1vM2MdRkwUmx4EiMj/yTV4szZofiRPGq7b6LwPcZEiRtKLUqxKHShjeUAbMxfqqGOcKNsZJM/NEHVlPZgVP8EYP/fXlw/h6QRJFEumONQqLknSAMAZJJP8AerM4RdFd+nHAkt7C3MeodW3tndDjAcx6nftnUxfBz/StWqviGFUUKoAVQAoGwAAwAPjFfdSiJO3YqG5u479naSTDBcALEpJ/UkY6Y023OT4+D8mpkmq+tl91diV94bRmWBSD6pu0k58EICY1279Q/wBNQyYVyzf5f4V9tbRxFi7KMyOxyzyMS8rnc93Zj381UOK9Mcx2rE4kCNGB4xJDcFfHctGwz8Y9qv8AiuU8xof/AItsTg4ESAnwCVu8D++D/oah8F8e8mdXqH5jW3igmuZo0PTibUxRWfSoYqoJHuxwM9z4zmpiqtzUguri2sO6uwuLobn9GE5RSQcrrmCAH/I/tgy+CuNNyJbkThpg4baRNkMkEWoEjZioZhttsSR/ap3RWVrNcjeYxWaUoBSlKAUpSgFKUoBSlKAUpSgMEVQ+bYf9n3i8TUN0nCw34UKcIMCK4A/IlW0g4zlcbbVfa854AylWAIYEEEZBB2IIOxBHihDV7Gnb3CuqspDKwDKRuCCAQR8EGvSqSkr8HkdZeo/DWIMMgBf7HfHRl3LdDcaW3x2OO9XKC4V1DKwZWGVKkEEeCCNiK6p2YpwcWelKwWqJfibTl47YjAyrXGA0aN5WMf8AFcZ/5Qe5JBSpsolZpcU4u81z9pauAyaTeSjBNujA6UTO3XfG2QdIBYjtmftLZY0VEUKiAKqgYAAGAAK0uBcAitIRHCuBks7EkvI7flJIx3ZyfJ/jsBUlUJEyfZAmqNajrcdfJY9BWdTgAAdKKAINssNbzkn3C4JGwuHE71YYZJW/GNHc9twqliBkgZOMdxVT+mto2i4mlA60kpWQhQAWTLygEEhlE8065GPxx4qGXhtFsuuKjeW7RGaa6CsHnYqS2x6cDNFGAP6ThpB5/U/it6e7SNdTsFX3JwNyAB8kkgAec1r8qSBrOJl7MGI2I2LsRkHBH8EZFRI6YFyTFKUqhpFKUoBSlKAUpSgFKUoBSlKAUpSgFKUoCv8APvCzccNu41/JoXK9t2Ua1BztglQD8VSvp2tteWyzWkptLkgfcxWzKsYdRoDG2cNGFOFbIUe2ruKu/NXFdCCBN57rVFCvfuAJJW/yRq2s9s4A7sK1U5Ks+jFC1tC6QqEjEkauQBnyQTuSSfckmrRRyyySVEfJyQ8xYXt5cXMR7QgLbREbbSiLHVOR5wPirNZ2iRoqRqFRAFVVGFUDsAB2FRtpypBFnp9Zc4zi5uQNu23V27183fKNvKQX67EDAzdXX8//AFquZnJPlkyzYG+w+ai5eaLZSFEyuzEALHmZt84yIgxH4nc16Jy7bhdPRjI22cdTsCAfXnfBO/fc1vqgAwNh8bChXylJ+pPNRg4ezKjo0jokZkCouQyyENqbIDIj7gHBHg4rz5M4RerY20YeK2Qxh2bQZrlnl/VYkOFjjJZ2yNL4xjucrXfrNzBFcCOxgU3E6Sl5URXfp4hkRc6VIZgZNWAdtOCPbp/C+JxSgrEcdP0lCrRumPxBRgGAxjBxgjsTUcs7O4w2RrRcrwiVZ3DzTJ+EkrFymcZMa7JGTj9iitvl++JM0TqyvFI+MgYaOR3eF0I2K6cp7gowPzu1Gxpovg2WxPDoxn0hoXZ1wP6mWaT+0dRJEYpebcnqUBpVDWKUpQClKUApSlAKUpQClKUApSlAKw1ZrDUBXbGTq3dxJv8ApEWyd8bKk0rL/wAzSKp/6Ie1S9Q3LN0jQZDxli8zOFI9LySvKyEZOGGvG+/nzUzXRcGHI7kKUrzS4UllDKWXAYAglcgEBh42IO/vVjnR6VH8fu3itZ5I1LOkUrIoGSWVCVGAQTvjYb+1SFYZQQQdwdj8/FAuTiXI0K/Yo7Ydpf1ZmYsBI8ty8GqVti6xKpJByuXJ8g1Y4bswtrj0KVEhVRkpmKRUKp6hiOXWIwo21hCMkYrUuORbqwylpGbq2Ll4wJUhng1HDx+sGOaMgLsRjIyRnBq0cscvS5EtygRg2VQOJG9ORGGKqERF1EiNMgHBJJznlTNznHSW1Kj+JtpmtWzgCYqdtsSQyqAfbL6AD7kDzUgKiePzgiOJfVK8sJRQQGASVJHkO+yqqE58nC92APR8GXH6kWJazWAazXI3ClKUApSlAKUpQClKUApSlAKUpQClKUBpy8HgZtbQxMx3LFFLEjGDkjPgVt6aUoBpryjso1ZnCIGb8mCgM38nGTSlBR66aaaUoRSGkU0ilKChpr4W3UMWCgM2ASAMkDsCe5xmsUoTR60pSgFKUoBSlKAUpSgFKUoBSlKA/9k="/>
          <p:cNvSpPr>
            <a:spLocks noChangeAspect="1" noChangeArrowheads="1"/>
          </p:cNvSpPr>
          <p:nvPr/>
        </p:nvSpPr>
        <p:spPr bwMode="auto">
          <a:xfrm>
            <a:off x="63500" y="-15557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tr-TR"/>
          </a:p>
        </p:txBody>
      </p:sp>
      <p:pic>
        <p:nvPicPr>
          <p:cNvPr id="20486" name="Picture 6"/>
          <p:cNvPicPr>
            <a:picLocks noChangeAspect="1" noChangeArrowheads="1"/>
          </p:cNvPicPr>
          <p:nvPr/>
        </p:nvPicPr>
        <p:blipFill>
          <a:blip r:embed="rId2" cstate="print"/>
          <a:srcRect/>
          <a:stretch>
            <a:fillRect/>
          </a:stretch>
        </p:blipFill>
        <p:spPr bwMode="auto">
          <a:xfrm>
            <a:off x="395536" y="4941168"/>
            <a:ext cx="936104" cy="1440160"/>
          </a:xfrm>
          <a:prstGeom prst="rect">
            <a:avLst/>
          </a:prstGeom>
          <a:noFill/>
          <a:ln w="9525">
            <a:noFill/>
            <a:miter lim="800000"/>
            <a:headEnd/>
            <a:tailEnd/>
          </a:ln>
        </p:spPr>
      </p:pic>
    </p:spTree>
    <p:extLst>
      <p:ext uri="{BB962C8B-B14F-4D97-AF65-F5344CB8AC3E}">
        <p14:creationId xmlns="" xmlns:p14="http://schemas.microsoft.com/office/powerpoint/2010/main" val="39938926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45" name="AutoShape 17"/>
          <p:cNvSpPr>
            <a:spLocks noChangeArrowheads="1"/>
          </p:cNvSpPr>
          <p:nvPr/>
        </p:nvSpPr>
        <p:spPr bwMode="auto">
          <a:xfrm>
            <a:off x="679879" y="1556792"/>
            <a:ext cx="5003800" cy="3671887"/>
          </a:xfrm>
          <a:prstGeom prst="parallelogram">
            <a:avLst>
              <a:gd name="adj" fmla="val 34068"/>
            </a:avLst>
          </a:prstGeom>
          <a:solidFill>
            <a:srgbClr val="00CCFF"/>
          </a:solidFill>
          <a:ln w="9525">
            <a:solidFill>
              <a:schemeClr val="tx1"/>
            </a:solidFill>
            <a:miter lim="800000"/>
            <a:headEnd/>
            <a:tailEnd/>
          </a:ln>
        </p:spPr>
        <p:txBody>
          <a:bodyPr wrap="none" anchor="ctr"/>
          <a:lstStyle/>
          <a:p>
            <a:r>
              <a:rPr lang="tr-TR" sz="3200" b="1" dirty="0"/>
              <a:t>Yoğun Tedavi </a:t>
            </a:r>
            <a:endParaRPr lang="tr-TR" sz="3200" b="1" dirty="0" smtClean="0"/>
          </a:p>
          <a:p>
            <a:r>
              <a:rPr lang="tr-TR" sz="2000" b="1" dirty="0" smtClean="0"/>
              <a:t>(</a:t>
            </a:r>
            <a:r>
              <a:rPr lang="tr-TR" sz="2000" b="1" dirty="0"/>
              <a:t>ITIntensive</a:t>
            </a:r>
            <a:r>
              <a:rPr lang="tr-TR" sz="2000" dirty="0"/>
              <a:t> </a:t>
            </a:r>
            <a:r>
              <a:rPr lang="tr-TR" sz="2000" b="1" dirty="0"/>
              <a:t>Therapy</a:t>
            </a:r>
            <a:r>
              <a:rPr lang="tr-TR" sz="2000" b="1" dirty="0" smtClean="0"/>
              <a:t>)</a:t>
            </a:r>
            <a:endParaRPr lang="tr-TR" sz="2000" dirty="0">
              <a:solidFill>
                <a:schemeClr val="bg2"/>
              </a:solidFill>
              <a:latin typeface="Times New Roman" pitchFamily="18" charset="0"/>
            </a:endParaRPr>
          </a:p>
        </p:txBody>
      </p:sp>
      <p:sp>
        <p:nvSpPr>
          <p:cNvPr id="176146" name="AutoShape 18"/>
          <p:cNvSpPr>
            <a:spLocks noChangeArrowheads="1"/>
          </p:cNvSpPr>
          <p:nvPr/>
        </p:nvSpPr>
        <p:spPr bwMode="auto">
          <a:xfrm>
            <a:off x="971600" y="1492599"/>
            <a:ext cx="5003800" cy="3671887"/>
          </a:xfrm>
          <a:prstGeom prst="parallelogram">
            <a:avLst>
              <a:gd name="adj" fmla="val 34068"/>
            </a:avLst>
          </a:prstGeom>
          <a:solidFill>
            <a:srgbClr val="FF3399"/>
          </a:solidFill>
          <a:ln w="9525">
            <a:solidFill>
              <a:schemeClr val="tx1"/>
            </a:solidFill>
            <a:miter lim="800000"/>
            <a:headEnd/>
            <a:tailEnd/>
          </a:ln>
        </p:spPr>
        <p:txBody>
          <a:bodyPr wrap="none" anchor="ctr"/>
          <a:lstStyle/>
          <a:p>
            <a:r>
              <a:rPr lang="tr-TR" sz="3200" b="1" dirty="0"/>
              <a:t>Özel Öneriler </a:t>
            </a:r>
            <a:endParaRPr lang="tr-TR" sz="3200" b="1" dirty="0" smtClean="0"/>
          </a:p>
          <a:p>
            <a:r>
              <a:rPr lang="tr-TR" sz="2000" b="1" dirty="0" smtClean="0"/>
              <a:t>( </a:t>
            </a:r>
            <a:r>
              <a:rPr lang="tr-TR" sz="2000" b="1" dirty="0"/>
              <a:t>SSSpecific</a:t>
            </a:r>
            <a:r>
              <a:rPr lang="tr-TR" sz="2000" dirty="0"/>
              <a:t> </a:t>
            </a:r>
            <a:r>
              <a:rPr lang="tr-TR" sz="2000" b="1" dirty="0"/>
              <a:t>Suggestions</a:t>
            </a:r>
            <a:r>
              <a:rPr lang="tr-TR" sz="2000" b="1" dirty="0" smtClean="0"/>
              <a:t>) </a:t>
            </a:r>
            <a:endParaRPr lang="tr-TR" sz="2000" dirty="0">
              <a:latin typeface="Times New Roman" pitchFamily="18" charset="0"/>
            </a:endParaRPr>
          </a:p>
        </p:txBody>
      </p:sp>
      <p:sp>
        <p:nvSpPr>
          <p:cNvPr id="176148" name="AutoShape 20"/>
          <p:cNvSpPr>
            <a:spLocks noChangeArrowheads="1"/>
          </p:cNvSpPr>
          <p:nvPr/>
        </p:nvSpPr>
        <p:spPr bwMode="auto">
          <a:xfrm>
            <a:off x="1271820" y="1492598"/>
            <a:ext cx="5003800" cy="3671887"/>
          </a:xfrm>
          <a:prstGeom prst="parallelogram">
            <a:avLst>
              <a:gd name="adj" fmla="val 34068"/>
            </a:avLst>
          </a:prstGeom>
          <a:solidFill>
            <a:srgbClr val="66FF99"/>
          </a:solidFill>
          <a:ln w="9525">
            <a:solidFill>
              <a:schemeClr val="tx1"/>
            </a:solidFill>
            <a:miter lim="800000"/>
            <a:headEnd/>
            <a:tailEnd/>
          </a:ln>
        </p:spPr>
        <p:txBody>
          <a:bodyPr wrap="none" anchor="ctr"/>
          <a:lstStyle/>
          <a:p>
            <a:pPr algn="ctr"/>
            <a:r>
              <a:rPr lang="tr-TR" sz="3200" b="1" dirty="0"/>
              <a:t>Sınırlı Bilgi </a:t>
            </a:r>
            <a:endParaRPr lang="tr-TR" sz="3200" b="1" dirty="0" smtClean="0"/>
          </a:p>
          <a:p>
            <a:pPr algn="ctr"/>
            <a:r>
              <a:rPr lang="tr-TR" sz="2000" b="1" dirty="0" smtClean="0"/>
              <a:t>(</a:t>
            </a:r>
            <a:r>
              <a:rPr lang="tr-TR" sz="2000" b="1" dirty="0"/>
              <a:t>LI- Limited</a:t>
            </a:r>
            <a:r>
              <a:rPr lang="tr-TR" sz="2000" dirty="0"/>
              <a:t> </a:t>
            </a:r>
            <a:r>
              <a:rPr lang="tr-TR" sz="2000" b="1" dirty="0"/>
              <a:t>Information</a:t>
            </a:r>
            <a:r>
              <a:rPr lang="tr-TR" sz="2000" b="1" dirty="0" smtClean="0"/>
              <a:t>) </a:t>
            </a:r>
            <a:endParaRPr lang="tr-TR" sz="2000" dirty="0">
              <a:solidFill>
                <a:schemeClr val="bg2"/>
              </a:solidFill>
              <a:latin typeface="Times New Roman" pitchFamily="18" charset="0"/>
            </a:endParaRPr>
          </a:p>
        </p:txBody>
      </p:sp>
      <p:sp>
        <p:nvSpPr>
          <p:cNvPr id="176149" name="AutoShape 21"/>
          <p:cNvSpPr>
            <a:spLocks noChangeArrowheads="1"/>
          </p:cNvSpPr>
          <p:nvPr/>
        </p:nvSpPr>
        <p:spPr bwMode="auto">
          <a:xfrm>
            <a:off x="1547664" y="1541303"/>
            <a:ext cx="5003800" cy="3671887"/>
          </a:xfrm>
          <a:prstGeom prst="parallelogram">
            <a:avLst>
              <a:gd name="adj" fmla="val 34068"/>
            </a:avLst>
          </a:prstGeom>
          <a:solidFill>
            <a:srgbClr val="FFFFCC"/>
          </a:solidFill>
          <a:ln w="9525">
            <a:solidFill>
              <a:schemeClr val="tx1"/>
            </a:solidFill>
            <a:miter lim="800000"/>
            <a:headEnd/>
            <a:tailEnd/>
          </a:ln>
        </p:spPr>
        <p:txBody>
          <a:bodyPr wrap="none" anchor="ctr"/>
          <a:lstStyle/>
          <a:p>
            <a:pPr algn="ctr"/>
            <a:r>
              <a:rPr lang="tr-TR" sz="3200" b="1" dirty="0"/>
              <a:t>İzin Verme </a:t>
            </a:r>
            <a:endParaRPr lang="tr-TR" sz="3200" b="1" dirty="0" smtClean="0"/>
          </a:p>
          <a:p>
            <a:pPr algn="ctr"/>
            <a:r>
              <a:rPr lang="tr-TR" sz="3200" b="1" dirty="0" smtClean="0"/>
              <a:t>(</a:t>
            </a:r>
            <a:r>
              <a:rPr lang="tr-TR" sz="3200" b="1" dirty="0"/>
              <a:t>P-Permission</a:t>
            </a:r>
            <a:r>
              <a:rPr lang="tr-TR" sz="3200" b="1" dirty="0" smtClean="0"/>
              <a:t>) </a:t>
            </a:r>
            <a:endParaRPr lang="tr-TR" sz="3200" dirty="0">
              <a:solidFill>
                <a:schemeClr val="bg2"/>
              </a:solidFill>
              <a:latin typeface="Times New Roman" pitchFamily="18" charset="0"/>
            </a:endParaRPr>
          </a:p>
        </p:txBody>
      </p:sp>
      <p:sp>
        <p:nvSpPr>
          <p:cNvPr id="7" name="Text Box 2"/>
          <p:cNvSpPr txBox="1">
            <a:spLocks noChangeArrowheads="1"/>
          </p:cNvSpPr>
          <p:nvPr/>
        </p:nvSpPr>
        <p:spPr bwMode="auto">
          <a:xfrm>
            <a:off x="379248" y="646182"/>
            <a:ext cx="8776762" cy="70788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tr-TR" sz="2000" dirty="0">
                <a:solidFill>
                  <a:schemeClr val="bg1"/>
                </a:solidFill>
              </a:rPr>
              <a:t>Sağlık ekibi üyelerine yönelik, hastaların cinsel sorunları ve yakınmalarında </a:t>
            </a:r>
            <a:endParaRPr lang="tr-TR" sz="2000" dirty="0" smtClean="0">
              <a:solidFill>
                <a:schemeClr val="bg1"/>
              </a:solidFill>
            </a:endParaRPr>
          </a:p>
          <a:p>
            <a:pPr fontAlgn="base">
              <a:spcBef>
                <a:spcPct val="0"/>
              </a:spcBef>
              <a:spcAft>
                <a:spcPct val="0"/>
              </a:spcAft>
            </a:pPr>
            <a:r>
              <a:rPr lang="tr-TR" sz="2000" dirty="0" smtClean="0">
                <a:solidFill>
                  <a:schemeClr val="bg1"/>
                </a:solidFill>
              </a:rPr>
              <a:t>kullanılmak </a:t>
            </a:r>
            <a:r>
              <a:rPr lang="tr-TR" sz="2000" dirty="0">
                <a:solidFill>
                  <a:schemeClr val="bg1"/>
                </a:solidFill>
              </a:rPr>
              <a:t>üzere, 1974 yılında Annon bir model geliştimiştir</a:t>
            </a:r>
            <a:endParaRPr lang="fr-FR" sz="2000" u="sng" dirty="0">
              <a:solidFill>
                <a:schemeClr val="bg1"/>
              </a:solidFill>
            </a:endParaRPr>
          </a:p>
        </p:txBody>
      </p:sp>
    </p:spTree>
    <p:extLst>
      <p:ext uri="{BB962C8B-B14F-4D97-AF65-F5344CB8AC3E}">
        <p14:creationId xmlns="" xmlns:p14="http://schemas.microsoft.com/office/powerpoint/2010/main" val="9370777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xit" presetSubtype="4" fill="hold" grpId="0" nodeType="clickEffect">
                                  <p:stCondLst>
                                    <p:cond delay="0"/>
                                  </p:stCondLst>
                                  <p:childTnLst>
                                    <p:anim calcmode="lin" valueType="num">
                                      <p:cBhvr additive="base">
                                        <p:cTn id="6" dur="500"/>
                                        <p:tgtEl>
                                          <p:spTgt spid="176149"/>
                                        </p:tgtEl>
                                        <p:attrNameLst>
                                          <p:attrName>ppt_x</p:attrName>
                                        </p:attrNameLst>
                                      </p:cBhvr>
                                      <p:tavLst>
                                        <p:tav tm="0">
                                          <p:val>
                                            <p:strVal val="ppt_x"/>
                                          </p:val>
                                        </p:tav>
                                        <p:tav tm="100000">
                                          <p:val>
                                            <p:strVal val="ppt_x"/>
                                          </p:val>
                                        </p:tav>
                                      </p:tavLst>
                                    </p:anim>
                                    <p:anim calcmode="lin" valueType="num">
                                      <p:cBhvr additive="base">
                                        <p:cTn id="7" dur="500"/>
                                        <p:tgtEl>
                                          <p:spTgt spid="176149"/>
                                        </p:tgtEl>
                                        <p:attrNameLst>
                                          <p:attrName>ppt_y</p:attrName>
                                        </p:attrNameLst>
                                      </p:cBhvr>
                                      <p:tavLst>
                                        <p:tav tm="0">
                                          <p:val>
                                            <p:strVal val="ppt_y"/>
                                          </p:val>
                                        </p:tav>
                                        <p:tav tm="100000">
                                          <p:val>
                                            <p:strVal val="1+ppt_h/2"/>
                                          </p:val>
                                        </p:tav>
                                      </p:tavLst>
                                    </p:anim>
                                    <p:set>
                                      <p:cBhvr>
                                        <p:cTn id="8" dur="1" fill="hold">
                                          <p:stCondLst>
                                            <p:cond delay="499"/>
                                          </p:stCondLst>
                                        </p:cTn>
                                        <p:tgtEl>
                                          <p:spTgt spid="176149"/>
                                        </p:tgtEl>
                                        <p:attrNameLst>
                                          <p:attrName>style.visibility</p:attrName>
                                        </p:attrNameLst>
                                      </p:cBhvr>
                                      <p:to>
                                        <p:strVal val="hidden"/>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xit" presetSubtype="4" fill="hold" grpId="1" nodeType="clickEffect">
                                  <p:stCondLst>
                                    <p:cond delay="0"/>
                                  </p:stCondLst>
                                  <p:childTnLst>
                                    <p:anim calcmode="lin" valueType="num">
                                      <p:cBhvr additive="base">
                                        <p:cTn id="12" dur="500"/>
                                        <p:tgtEl>
                                          <p:spTgt spid="176148"/>
                                        </p:tgtEl>
                                        <p:attrNameLst>
                                          <p:attrName>ppt_x</p:attrName>
                                        </p:attrNameLst>
                                      </p:cBhvr>
                                      <p:tavLst>
                                        <p:tav tm="0">
                                          <p:val>
                                            <p:strVal val="ppt_x"/>
                                          </p:val>
                                        </p:tav>
                                        <p:tav tm="100000">
                                          <p:val>
                                            <p:strVal val="ppt_x"/>
                                          </p:val>
                                        </p:tav>
                                      </p:tavLst>
                                    </p:anim>
                                    <p:anim calcmode="lin" valueType="num">
                                      <p:cBhvr additive="base">
                                        <p:cTn id="13" dur="500"/>
                                        <p:tgtEl>
                                          <p:spTgt spid="176148"/>
                                        </p:tgtEl>
                                        <p:attrNameLst>
                                          <p:attrName>ppt_y</p:attrName>
                                        </p:attrNameLst>
                                      </p:cBhvr>
                                      <p:tavLst>
                                        <p:tav tm="0">
                                          <p:val>
                                            <p:strVal val="ppt_y"/>
                                          </p:val>
                                        </p:tav>
                                        <p:tav tm="100000">
                                          <p:val>
                                            <p:strVal val="1+ppt_h/2"/>
                                          </p:val>
                                        </p:tav>
                                      </p:tavLst>
                                    </p:anim>
                                    <p:set>
                                      <p:cBhvr>
                                        <p:cTn id="14" dur="1" fill="hold">
                                          <p:stCondLst>
                                            <p:cond delay="499"/>
                                          </p:stCondLst>
                                        </p:cTn>
                                        <p:tgtEl>
                                          <p:spTgt spid="176148"/>
                                        </p:tgtEl>
                                        <p:attrNameLst>
                                          <p:attrName>style.visibility</p:attrName>
                                        </p:attrNameLst>
                                      </p:cBhvr>
                                      <p:to>
                                        <p:strVal val="hidden"/>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xit" presetSubtype="4" fill="hold" grpId="0" nodeType="clickEffect">
                                  <p:stCondLst>
                                    <p:cond delay="0"/>
                                  </p:stCondLst>
                                  <p:childTnLst>
                                    <p:anim calcmode="lin" valueType="num">
                                      <p:cBhvr additive="base">
                                        <p:cTn id="18" dur="500"/>
                                        <p:tgtEl>
                                          <p:spTgt spid="176146"/>
                                        </p:tgtEl>
                                        <p:attrNameLst>
                                          <p:attrName>ppt_x</p:attrName>
                                        </p:attrNameLst>
                                      </p:cBhvr>
                                      <p:tavLst>
                                        <p:tav tm="0">
                                          <p:val>
                                            <p:strVal val="ppt_x"/>
                                          </p:val>
                                        </p:tav>
                                        <p:tav tm="100000">
                                          <p:val>
                                            <p:strVal val="ppt_x"/>
                                          </p:val>
                                        </p:tav>
                                      </p:tavLst>
                                    </p:anim>
                                    <p:anim calcmode="lin" valueType="num">
                                      <p:cBhvr additive="base">
                                        <p:cTn id="19" dur="500"/>
                                        <p:tgtEl>
                                          <p:spTgt spid="176146"/>
                                        </p:tgtEl>
                                        <p:attrNameLst>
                                          <p:attrName>ppt_y</p:attrName>
                                        </p:attrNameLst>
                                      </p:cBhvr>
                                      <p:tavLst>
                                        <p:tav tm="0">
                                          <p:val>
                                            <p:strVal val="ppt_y"/>
                                          </p:val>
                                        </p:tav>
                                        <p:tav tm="100000">
                                          <p:val>
                                            <p:strVal val="1+ppt_h/2"/>
                                          </p:val>
                                        </p:tav>
                                      </p:tavLst>
                                    </p:anim>
                                    <p:set>
                                      <p:cBhvr>
                                        <p:cTn id="20" dur="1" fill="hold">
                                          <p:stCondLst>
                                            <p:cond delay="499"/>
                                          </p:stCondLst>
                                        </p:cTn>
                                        <p:tgtEl>
                                          <p:spTgt spid="176146"/>
                                        </p:tgtEl>
                                        <p:attrNameLst>
                                          <p:attrName>style.visibility</p:attrName>
                                        </p:attrNameLst>
                                      </p:cBhvr>
                                      <p:to>
                                        <p:strVal val="hidden"/>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xit" presetSubtype="4" fill="hold" grpId="0" nodeType="clickEffect">
                                  <p:stCondLst>
                                    <p:cond delay="0"/>
                                  </p:stCondLst>
                                  <p:childTnLst>
                                    <p:anim calcmode="lin" valueType="num">
                                      <p:cBhvr additive="base">
                                        <p:cTn id="24" dur="500"/>
                                        <p:tgtEl>
                                          <p:spTgt spid="176145"/>
                                        </p:tgtEl>
                                        <p:attrNameLst>
                                          <p:attrName>ppt_x</p:attrName>
                                        </p:attrNameLst>
                                      </p:cBhvr>
                                      <p:tavLst>
                                        <p:tav tm="0">
                                          <p:val>
                                            <p:strVal val="ppt_x"/>
                                          </p:val>
                                        </p:tav>
                                        <p:tav tm="100000">
                                          <p:val>
                                            <p:strVal val="ppt_x"/>
                                          </p:val>
                                        </p:tav>
                                      </p:tavLst>
                                    </p:anim>
                                    <p:anim calcmode="lin" valueType="num">
                                      <p:cBhvr additive="base">
                                        <p:cTn id="25" dur="500"/>
                                        <p:tgtEl>
                                          <p:spTgt spid="176145"/>
                                        </p:tgtEl>
                                        <p:attrNameLst>
                                          <p:attrName>ppt_y</p:attrName>
                                        </p:attrNameLst>
                                      </p:cBhvr>
                                      <p:tavLst>
                                        <p:tav tm="0">
                                          <p:val>
                                            <p:strVal val="ppt_y"/>
                                          </p:val>
                                        </p:tav>
                                        <p:tav tm="100000">
                                          <p:val>
                                            <p:strVal val="1+ppt_h/2"/>
                                          </p:val>
                                        </p:tav>
                                      </p:tavLst>
                                    </p:anim>
                                    <p:set>
                                      <p:cBhvr>
                                        <p:cTn id="26" dur="1" fill="hold">
                                          <p:stCondLst>
                                            <p:cond delay="499"/>
                                          </p:stCondLst>
                                        </p:cTn>
                                        <p:tgtEl>
                                          <p:spTgt spid="176145"/>
                                        </p:tgtEl>
                                        <p:attrNameLst>
                                          <p:attrName>style.visibility</p:attrName>
                                        </p:attrNameLst>
                                      </p:cBhvr>
                                      <p:to>
                                        <p:strVal val="hidden"/>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xit" presetSubtype="4" fill="hold" grpId="0" nodeType="clickEffect">
                                  <p:stCondLst>
                                    <p:cond delay="0"/>
                                  </p:stCondLst>
                                  <p:childTnLst>
                                    <p:anim calcmode="lin" valueType="num">
                                      <p:cBhvr additive="base">
                                        <p:cTn id="30" dur="500"/>
                                        <p:tgtEl>
                                          <p:spTgt spid="176148"/>
                                        </p:tgtEl>
                                        <p:attrNameLst>
                                          <p:attrName>ppt_x</p:attrName>
                                        </p:attrNameLst>
                                      </p:cBhvr>
                                      <p:tavLst>
                                        <p:tav tm="0">
                                          <p:val>
                                            <p:strVal val="ppt_x"/>
                                          </p:val>
                                        </p:tav>
                                        <p:tav tm="100000">
                                          <p:val>
                                            <p:strVal val="ppt_x"/>
                                          </p:val>
                                        </p:tav>
                                      </p:tavLst>
                                    </p:anim>
                                    <p:anim calcmode="lin" valueType="num">
                                      <p:cBhvr additive="base">
                                        <p:cTn id="31" dur="500"/>
                                        <p:tgtEl>
                                          <p:spTgt spid="176148"/>
                                        </p:tgtEl>
                                        <p:attrNameLst>
                                          <p:attrName>ppt_y</p:attrName>
                                        </p:attrNameLst>
                                      </p:cBhvr>
                                      <p:tavLst>
                                        <p:tav tm="0">
                                          <p:val>
                                            <p:strVal val="ppt_y"/>
                                          </p:val>
                                        </p:tav>
                                        <p:tav tm="100000">
                                          <p:val>
                                            <p:strVal val="1+ppt_h/2"/>
                                          </p:val>
                                        </p:tav>
                                      </p:tavLst>
                                    </p:anim>
                                    <p:set>
                                      <p:cBhvr>
                                        <p:cTn id="32" dur="1" fill="hold">
                                          <p:stCondLst>
                                            <p:cond delay="499"/>
                                          </p:stCondLst>
                                        </p:cTn>
                                        <p:tgtEl>
                                          <p:spTgt spid="17614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6145" grpId="0" animBg="1"/>
      <p:bldP spid="176146" grpId="0" animBg="1"/>
      <p:bldP spid="176148" grpId="0" animBg="1"/>
      <p:bldP spid="176148" grpId="1" animBg="1"/>
      <p:bldP spid="17614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ext Box 3"/>
          <p:cNvSpPr txBox="1">
            <a:spLocks noChangeArrowheads="1"/>
          </p:cNvSpPr>
          <p:nvPr/>
        </p:nvSpPr>
        <p:spPr bwMode="auto">
          <a:xfrm>
            <a:off x="539552" y="1196975"/>
            <a:ext cx="8064896" cy="41036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r>
              <a:rPr lang="tr-TR" sz="2800" b="1" i="1" u="sng" dirty="0">
                <a:solidFill>
                  <a:schemeClr val="bg1"/>
                </a:solidFill>
              </a:rPr>
              <a:t>Hemsirelik </a:t>
            </a:r>
            <a:r>
              <a:rPr lang="tr-TR" sz="2800" b="1" i="1" u="sng" dirty="0" err="1">
                <a:solidFill>
                  <a:schemeClr val="bg1"/>
                </a:solidFill>
              </a:rPr>
              <a:t>girisimleri</a:t>
            </a:r>
            <a:r>
              <a:rPr lang="tr-TR" sz="2800" b="1" i="1" u="sng" dirty="0" smtClean="0">
                <a:solidFill>
                  <a:schemeClr val="bg1"/>
                </a:solidFill>
              </a:rPr>
              <a:t>;</a:t>
            </a:r>
          </a:p>
          <a:p>
            <a:endParaRPr lang="tr-TR" sz="2800" i="1" u="sng" dirty="0">
              <a:solidFill>
                <a:schemeClr val="bg1"/>
              </a:solidFill>
            </a:endParaRPr>
          </a:p>
          <a:p>
            <a:r>
              <a:rPr lang="tr-TR" sz="2800" b="1" dirty="0">
                <a:solidFill>
                  <a:schemeClr val="bg1"/>
                </a:solidFill>
              </a:rPr>
              <a:t>I.  </a:t>
            </a:r>
            <a:r>
              <a:rPr lang="tr-TR" sz="2800" dirty="0">
                <a:solidFill>
                  <a:schemeClr val="bg1"/>
                </a:solidFill>
              </a:rPr>
              <a:t>C</a:t>
            </a:r>
            <a:r>
              <a:rPr lang="tr-TR" sz="2800" dirty="0" smtClean="0">
                <a:solidFill>
                  <a:schemeClr val="bg1"/>
                </a:solidFill>
              </a:rPr>
              <a:t>insel </a:t>
            </a:r>
            <a:r>
              <a:rPr lang="tr-TR" sz="2800" dirty="0">
                <a:solidFill>
                  <a:schemeClr val="bg1"/>
                </a:solidFill>
              </a:rPr>
              <a:t>fonksiyon durumlarını degerlendirme ve cinsel yasama iliskin sorunları belirlemeye yönelik girisimler</a:t>
            </a:r>
          </a:p>
          <a:p>
            <a:r>
              <a:rPr lang="tr-TR" sz="2800" b="1" dirty="0">
                <a:solidFill>
                  <a:schemeClr val="bg1"/>
                </a:solidFill>
              </a:rPr>
              <a:t>II.  </a:t>
            </a:r>
            <a:r>
              <a:rPr lang="tr-TR" sz="2800" dirty="0">
                <a:solidFill>
                  <a:schemeClr val="bg1"/>
                </a:solidFill>
              </a:rPr>
              <a:t>Belirlenen sorunların çözümüne ve cinsel saglıgın sürdürülmesine yönelik girisimler olarak sıralanabilir.</a:t>
            </a:r>
          </a:p>
        </p:txBody>
      </p:sp>
    </p:spTree>
    <p:extLst>
      <p:ext uri="{BB962C8B-B14F-4D97-AF65-F5344CB8AC3E}">
        <p14:creationId xmlns="" xmlns:p14="http://schemas.microsoft.com/office/powerpoint/2010/main" val="5239084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ext Box 3"/>
          <p:cNvSpPr txBox="1">
            <a:spLocks noChangeArrowheads="1"/>
          </p:cNvSpPr>
          <p:nvPr/>
        </p:nvSpPr>
        <p:spPr bwMode="auto">
          <a:xfrm>
            <a:off x="539552" y="1196975"/>
            <a:ext cx="8064896" cy="41036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r>
              <a:rPr lang="tr-TR" sz="2400" dirty="0">
                <a:solidFill>
                  <a:schemeClr val="bg1"/>
                </a:solidFill>
              </a:rPr>
              <a:t>Steinke ve Patterson - Midgley (1996) tarafından yapılan çalısmada hemsirelerin sadece %15’inin hastalarına cinsel konularda bilgi vermeyi teklif ettigi </a:t>
            </a:r>
            <a:r>
              <a:rPr lang="tr-TR" sz="2400" dirty="0" err="1">
                <a:solidFill>
                  <a:schemeClr val="bg1"/>
                </a:solidFill>
              </a:rPr>
              <a:t>belirlenmistir</a:t>
            </a:r>
            <a:r>
              <a:rPr lang="tr-TR" sz="2400" dirty="0">
                <a:solidFill>
                  <a:schemeClr val="bg1"/>
                </a:solidFill>
              </a:rPr>
              <a:t> </a:t>
            </a:r>
            <a:r>
              <a:rPr lang="tr-TR" sz="2400" dirty="0" smtClean="0">
                <a:solidFill>
                  <a:schemeClr val="bg1"/>
                </a:solidFill>
              </a:rPr>
              <a:t>.</a:t>
            </a:r>
          </a:p>
          <a:p>
            <a:endParaRPr lang="tr-TR" sz="2400" dirty="0" smtClean="0">
              <a:solidFill>
                <a:schemeClr val="bg1"/>
              </a:solidFill>
            </a:endParaRPr>
          </a:p>
          <a:p>
            <a:r>
              <a:rPr lang="tr-TR" sz="2400" dirty="0" smtClean="0">
                <a:solidFill>
                  <a:schemeClr val="bg1"/>
                </a:solidFill>
              </a:rPr>
              <a:t> </a:t>
            </a:r>
            <a:r>
              <a:rPr lang="tr-TR" sz="2400" dirty="0">
                <a:solidFill>
                  <a:schemeClr val="bg1"/>
                </a:solidFill>
              </a:rPr>
              <a:t>Yıldız ve Pınar (2004) taburculuk öncesi olguların %97,1’ine cinsel iliski ile ilgili bilgi verilmedigini, ancak olguların %57,8’inin kendilerine bu konuda bilgi verilmesini istediklerini belirlemislerdir</a:t>
            </a:r>
            <a:r>
              <a:rPr lang="tr-TR" sz="2800" dirty="0">
                <a:solidFill>
                  <a:schemeClr val="bg1"/>
                </a:solidFill>
              </a:rPr>
              <a:t>. </a:t>
            </a:r>
          </a:p>
        </p:txBody>
      </p:sp>
    </p:spTree>
    <p:extLst>
      <p:ext uri="{BB962C8B-B14F-4D97-AF65-F5344CB8AC3E}">
        <p14:creationId xmlns="" xmlns:p14="http://schemas.microsoft.com/office/powerpoint/2010/main" val="5239084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323850" y="288925"/>
            <a:ext cx="3402663" cy="5847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r>
              <a:rPr lang="tr-TR" sz="3200" b="1" dirty="0">
                <a:solidFill>
                  <a:schemeClr val="bg1"/>
                </a:solidFill>
              </a:rPr>
              <a:t>Tıbbi Öykü Alma</a:t>
            </a:r>
            <a:endParaRPr lang="tr-TR" sz="3200" dirty="0">
              <a:solidFill>
                <a:schemeClr val="bg1"/>
              </a:solidFill>
            </a:endParaRPr>
          </a:p>
        </p:txBody>
      </p:sp>
      <p:sp>
        <p:nvSpPr>
          <p:cNvPr id="16387" name="Text Box 3"/>
          <p:cNvSpPr txBox="1">
            <a:spLocks noChangeArrowheads="1"/>
          </p:cNvSpPr>
          <p:nvPr/>
        </p:nvSpPr>
        <p:spPr bwMode="auto">
          <a:xfrm>
            <a:off x="539552" y="1196975"/>
            <a:ext cx="8064896" cy="41036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r>
              <a:rPr lang="tr-TR" sz="2400" dirty="0" smtClean="0">
                <a:solidFill>
                  <a:schemeClr val="bg1"/>
                </a:solidFill>
              </a:rPr>
              <a:t>Bu </a:t>
            </a:r>
            <a:r>
              <a:rPr lang="tr-TR" sz="2400" dirty="0">
                <a:solidFill>
                  <a:schemeClr val="bg1"/>
                </a:solidFill>
              </a:rPr>
              <a:t>asamada öncelikle kadının kimlik bilgileri, yakınması, tıbbi geçmisi, soy geçmisini içeren genel bilgiler alınmalı, ardından CD’a neden olan ve sorunu devam ettiren faktörleri belirlemeye yönelik bilgiler alınmalıdır. Kadınların cinsel sorunlarına yönelik dogru bir degerlendirme yapabilmek için tıbbi öykü asamasında sorgulanması gereken faktörler su sekilde sıralanabilir</a:t>
            </a:r>
            <a:r>
              <a:rPr lang="tr-TR" sz="2400" dirty="0"/>
              <a:t>.</a:t>
            </a:r>
          </a:p>
        </p:txBody>
      </p:sp>
    </p:spTree>
    <p:extLst>
      <p:ext uri="{BB962C8B-B14F-4D97-AF65-F5344CB8AC3E}">
        <p14:creationId xmlns="" xmlns:p14="http://schemas.microsoft.com/office/powerpoint/2010/main" val="5239084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323850" y="288925"/>
            <a:ext cx="3402663" cy="5847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tr-TR" sz="3200" b="1" dirty="0">
                <a:solidFill>
                  <a:schemeClr val="bg1"/>
                </a:solidFill>
              </a:rPr>
              <a:t>Tıbbi Öykü Alma</a:t>
            </a:r>
            <a:endParaRPr lang="fr-FR" sz="3200" u="sng" dirty="0">
              <a:solidFill>
                <a:schemeClr val="bg1"/>
              </a:solidFill>
            </a:endParaRPr>
          </a:p>
        </p:txBody>
      </p:sp>
      <p:sp>
        <p:nvSpPr>
          <p:cNvPr id="16387" name="Text Box 3"/>
          <p:cNvSpPr txBox="1">
            <a:spLocks noChangeArrowheads="1"/>
          </p:cNvSpPr>
          <p:nvPr/>
        </p:nvSpPr>
        <p:spPr bwMode="auto">
          <a:xfrm>
            <a:off x="539552" y="1196975"/>
            <a:ext cx="8064896" cy="41036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r>
              <a:rPr lang="tr-TR" sz="2400" i="1" dirty="0">
                <a:solidFill>
                  <a:schemeClr val="bg1"/>
                </a:solidFill>
              </a:rPr>
              <a:t>Sosyo - demografik </a:t>
            </a:r>
            <a:r>
              <a:rPr lang="tr-TR" sz="2400" i="1" dirty="0" smtClean="0">
                <a:solidFill>
                  <a:schemeClr val="bg1"/>
                </a:solidFill>
              </a:rPr>
              <a:t>bilgileri</a:t>
            </a:r>
          </a:p>
          <a:p>
            <a:r>
              <a:rPr lang="tr-TR" sz="2400" i="1" dirty="0">
                <a:solidFill>
                  <a:schemeClr val="bg1"/>
                </a:solidFill>
              </a:rPr>
              <a:t>Yakınmalar ve Yakınmaların </a:t>
            </a:r>
            <a:r>
              <a:rPr lang="tr-TR" sz="2400" i="1" dirty="0" smtClean="0">
                <a:solidFill>
                  <a:schemeClr val="bg1"/>
                </a:solidFill>
              </a:rPr>
              <a:t>Öyküsü</a:t>
            </a:r>
          </a:p>
          <a:p>
            <a:r>
              <a:rPr lang="tr-TR" sz="2400" i="1" dirty="0">
                <a:solidFill>
                  <a:schemeClr val="bg1"/>
                </a:solidFill>
              </a:rPr>
              <a:t>Cinsel İslev Asamalarının </a:t>
            </a:r>
            <a:r>
              <a:rPr lang="tr-TR" sz="2400" i="1" dirty="0" smtClean="0">
                <a:solidFill>
                  <a:schemeClr val="bg1"/>
                </a:solidFill>
              </a:rPr>
              <a:t>Sorgulanması</a:t>
            </a:r>
          </a:p>
          <a:p>
            <a:r>
              <a:rPr lang="tr-TR" sz="2400" i="1" dirty="0">
                <a:solidFill>
                  <a:schemeClr val="bg1"/>
                </a:solidFill>
              </a:rPr>
              <a:t>Psikiyatrik </a:t>
            </a:r>
            <a:r>
              <a:rPr lang="tr-TR" sz="2400" i="1" dirty="0" smtClean="0">
                <a:solidFill>
                  <a:schemeClr val="bg1"/>
                </a:solidFill>
              </a:rPr>
              <a:t>Özgeçmis</a:t>
            </a:r>
          </a:p>
          <a:p>
            <a:r>
              <a:rPr lang="tr-TR" sz="2400" i="1" dirty="0">
                <a:solidFill>
                  <a:schemeClr val="bg1"/>
                </a:solidFill>
              </a:rPr>
              <a:t>Tıbbi </a:t>
            </a:r>
            <a:r>
              <a:rPr lang="tr-TR" sz="2400" i="1" dirty="0" smtClean="0">
                <a:solidFill>
                  <a:schemeClr val="bg1"/>
                </a:solidFill>
              </a:rPr>
              <a:t>Özgeçmis</a:t>
            </a:r>
          </a:p>
          <a:p>
            <a:r>
              <a:rPr lang="tr-TR" sz="2400" i="1" dirty="0" smtClean="0">
                <a:solidFill>
                  <a:schemeClr val="bg1"/>
                </a:solidFill>
              </a:rPr>
              <a:t>Soy geçmisi</a:t>
            </a:r>
          </a:p>
          <a:p>
            <a:r>
              <a:rPr lang="tr-TR" sz="2400" i="1" dirty="0">
                <a:solidFill>
                  <a:schemeClr val="bg1"/>
                </a:solidFill>
              </a:rPr>
              <a:t>Aile </a:t>
            </a:r>
            <a:r>
              <a:rPr lang="tr-TR" sz="2400" i="1" dirty="0" smtClean="0">
                <a:solidFill>
                  <a:schemeClr val="bg1"/>
                </a:solidFill>
              </a:rPr>
              <a:t>Öyküsü</a:t>
            </a:r>
          </a:p>
          <a:p>
            <a:r>
              <a:rPr lang="tr-TR" sz="2400" i="1" dirty="0">
                <a:solidFill>
                  <a:schemeClr val="bg1"/>
                </a:solidFill>
              </a:rPr>
              <a:t>Cinsel Gelisim </a:t>
            </a:r>
            <a:r>
              <a:rPr lang="tr-TR" sz="2400" i="1" dirty="0" smtClean="0">
                <a:solidFill>
                  <a:schemeClr val="bg1"/>
                </a:solidFill>
              </a:rPr>
              <a:t>Öyküsü</a:t>
            </a:r>
          </a:p>
          <a:p>
            <a:r>
              <a:rPr lang="tr-TR" sz="2400" i="1" dirty="0" smtClean="0">
                <a:solidFill>
                  <a:schemeClr val="bg1"/>
                </a:solidFill>
              </a:rPr>
              <a:t>Evlilik / </a:t>
            </a:r>
            <a:r>
              <a:rPr lang="tr-TR" sz="2400" i="1" dirty="0" err="1" smtClean="0">
                <a:solidFill>
                  <a:schemeClr val="bg1"/>
                </a:solidFill>
              </a:rPr>
              <a:t>İliski</a:t>
            </a:r>
            <a:r>
              <a:rPr lang="tr-TR" sz="2400" i="1" dirty="0" smtClean="0">
                <a:solidFill>
                  <a:schemeClr val="bg1"/>
                </a:solidFill>
              </a:rPr>
              <a:t> Öyküsü</a:t>
            </a:r>
          </a:p>
          <a:p>
            <a:r>
              <a:rPr lang="tr-TR" sz="2400" i="1" dirty="0">
                <a:solidFill>
                  <a:schemeClr val="bg1"/>
                </a:solidFill>
              </a:rPr>
              <a:t>Evlilik Dışı İliski Öyküsü</a:t>
            </a:r>
          </a:p>
        </p:txBody>
      </p:sp>
    </p:spTree>
    <p:extLst>
      <p:ext uri="{BB962C8B-B14F-4D97-AF65-F5344CB8AC3E}">
        <p14:creationId xmlns="" xmlns:p14="http://schemas.microsoft.com/office/powerpoint/2010/main" val="5239084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323850" y="288925"/>
            <a:ext cx="2961067" cy="5847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tr-TR" sz="3200" b="1" dirty="0">
                <a:solidFill>
                  <a:schemeClr val="bg1"/>
                </a:solidFill>
              </a:rPr>
              <a:t>Fizik Muayene</a:t>
            </a:r>
            <a:endParaRPr lang="fr-FR" sz="3200" u="sng" dirty="0">
              <a:solidFill>
                <a:schemeClr val="bg1"/>
              </a:solidFill>
            </a:endParaRPr>
          </a:p>
        </p:txBody>
      </p:sp>
      <p:sp>
        <p:nvSpPr>
          <p:cNvPr id="16387" name="Text Box 3"/>
          <p:cNvSpPr txBox="1">
            <a:spLocks noChangeArrowheads="1"/>
          </p:cNvSpPr>
          <p:nvPr/>
        </p:nvSpPr>
        <p:spPr bwMode="auto">
          <a:xfrm>
            <a:off x="539552" y="1196975"/>
            <a:ext cx="8064896" cy="41036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r>
              <a:rPr lang="tr-TR" sz="2800" dirty="0">
                <a:solidFill>
                  <a:schemeClr val="bg1"/>
                </a:solidFill>
              </a:rPr>
              <a:t>Fiziksel muayene asamasında ise hemsire; hastanın memelerini, iç ve dıs genital organlarını degerlendirmekte; muayene sırasında hastanın reaksiyonlarını, sorulara yanıtlarını, cinsel organların anatomik ve fizyolojik yapısı hakkındaki bilgisini degerlendirme fırsatı bulabilmektedir. </a:t>
            </a:r>
          </a:p>
        </p:txBody>
      </p:sp>
    </p:spTree>
    <p:extLst>
      <p:ext uri="{BB962C8B-B14F-4D97-AF65-F5344CB8AC3E}">
        <p14:creationId xmlns="" xmlns:p14="http://schemas.microsoft.com/office/powerpoint/2010/main" val="5239084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ext Box 3"/>
          <p:cNvSpPr txBox="1">
            <a:spLocks noChangeArrowheads="1"/>
          </p:cNvSpPr>
          <p:nvPr/>
        </p:nvSpPr>
        <p:spPr bwMode="auto">
          <a:xfrm>
            <a:off x="539552" y="581312"/>
            <a:ext cx="8064896" cy="471935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r>
              <a:rPr lang="tr-TR" sz="2000" b="1" i="1" u="sng" dirty="0">
                <a:solidFill>
                  <a:schemeClr val="bg1"/>
                </a:solidFill>
              </a:rPr>
              <a:t>Literatürde en çok kullanılan kadın cinselligini degerlendirme </a:t>
            </a:r>
            <a:r>
              <a:rPr lang="tr-TR" sz="2000" b="1" i="1" u="sng" dirty="0" smtClean="0">
                <a:solidFill>
                  <a:schemeClr val="bg1"/>
                </a:solidFill>
              </a:rPr>
              <a:t>araçları; </a:t>
            </a:r>
            <a:endParaRPr lang="tr-TR" sz="2000" b="1" i="1" u="sng" dirty="0">
              <a:solidFill>
                <a:schemeClr val="bg1"/>
              </a:solidFill>
            </a:endParaRPr>
          </a:p>
          <a:p>
            <a:r>
              <a:rPr lang="tr-TR" sz="2000" dirty="0">
                <a:solidFill>
                  <a:schemeClr val="bg1"/>
                </a:solidFill>
              </a:rPr>
              <a:t>The Sexual Interaction Inventory-SII-Cinsel Etkilesim Ölçegi</a:t>
            </a:r>
          </a:p>
          <a:p>
            <a:r>
              <a:rPr lang="tr-TR" sz="2000" dirty="0">
                <a:solidFill>
                  <a:schemeClr val="bg1"/>
                </a:solidFill>
              </a:rPr>
              <a:t>Sexual History Form-SHF-Cinsel Öykü Formu</a:t>
            </a:r>
          </a:p>
          <a:p>
            <a:r>
              <a:rPr lang="tr-TR" sz="2000" dirty="0">
                <a:solidFill>
                  <a:schemeClr val="bg1"/>
                </a:solidFill>
              </a:rPr>
              <a:t>Glombok Rust Inventory of Sexual Satisfaction-GRISS-Glombok Rust Cinsel Doyum Ölçegi</a:t>
            </a:r>
          </a:p>
          <a:p>
            <a:r>
              <a:rPr lang="tr-TR" sz="2000" dirty="0">
                <a:solidFill>
                  <a:schemeClr val="bg1"/>
                </a:solidFill>
              </a:rPr>
              <a:t>Brief Index of Sexual Function for Women (BSFI-W)-Kısa Kadın Cinsel Fonksiyon indeksi</a:t>
            </a:r>
          </a:p>
          <a:p>
            <a:r>
              <a:rPr lang="tr-TR" sz="2000" dirty="0">
                <a:solidFill>
                  <a:srgbClr val="FF0000"/>
                </a:solidFill>
              </a:rPr>
              <a:t>Index of Female Sexual Function (IFSF)-Kadın Cinsel Fonksiyon indeksi</a:t>
            </a:r>
          </a:p>
          <a:p>
            <a:r>
              <a:rPr lang="tr-TR" sz="2000" dirty="0">
                <a:solidFill>
                  <a:srgbClr val="FF0000"/>
                </a:solidFill>
              </a:rPr>
              <a:t>Female Sexual Function Index (FSFI)-Kadın Cinsel Fonksiyon </a:t>
            </a:r>
            <a:r>
              <a:rPr lang="tr-TR" sz="2000" dirty="0" smtClean="0">
                <a:solidFill>
                  <a:srgbClr val="FF0000"/>
                </a:solidFill>
              </a:rPr>
              <a:t>İndeksi</a:t>
            </a:r>
            <a:endParaRPr lang="tr-TR" sz="2000" dirty="0">
              <a:solidFill>
                <a:srgbClr val="FF0000"/>
              </a:solidFill>
            </a:endParaRPr>
          </a:p>
          <a:p>
            <a:r>
              <a:rPr lang="tr-TR" sz="2000" dirty="0">
                <a:solidFill>
                  <a:schemeClr val="bg1"/>
                </a:solidFill>
              </a:rPr>
              <a:t>Female Sexual Distress Scale (FSDS)-Kadın Cinsel Distres Skalası</a:t>
            </a:r>
          </a:p>
        </p:txBody>
      </p:sp>
    </p:spTree>
    <p:extLst>
      <p:ext uri="{BB962C8B-B14F-4D97-AF65-F5344CB8AC3E}">
        <p14:creationId xmlns="" xmlns:p14="http://schemas.microsoft.com/office/powerpoint/2010/main" val="523908433"/>
      </p:ext>
    </p:extLst>
  </p:cSld>
  <p:clrMapOvr>
    <a:masterClrMapping/>
  </p:clrMapOvr>
  <p:timing>
    <p:tnLst>
      <p:par>
        <p:cTn id="1" dur="indefinite" restart="never" nodeType="tmRoot"/>
      </p:par>
    </p:tnLst>
  </p:timing>
</p:sld>
</file>

<file path=ppt/theme/theme1.xml><?xml version="1.0" encoding="utf-8"?>
<a:theme xmlns:a="http://schemas.openxmlformats.org/drawingml/2006/main" name="Modèle par défaut">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Civic</Template>
  <TotalTime>1697</TotalTime>
  <Words>810</Words>
  <Application>Microsoft Office PowerPoint</Application>
  <PresentationFormat>Ekran Gösterisi (4:3)</PresentationFormat>
  <Paragraphs>89</Paragraphs>
  <Slides>17</Slides>
  <Notes>0</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Modèle par défaut</vt:lpstr>
      <vt:lpstr>Slayt 1</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Neslihan Yılmaz</dc:creator>
  <cp:lastModifiedBy>Neslihan</cp:lastModifiedBy>
  <cp:revision>91</cp:revision>
  <dcterms:created xsi:type="dcterms:W3CDTF">2013-03-20T08:59:23Z</dcterms:created>
  <dcterms:modified xsi:type="dcterms:W3CDTF">2017-04-26T12:05:26Z</dcterms:modified>
</cp:coreProperties>
</file>