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31" r:id="rId2"/>
    <p:sldId id="313" r:id="rId3"/>
    <p:sldId id="317" r:id="rId4"/>
    <p:sldId id="335" r:id="rId5"/>
    <p:sldId id="318" r:id="rId6"/>
    <p:sldId id="336" r:id="rId7"/>
    <p:sldId id="337" r:id="rId8"/>
    <p:sldId id="341" r:id="rId9"/>
    <p:sldId id="338" r:id="rId10"/>
    <p:sldId id="319" r:id="rId11"/>
    <p:sldId id="339" r:id="rId12"/>
    <p:sldId id="340" r:id="rId13"/>
    <p:sldId id="320" r:id="rId14"/>
    <p:sldId id="321" r:id="rId15"/>
    <p:sldId id="333" r:id="rId16"/>
    <p:sldId id="334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E4997C-4675-46A8-82CA-F1CA4185E32B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9A1622-634B-49C2-A1AC-6BDC9F2B5D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3202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6B7F-A38F-411C-9660-77B244231DB5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A3C5-4263-4BAE-8365-3D0B5C13AC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5114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6B7F-A38F-411C-9660-77B244231DB5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A3C5-4263-4BAE-8365-3D0B5C13AC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3659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6B7F-A38F-411C-9660-77B244231DB5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A3C5-4263-4BAE-8365-3D0B5C13AC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1452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6B7F-A38F-411C-9660-77B244231DB5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A3C5-4263-4BAE-8365-3D0B5C13AC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336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6B7F-A38F-411C-9660-77B244231DB5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A3C5-4263-4BAE-8365-3D0B5C13AC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808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6B7F-A38F-411C-9660-77B244231DB5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A3C5-4263-4BAE-8365-3D0B5C13AC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8015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6B7F-A38F-411C-9660-77B244231DB5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A3C5-4263-4BAE-8365-3D0B5C13AC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6254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6B7F-A38F-411C-9660-77B244231DB5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A3C5-4263-4BAE-8365-3D0B5C13AC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821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6B7F-A38F-411C-9660-77B244231DB5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A3C5-4263-4BAE-8365-3D0B5C13AC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5067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6B7F-A38F-411C-9660-77B244231DB5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A3C5-4263-4BAE-8365-3D0B5C13AC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0050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6B7F-A38F-411C-9660-77B244231DB5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4A3C5-4263-4BAE-8365-3D0B5C13AC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0793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E6B7F-A38F-411C-9660-77B244231DB5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4A3C5-4263-4BAE-8365-3D0B5C13AC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2136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DkT6XHWne6E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Başlık"/>
          <p:cNvSpPr txBox="1">
            <a:spLocks/>
          </p:cNvSpPr>
          <p:nvPr/>
        </p:nvSpPr>
        <p:spPr bwMode="auto">
          <a:xfrm>
            <a:off x="-727075" y="1862138"/>
            <a:ext cx="87518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7200" b="1" dirty="0">
                <a:latin typeface="Chiller" panose="04020404031007020602" pitchFamily="82" charset="0"/>
              </a:rPr>
              <a:t>Gen Mühendisliği </a:t>
            </a:r>
            <a:br>
              <a:rPr lang="tr-TR" altLang="tr-TR" sz="7200" b="1" dirty="0">
                <a:latin typeface="Chiller" panose="04020404031007020602" pitchFamily="82" charset="0"/>
              </a:rPr>
            </a:br>
            <a:r>
              <a:rPr lang="tr-TR" altLang="tr-TR" sz="7200" b="1" dirty="0">
                <a:latin typeface="Chiller" panose="04020404031007020602" pitchFamily="82" charset="0"/>
              </a:rPr>
              <a:t>ve </a:t>
            </a:r>
            <a:br>
              <a:rPr lang="tr-TR" altLang="tr-TR" sz="7200" b="1" dirty="0">
                <a:latin typeface="Chiller" panose="04020404031007020602" pitchFamily="82" charset="0"/>
              </a:rPr>
            </a:br>
            <a:r>
              <a:rPr lang="tr-TR" altLang="tr-TR" sz="7200" b="1" dirty="0">
                <a:latin typeface="Chiller" panose="04020404031007020602" pitchFamily="82" charset="0"/>
              </a:rPr>
              <a:t>Veteriner Hekimlikte </a:t>
            </a:r>
            <a:r>
              <a:rPr lang="tr-TR" altLang="tr-TR" sz="7200" b="1" dirty="0" smtClean="0">
                <a:latin typeface="Chiller" panose="04020404031007020602" pitchFamily="82" charset="0"/>
              </a:rPr>
              <a:t>Biyoteknoloji</a:t>
            </a:r>
            <a:endParaRPr lang="tr-TR" altLang="tr-TR" sz="7200" b="1" dirty="0">
              <a:latin typeface="Chiller" panose="04020404031007020602" pitchFamily="82" charset="0"/>
            </a:endParaRPr>
          </a:p>
        </p:txBody>
      </p:sp>
      <p:sp>
        <p:nvSpPr>
          <p:cNvPr id="7" name="2 Alt Başlık"/>
          <p:cNvSpPr txBox="1">
            <a:spLocks/>
          </p:cNvSpPr>
          <p:nvPr/>
        </p:nvSpPr>
        <p:spPr bwMode="auto">
          <a:xfrm>
            <a:off x="1147763" y="5373688"/>
            <a:ext cx="72072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988" indent="-342900" eaLnBrk="1" hangingPunct="1">
              <a:spcBef>
                <a:spcPct val="20000"/>
              </a:spcBef>
              <a:defRPr/>
            </a:pPr>
            <a:r>
              <a:rPr lang="tr-TR" sz="3200" b="1" dirty="0">
                <a:latin typeface="+mn-lt"/>
                <a:cs typeface="ＭＳ Ｐゴシック" charset="0"/>
              </a:rPr>
              <a:t>Yrd. Doç. Dr. Bengi ÇINAR KUL</a:t>
            </a:r>
          </a:p>
        </p:txBody>
      </p:sp>
      <p:pic>
        <p:nvPicPr>
          <p:cNvPr id="4" name="Picture 4" descr="http://www.toonpool.com/user/67706/files/genetic_engineering_183089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0494" y="1015374"/>
            <a:ext cx="4147337" cy="4633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3912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/>
              <a:t>Her döngüde 2</a:t>
            </a:r>
            <a:r>
              <a:rPr lang="tr-TR" altLang="tr-TR" baseline="30000" dirty="0" smtClean="0"/>
              <a:t>n</a:t>
            </a:r>
          </a:p>
        </p:txBody>
      </p:sp>
      <p:pic>
        <p:nvPicPr>
          <p:cNvPr id="109571" name="Picture 5" descr="PCR copi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6143" y="1824718"/>
            <a:ext cx="8864827" cy="4535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065814" y="3331029"/>
            <a:ext cx="7287986" cy="2845934"/>
          </a:xfrm>
        </p:spPr>
        <p:txBody>
          <a:bodyPr/>
          <a:lstStyle/>
          <a:p>
            <a:r>
              <a:rPr lang="tr-TR" dirty="0" smtClean="0">
                <a:hlinkClick r:id="rId2"/>
              </a:rPr>
              <a:t>animasyon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dirty="0" smtClean="0">
                <a:latin typeface="Arial" panose="020B0604020202020204" pitchFamily="34" charset="0"/>
              </a:rPr>
              <a:t>PCR Rea</a:t>
            </a:r>
            <a:r>
              <a:rPr lang="tr-TR" altLang="tr-TR" dirty="0" err="1" smtClean="0">
                <a:latin typeface="Arial" panose="020B0604020202020204" pitchFamily="34" charset="0"/>
              </a:rPr>
              <a:t>ksiyonu</a:t>
            </a:r>
            <a:r>
              <a:rPr lang="tr-TR" altLang="tr-TR" dirty="0" smtClean="0">
                <a:latin typeface="Arial" panose="020B0604020202020204" pitchFamily="34" charset="0"/>
              </a:rPr>
              <a:t> için gerekli olanlar</a:t>
            </a:r>
            <a:endParaRPr lang="en-US" altLang="tr-TR" dirty="0" smtClean="0">
              <a:latin typeface="Arial" panose="020B0604020202020204" pitchFamily="34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>
              <a:buFont typeface="Arial"/>
              <a:buChar char="•"/>
              <a:defRPr/>
            </a:pPr>
            <a:r>
              <a:rPr lang="tr-TR" dirty="0" smtClean="0">
                <a:latin typeface="Arial" charset="0"/>
                <a:ea typeface="+mn-ea"/>
                <a:cs typeface="+mn-cs"/>
              </a:rPr>
              <a:t>Kalıp </a:t>
            </a:r>
            <a:r>
              <a:rPr lang="en-US" dirty="0" smtClean="0">
                <a:latin typeface="Arial" charset="0"/>
                <a:ea typeface="+mn-ea"/>
                <a:cs typeface="+mn-cs"/>
              </a:rPr>
              <a:t>DNA</a:t>
            </a:r>
            <a:endParaRPr lang="en-US" dirty="0">
              <a:latin typeface="Arial" charset="0"/>
              <a:ea typeface="+mn-ea"/>
              <a:cs typeface="+mn-cs"/>
            </a:endParaRPr>
          </a:p>
          <a:p>
            <a:pPr>
              <a:buFont typeface="Arial"/>
              <a:buChar char="•"/>
              <a:defRPr/>
            </a:pPr>
            <a:r>
              <a:rPr lang="en-US" dirty="0" smtClean="0">
                <a:latin typeface="Arial" charset="0"/>
                <a:ea typeface="+mn-ea"/>
                <a:cs typeface="+mn-cs"/>
              </a:rPr>
              <a:t>Primer</a:t>
            </a:r>
            <a:r>
              <a:rPr lang="tr-TR" dirty="0" smtClean="0">
                <a:latin typeface="Arial" charset="0"/>
                <a:ea typeface="+mn-ea"/>
                <a:cs typeface="+mn-cs"/>
              </a:rPr>
              <a:t>ler</a:t>
            </a:r>
            <a:endParaRPr lang="en-US" dirty="0">
              <a:latin typeface="Arial" charset="0"/>
              <a:ea typeface="+mn-ea"/>
              <a:cs typeface="+mn-cs"/>
            </a:endParaRPr>
          </a:p>
          <a:p>
            <a:pPr>
              <a:buFont typeface="Arial"/>
              <a:buChar char="•"/>
              <a:defRPr/>
            </a:pPr>
            <a:r>
              <a:rPr lang="tr-TR" dirty="0" smtClean="0">
                <a:latin typeface="Arial" charset="0"/>
                <a:ea typeface="+mn-ea"/>
                <a:cs typeface="+mn-cs"/>
              </a:rPr>
              <a:t>Sıcaklığa dirençli </a:t>
            </a:r>
            <a:r>
              <a:rPr lang="en-US" dirty="0" smtClean="0">
                <a:latin typeface="Arial" charset="0"/>
                <a:ea typeface="+mn-ea"/>
                <a:cs typeface="+mn-cs"/>
              </a:rPr>
              <a:t>polymerase</a:t>
            </a:r>
            <a:endParaRPr lang="en-US" dirty="0">
              <a:latin typeface="Arial" charset="0"/>
              <a:ea typeface="+mn-ea"/>
              <a:cs typeface="+mn-cs"/>
            </a:endParaRPr>
          </a:p>
          <a:p>
            <a:pPr lvl="1">
              <a:buFont typeface="Arial"/>
              <a:buChar char="–"/>
              <a:defRPr/>
            </a:pPr>
            <a:r>
              <a:rPr lang="en-US" dirty="0" err="1">
                <a:latin typeface="Arial" charset="0"/>
                <a:ea typeface="+mn-ea"/>
              </a:rPr>
              <a:t>Taq</a:t>
            </a:r>
            <a:r>
              <a:rPr lang="en-US" dirty="0">
                <a:latin typeface="Arial" charset="0"/>
                <a:ea typeface="+mn-ea"/>
              </a:rPr>
              <a:t> Polymerase </a:t>
            </a:r>
          </a:p>
          <a:p>
            <a:pPr>
              <a:buFont typeface="Arial"/>
              <a:buChar char="•"/>
              <a:defRPr/>
            </a:pPr>
            <a:r>
              <a:rPr lang="en-US" dirty="0" err="1">
                <a:latin typeface="Arial" charset="0"/>
                <a:ea typeface="+mn-ea"/>
                <a:cs typeface="+mn-cs"/>
              </a:rPr>
              <a:t>dNTP</a:t>
            </a:r>
            <a:r>
              <a:rPr lang="en-US" dirty="0">
                <a:latin typeface="Arial" charset="0"/>
                <a:ea typeface="+mn-ea"/>
                <a:cs typeface="+mn-cs"/>
              </a:rPr>
              <a:t> </a:t>
            </a:r>
          </a:p>
          <a:p>
            <a:pPr lvl="1">
              <a:buFont typeface="Arial"/>
              <a:buChar char="–"/>
              <a:defRPr/>
            </a:pPr>
            <a:r>
              <a:rPr lang="en-US" dirty="0">
                <a:latin typeface="Arial" charset="0"/>
                <a:ea typeface="+mn-ea"/>
              </a:rPr>
              <a:t>(</a:t>
            </a:r>
            <a:r>
              <a:rPr lang="en-US" dirty="0" err="1">
                <a:latin typeface="Arial" charset="0"/>
                <a:ea typeface="+mn-ea"/>
              </a:rPr>
              <a:t>dATP</a:t>
            </a:r>
            <a:r>
              <a:rPr lang="en-US" dirty="0">
                <a:latin typeface="Arial" charset="0"/>
                <a:ea typeface="+mn-ea"/>
              </a:rPr>
              <a:t>, </a:t>
            </a:r>
            <a:r>
              <a:rPr lang="en-US" dirty="0" err="1">
                <a:latin typeface="Arial" charset="0"/>
                <a:ea typeface="+mn-ea"/>
              </a:rPr>
              <a:t>dTTP</a:t>
            </a:r>
            <a:r>
              <a:rPr lang="en-US" dirty="0">
                <a:latin typeface="Arial" charset="0"/>
                <a:ea typeface="+mn-ea"/>
              </a:rPr>
              <a:t>, </a:t>
            </a:r>
            <a:r>
              <a:rPr lang="en-US" dirty="0" err="1">
                <a:latin typeface="Arial" charset="0"/>
                <a:ea typeface="+mn-ea"/>
              </a:rPr>
              <a:t>dCTP</a:t>
            </a:r>
            <a:r>
              <a:rPr lang="en-US" dirty="0">
                <a:latin typeface="Arial" charset="0"/>
                <a:ea typeface="+mn-ea"/>
              </a:rPr>
              <a:t>, </a:t>
            </a:r>
            <a:r>
              <a:rPr lang="en-US" dirty="0" err="1">
                <a:latin typeface="Arial" charset="0"/>
                <a:ea typeface="+mn-ea"/>
              </a:rPr>
              <a:t>dGTP</a:t>
            </a:r>
            <a:r>
              <a:rPr lang="en-US" dirty="0">
                <a:latin typeface="Arial" charset="0"/>
                <a:ea typeface="+mn-ea"/>
              </a:rPr>
              <a:t>)</a:t>
            </a:r>
          </a:p>
          <a:p>
            <a:pPr>
              <a:buFont typeface="Arial"/>
              <a:buChar char="•"/>
              <a:defRPr/>
            </a:pPr>
            <a:r>
              <a:rPr lang="tr-TR" dirty="0" smtClean="0">
                <a:latin typeface="Arial" charset="0"/>
              </a:rPr>
              <a:t>Tampon çözelti </a:t>
            </a:r>
            <a:r>
              <a:rPr lang="tr-TR" dirty="0" smtClean="0">
                <a:latin typeface="Arial" charset="0"/>
                <a:ea typeface="+mn-ea"/>
                <a:cs typeface="+mn-cs"/>
              </a:rPr>
              <a:t>+</a:t>
            </a:r>
            <a:r>
              <a:rPr lang="en-US" dirty="0" smtClean="0">
                <a:latin typeface="Arial" charset="0"/>
                <a:ea typeface="+mn-ea"/>
                <a:cs typeface="+mn-cs"/>
              </a:rPr>
              <a:t>mg</a:t>
            </a:r>
            <a:r>
              <a:rPr lang="en-US" baseline="30000" dirty="0" smtClean="0">
                <a:latin typeface="Arial" charset="0"/>
                <a:ea typeface="+mn-ea"/>
                <a:cs typeface="+mn-cs"/>
              </a:rPr>
              <a:t>++</a:t>
            </a:r>
            <a:endParaRPr lang="en-US" dirty="0">
              <a:latin typeface="Arial" charset="0"/>
              <a:ea typeface="+mn-ea"/>
              <a:cs typeface="+mn-cs"/>
            </a:endParaRPr>
          </a:p>
          <a:p>
            <a:pPr>
              <a:buFont typeface="Arial"/>
              <a:buChar char="•"/>
              <a:defRPr/>
            </a:pPr>
            <a:r>
              <a:rPr lang="en-US" dirty="0" err="1" smtClean="0">
                <a:latin typeface="Arial" charset="0"/>
                <a:ea typeface="+mn-ea"/>
                <a:cs typeface="+mn-cs"/>
              </a:rPr>
              <a:t>Thermocyler</a:t>
            </a:r>
            <a:r>
              <a:rPr lang="tr-TR" dirty="0" smtClean="0">
                <a:latin typeface="Arial" charset="0"/>
                <a:ea typeface="+mn-ea"/>
                <a:cs typeface="+mn-cs"/>
              </a:rPr>
              <a:t> (ısı döngü cihazı)</a:t>
            </a:r>
            <a:endParaRPr lang="en-US" dirty="0">
              <a:latin typeface="Arial" charset="0"/>
              <a:ea typeface="+mn-ea"/>
              <a:cs typeface="+mn-cs"/>
            </a:endParaRPr>
          </a:p>
        </p:txBody>
      </p:sp>
      <p:sp>
        <p:nvSpPr>
          <p:cNvPr id="110597" name="Text Box 6"/>
          <p:cNvSpPr txBox="1">
            <a:spLocks noChangeArrowheads="1"/>
          </p:cNvSpPr>
          <p:nvPr/>
        </p:nvSpPr>
        <p:spPr bwMode="auto">
          <a:xfrm>
            <a:off x="7924800" y="3429001"/>
            <a:ext cx="2190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tr-TR" i="1">
                <a:latin typeface="Arial" panose="020B0604020202020204" pitchFamily="34" charset="0"/>
              </a:rPr>
              <a:t>Thermus aquaticus</a:t>
            </a:r>
            <a:r>
              <a:rPr lang="en-US" altLang="tr-TR"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2939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3418114" y="267153"/>
            <a:ext cx="4680857" cy="1325563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eaLnBrk="1" hangingPunct="1"/>
            <a:r>
              <a:rPr lang="en-US" altLang="tr-TR" dirty="0" smtClean="0">
                <a:latin typeface="Arial" panose="020B0604020202020204" pitchFamily="34" charset="0"/>
              </a:rPr>
              <a:t>PCR </a:t>
            </a:r>
            <a:r>
              <a:rPr lang="tr-TR" altLang="tr-TR" dirty="0" smtClean="0">
                <a:latin typeface="Arial" panose="020B0604020202020204" pitchFamily="34" charset="0"/>
              </a:rPr>
              <a:t>değişkenleri</a:t>
            </a:r>
            <a:endParaRPr lang="en-US" altLang="tr-TR" dirty="0" smtClean="0">
              <a:latin typeface="Arial" panose="020B0604020202020204" pitchFamily="34" charset="0"/>
            </a:endParaRP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776639"/>
            <a:ext cx="11919856" cy="4351338"/>
          </a:xfrm>
        </p:spPr>
        <p:txBody>
          <a:bodyPr>
            <a:noAutofit/>
          </a:bodyPr>
          <a:lstStyle/>
          <a:p>
            <a:pPr marL="990600" lvl="1" indent="-533400">
              <a:buFontTx/>
              <a:buAutoNum type="arabicPeriod"/>
            </a:pPr>
            <a:r>
              <a:rPr lang="tr-TR" altLang="tr-TR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Sıcaklık</a:t>
            </a:r>
            <a:r>
              <a:rPr lang="tr-TR" altLang="tr-TR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-</a:t>
            </a:r>
            <a:r>
              <a:rPr lang="tr-TR" altLang="tr-TR" sz="2800" dirty="0" smtClean="0">
                <a:latin typeface="Arial" panose="020B0604020202020204" pitchFamily="34" charset="0"/>
              </a:rPr>
              <a:t>-- primerin bağlanma sıcaklığı ve kullanılan DNA </a:t>
            </a:r>
            <a:r>
              <a:rPr lang="tr-TR" altLang="tr-TR" sz="2800" dirty="0" err="1" smtClean="0">
                <a:latin typeface="Arial" panose="020B0604020202020204" pitchFamily="34" charset="0"/>
              </a:rPr>
              <a:t>polimerazın</a:t>
            </a:r>
            <a:r>
              <a:rPr lang="tr-TR" altLang="tr-TR" sz="2800" dirty="0" smtClean="0">
                <a:latin typeface="Arial" panose="020B0604020202020204" pitchFamily="34" charset="0"/>
              </a:rPr>
              <a:t> çalıştığı sıcaklıklar farklı olabilir</a:t>
            </a:r>
            <a:endParaRPr lang="en-US" altLang="tr-TR" sz="2800" dirty="0" smtClean="0">
              <a:latin typeface="Arial" panose="020B0604020202020204" pitchFamily="34" charset="0"/>
            </a:endParaRPr>
          </a:p>
          <a:p>
            <a:pPr marL="990600" lvl="1" indent="-533400">
              <a:buFontTx/>
              <a:buAutoNum type="arabicPeriod"/>
            </a:pPr>
            <a:r>
              <a:rPr lang="tr-TR" altLang="tr-TR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Aşamaların uzunlukları ve döngü sayısı-</a:t>
            </a:r>
            <a:r>
              <a:rPr lang="tr-TR" altLang="tr-TR" sz="2800" dirty="0" smtClean="0">
                <a:latin typeface="Arial" panose="020B0604020202020204" pitchFamily="34" charset="0"/>
              </a:rPr>
              <a:t>-- hedef bölgenin büyüklüğüne göre değişir</a:t>
            </a:r>
            <a:endParaRPr lang="en-US" altLang="tr-TR" sz="2800" dirty="0" smtClean="0">
              <a:latin typeface="Arial" panose="020B0604020202020204" pitchFamily="34" charset="0"/>
            </a:endParaRPr>
          </a:p>
          <a:p>
            <a:pPr marL="990600" lvl="1" indent="-533400">
              <a:buFontTx/>
              <a:buAutoNum type="arabicPeriod"/>
            </a:pPr>
            <a:r>
              <a:rPr lang="en-US" altLang="tr-TR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Primer</a:t>
            </a:r>
            <a:r>
              <a:rPr lang="tr-TR" alt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tr-TR" altLang="tr-TR" sz="2800" dirty="0" smtClean="0">
                <a:latin typeface="Arial" panose="020B0604020202020204" pitchFamily="34" charset="0"/>
              </a:rPr>
              <a:t>---hedef DNA’ya göre baz dizileri, bağlanma sıcaklığı değişir.</a:t>
            </a:r>
          </a:p>
          <a:p>
            <a:pPr marL="990600" lvl="1" indent="-533400">
              <a:buNone/>
            </a:pPr>
            <a:r>
              <a:rPr lang="tr-TR" altLang="tr-TR" sz="2800" dirty="0" err="1" smtClean="0">
                <a:latin typeface="Arial" panose="020B0604020202020204" pitchFamily="34" charset="0"/>
              </a:rPr>
              <a:t>Tm</a:t>
            </a:r>
            <a:r>
              <a:rPr lang="tr-TR" altLang="tr-TR" sz="2800" dirty="0" smtClean="0">
                <a:latin typeface="Arial" panose="020B0604020202020204" pitchFamily="34" charset="0"/>
              </a:rPr>
              <a:t> sıcaklığı önemlidir : bazların yarısının bağlı olduğu sıcaklık. Buna göre en uygun bağlanma sıcaklığı belirlenir…. Her deneye ve laboratuara göre farklı olabilir.</a:t>
            </a:r>
            <a:endParaRPr lang="en-US" altLang="tr-TR" sz="2800" dirty="0" smtClean="0">
              <a:latin typeface="Arial" panose="020B0604020202020204" pitchFamily="34" charset="0"/>
            </a:endParaRPr>
          </a:p>
          <a:p>
            <a:pPr marL="990600" lvl="1" indent="-533400">
              <a:buFont typeface="+mj-lt"/>
              <a:buAutoNum type="arabicPeriod" startAt="4"/>
            </a:pPr>
            <a:r>
              <a:rPr lang="tr-TR" altLang="tr-TR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Tampon çözelti ve MgCl</a:t>
            </a:r>
            <a:r>
              <a:rPr lang="tr-TR" altLang="tr-TR" sz="2800" b="1" baseline="-25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2</a:t>
            </a:r>
            <a:r>
              <a:rPr lang="tr-TR" altLang="tr-TR" sz="2800" b="1" dirty="0" smtClean="0">
                <a:latin typeface="Arial" panose="020B0604020202020204" pitchFamily="34" charset="0"/>
              </a:rPr>
              <a:t>-</a:t>
            </a:r>
            <a:r>
              <a:rPr lang="tr-TR" altLang="tr-TR" sz="2800" dirty="0" smtClean="0">
                <a:latin typeface="Arial" panose="020B0604020202020204" pitchFamily="34" charset="0"/>
              </a:rPr>
              <a:t>-- DNA </a:t>
            </a:r>
            <a:r>
              <a:rPr lang="tr-TR" altLang="tr-TR" sz="2800" dirty="0" err="1" smtClean="0">
                <a:latin typeface="Arial" panose="020B0604020202020204" pitchFamily="34" charset="0"/>
              </a:rPr>
              <a:t>polimerazın</a:t>
            </a:r>
            <a:r>
              <a:rPr lang="tr-TR" altLang="tr-TR" sz="2800" dirty="0" smtClean="0">
                <a:latin typeface="Arial" panose="020B0604020202020204" pitchFamily="34" charset="0"/>
              </a:rPr>
              <a:t> aktif olabilmesi için gerekli olan iyon dengesini sağlar.</a:t>
            </a:r>
            <a:endParaRPr lang="en-US" altLang="tr-TR" sz="2800" dirty="0" smtClean="0">
              <a:latin typeface="Arial" panose="020B0604020202020204" pitchFamily="34" charset="0"/>
            </a:endParaRPr>
          </a:p>
          <a:p>
            <a:pPr marL="990600" lvl="1" indent="-533400">
              <a:buFont typeface="+mj-lt"/>
              <a:buAutoNum type="arabicPeriod" startAt="4"/>
            </a:pPr>
            <a:r>
              <a:rPr lang="en-US" altLang="tr-TR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Pol</a:t>
            </a:r>
            <a:r>
              <a:rPr lang="tr-TR" altLang="tr-TR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imeraz</a:t>
            </a:r>
            <a:r>
              <a:rPr lang="tr-TR" altLang="tr-TR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enzimi </a:t>
            </a:r>
            <a:r>
              <a:rPr lang="tr-TR" altLang="tr-TR" sz="2800" dirty="0" smtClean="0">
                <a:latin typeface="Arial" panose="020B0604020202020204" pitchFamily="34" charset="0"/>
              </a:rPr>
              <a:t>--- ticari olarak çeşitli enzimler bulunmaktadır, hata oranları, çalıştıkları sıcaklıklar ve yoğunluklar farklı olabilir.</a:t>
            </a:r>
            <a:endParaRPr lang="en-US" altLang="tr-TR" sz="2800" dirty="0" smtClean="0">
              <a:latin typeface="Arial" panose="020B0604020202020204" pitchFamily="34" charset="0"/>
            </a:endParaRPr>
          </a:p>
          <a:p>
            <a:pPr marL="609600" indent="-609600"/>
            <a:endParaRPr lang="en-US" altLang="tr-TR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779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 smtClean="0"/>
              <a:t>PCR ın</a:t>
            </a:r>
            <a:r>
              <a:rPr lang="tr-TR" altLang="tr-TR" dirty="0" smtClean="0"/>
              <a:t> sınırları…</a:t>
            </a:r>
            <a:endParaRPr lang="en-US" altLang="tr-TR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514350" indent="-514350">
              <a:buFont typeface="Arial" panose="020B0604020202020204" pitchFamily="34" charset="0"/>
              <a:buAutoNum type="arabicPeriod"/>
              <a:defRPr/>
            </a:pPr>
            <a:r>
              <a:rPr lang="en-US" dirty="0" err="1" smtClean="0">
                <a:solidFill>
                  <a:schemeClr val="tx1"/>
                </a:solidFill>
                <a:ea typeface="MS PGothic" pitchFamily="34" charset="-128"/>
              </a:rPr>
              <a:t>Primerlerin</a:t>
            </a:r>
            <a:r>
              <a:rPr lang="en-US" dirty="0" smtClean="0">
                <a:solidFill>
                  <a:schemeClr val="tx1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a typeface="MS PGothic" pitchFamily="34" charset="-128"/>
              </a:rPr>
              <a:t>doğru</a:t>
            </a:r>
            <a:r>
              <a:rPr lang="en-US" dirty="0" smtClean="0">
                <a:solidFill>
                  <a:schemeClr val="tx1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a typeface="MS PGothic" pitchFamily="34" charset="-128"/>
              </a:rPr>
              <a:t>pozisyona</a:t>
            </a:r>
            <a:r>
              <a:rPr lang="en-US" dirty="0" smtClean="0">
                <a:solidFill>
                  <a:schemeClr val="tx1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a typeface="MS PGothic" pitchFamily="34" charset="-128"/>
              </a:rPr>
              <a:t>bağlanması</a:t>
            </a:r>
            <a:r>
              <a:rPr lang="en-US" dirty="0" smtClean="0">
                <a:solidFill>
                  <a:schemeClr val="tx1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a typeface="MS PGothic" pitchFamily="34" charset="-128"/>
              </a:rPr>
              <a:t>için</a:t>
            </a:r>
            <a:r>
              <a:rPr lang="en-US" dirty="0" smtClean="0">
                <a:solidFill>
                  <a:schemeClr val="tx1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a typeface="MS PGothic" pitchFamily="34" charset="-128"/>
              </a:rPr>
              <a:t>bu</a:t>
            </a:r>
            <a:r>
              <a:rPr lang="en-US" dirty="0" smtClean="0">
                <a:solidFill>
                  <a:schemeClr val="tx1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a typeface="MS PGothic" pitchFamily="34" charset="-128"/>
              </a:rPr>
              <a:t>bağlanma</a:t>
            </a:r>
            <a:r>
              <a:rPr lang="en-US" dirty="0" smtClean="0">
                <a:solidFill>
                  <a:schemeClr val="tx1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a typeface="MS PGothic" pitchFamily="34" charset="-128"/>
              </a:rPr>
              <a:t>yerlerinin</a:t>
            </a:r>
            <a:r>
              <a:rPr lang="en-US" dirty="0" smtClean="0">
                <a:solidFill>
                  <a:schemeClr val="tx1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a typeface="MS PGothic" pitchFamily="34" charset="-128"/>
              </a:rPr>
              <a:t>dizileri</a:t>
            </a:r>
            <a:r>
              <a:rPr lang="en-US" dirty="0" smtClean="0">
                <a:solidFill>
                  <a:schemeClr val="tx1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a typeface="MS PGothic" pitchFamily="34" charset="-128"/>
              </a:rPr>
              <a:t>bilinmelidir</a:t>
            </a:r>
            <a:r>
              <a:rPr lang="en-US" dirty="0" smtClean="0">
                <a:solidFill>
                  <a:schemeClr val="tx1"/>
                </a:solidFill>
                <a:ea typeface="MS PGothic" pitchFamily="34" charset="-128"/>
              </a:rPr>
              <a:t>.</a:t>
            </a:r>
          </a:p>
          <a:p>
            <a:pPr marL="514350" indent="-514350">
              <a:buNone/>
              <a:defRPr/>
            </a:pPr>
            <a:endParaRPr lang="en-US" dirty="0" smtClean="0">
              <a:solidFill>
                <a:schemeClr val="tx1"/>
              </a:solidFill>
              <a:ea typeface="MS PGothic" pitchFamily="34" charset="-128"/>
            </a:endParaRPr>
          </a:p>
          <a:p>
            <a:pPr marL="514350" indent="-514350">
              <a:defRPr/>
            </a:pPr>
            <a:r>
              <a:rPr lang="en-US" dirty="0" err="1" smtClean="0">
                <a:solidFill>
                  <a:schemeClr val="tx1"/>
                </a:solidFill>
                <a:ea typeface="MS PGothic" pitchFamily="34" charset="-128"/>
              </a:rPr>
              <a:t>Bağlanma</a:t>
            </a:r>
            <a:r>
              <a:rPr lang="en-US" dirty="0" smtClean="0">
                <a:solidFill>
                  <a:schemeClr val="tx1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a typeface="MS PGothic" pitchFamily="34" charset="-128"/>
              </a:rPr>
              <a:t>yerinin</a:t>
            </a:r>
            <a:r>
              <a:rPr lang="en-US" dirty="0" smtClean="0">
                <a:solidFill>
                  <a:schemeClr val="tx1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a typeface="MS PGothic" pitchFamily="34" charset="-128"/>
              </a:rPr>
              <a:t>dizisi</a:t>
            </a:r>
            <a:r>
              <a:rPr lang="en-US" dirty="0" smtClean="0">
                <a:solidFill>
                  <a:schemeClr val="tx1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a typeface="MS PGothic" pitchFamily="34" charset="-128"/>
              </a:rPr>
              <a:t>bilinmiyorsa</a:t>
            </a:r>
            <a:r>
              <a:rPr lang="en-US" dirty="0" smtClean="0">
                <a:solidFill>
                  <a:schemeClr val="tx1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a typeface="MS PGothic" pitchFamily="34" charset="-128"/>
              </a:rPr>
              <a:t>primerler</a:t>
            </a:r>
            <a:r>
              <a:rPr lang="en-US" dirty="0" smtClean="0">
                <a:solidFill>
                  <a:schemeClr val="tx1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a typeface="MS PGothic" pitchFamily="34" charset="-128"/>
              </a:rPr>
              <a:t>yapılamaz</a:t>
            </a:r>
            <a:r>
              <a:rPr lang="en-US" dirty="0" smtClean="0">
                <a:solidFill>
                  <a:schemeClr val="tx1"/>
                </a:solidFill>
                <a:ea typeface="MS PGothic" pitchFamily="34" charset="-128"/>
              </a:rPr>
              <a:t>,</a:t>
            </a:r>
          </a:p>
          <a:p>
            <a:pPr marL="514350" indent="-514350">
              <a:defRPr/>
            </a:pPr>
            <a:r>
              <a:rPr lang="en-US" dirty="0" smtClean="0">
                <a:solidFill>
                  <a:schemeClr val="tx1"/>
                </a:solidFill>
                <a:ea typeface="MS PGothic" pitchFamily="34" charset="-128"/>
              </a:rPr>
              <a:t>PCR </a:t>
            </a:r>
            <a:r>
              <a:rPr lang="en-US" dirty="0" err="1" smtClean="0">
                <a:solidFill>
                  <a:schemeClr val="tx1"/>
                </a:solidFill>
                <a:ea typeface="MS PGothic" pitchFamily="34" charset="-128"/>
              </a:rPr>
              <a:t>daha</a:t>
            </a:r>
            <a:r>
              <a:rPr lang="en-US" dirty="0" smtClean="0">
                <a:solidFill>
                  <a:schemeClr val="tx1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a typeface="MS PGothic" pitchFamily="34" charset="-128"/>
              </a:rPr>
              <a:t>önce</a:t>
            </a:r>
            <a:r>
              <a:rPr lang="en-US" dirty="0" smtClean="0">
                <a:solidFill>
                  <a:schemeClr val="tx1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a typeface="MS PGothic" pitchFamily="34" charset="-128"/>
              </a:rPr>
              <a:t>çalışılmamış</a:t>
            </a:r>
            <a:r>
              <a:rPr lang="en-US" dirty="0" smtClean="0">
                <a:solidFill>
                  <a:schemeClr val="tx1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a typeface="MS PGothic" pitchFamily="34" charset="-128"/>
              </a:rPr>
              <a:t>genleri</a:t>
            </a:r>
            <a:r>
              <a:rPr lang="en-US" dirty="0" smtClean="0">
                <a:solidFill>
                  <a:schemeClr val="tx1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a typeface="MS PGothic" pitchFamily="34" charset="-128"/>
              </a:rPr>
              <a:t>izole</a:t>
            </a:r>
            <a:r>
              <a:rPr lang="en-US" dirty="0" smtClean="0">
                <a:solidFill>
                  <a:schemeClr val="tx1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a typeface="MS PGothic" pitchFamily="34" charset="-128"/>
              </a:rPr>
              <a:t>etmekte</a:t>
            </a:r>
            <a:r>
              <a:rPr lang="en-US" dirty="0" smtClean="0">
                <a:solidFill>
                  <a:schemeClr val="tx1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a typeface="MS PGothic" pitchFamily="34" charset="-128"/>
              </a:rPr>
              <a:t>kullanılmaz</a:t>
            </a:r>
            <a:endParaRPr lang="en-US" dirty="0" smtClean="0">
              <a:solidFill>
                <a:schemeClr val="tx1"/>
              </a:solidFill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329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tr-TR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0" indent="0">
              <a:buNone/>
              <a:defRPr/>
            </a:pPr>
            <a:r>
              <a:rPr lang="en-US" dirty="0" smtClean="0">
                <a:solidFill>
                  <a:srgbClr val="000000"/>
                </a:solidFill>
                <a:ea typeface="MS PGothic" pitchFamily="34" charset="-128"/>
              </a:rPr>
              <a:t>2. PCR la </a:t>
            </a:r>
            <a:r>
              <a:rPr lang="en-US" dirty="0" err="1" smtClean="0">
                <a:solidFill>
                  <a:srgbClr val="000000"/>
                </a:solidFill>
                <a:ea typeface="MS PGothic" pitchFamily="34" charset="-128"/>
              </a:rPr>
              <a:t>kopyalanabilen</a:t>
            </a:r>
            <a:r>
              <a:rPr lang="en-US" dirty="0" smtClean="0">
                <a:solidFill>
                  <a:srgbClr val="000000"/>
                </a:solidFill>
                <a:ea typeface="MS PGothic" pitchFamily="34" charset="-128"/>
              </a:rPr>
              <a:t> DN</a:t>
            </a:r>
            <a:r>
              <a:rPr lang="tr-TR" dirty="0" smtClean="0">
                <a:solidFill>
                  <a:srgbClr val="000000"/>
                </a:solidFill>
                <a:ea typeface="MS PGothic" pitchFamily="34" charset="-128"/>
              </a:rPr>
              <a:t>A</a:t>
            </a:r>
            <a:r>
              <a:rPr lang="en-US" dirty="0" smtClean="0">
                <a:solidFill>
                  <a:srgbClr val="000000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a typeface="MS PGothic" pitchFamily="34" charset="-128"/>
              </a:rPr>
              <a:t>dizilerinin</a:t>
            </a:r>
            <a:r>
              <a:rPr lang="en-US" dirty="0" smtClean="0">
                <a:solidFill>
                  <a:srgbClr val="000000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a typeface="MS PGothic" pitchFamily="34" charset="-128"/>
              </a:rPr>
              <a:t>uzunluğu</a:t>
            </a:r>
            <a:r>
              <a:rPr lang="en-US" dirty="0" smtClean="0">
                <a:solidFill>
                  <a:srgbClr val="000000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a typeface="MS PGothic" pitchFamily="34" charset="-128"/>
              </a:rPr>
              <a:t>sınırlıdır</a:t>
            </a:r>
            <a:r>
              <a:rPr lang="en-US" dirty="0" smtClean="0">
                <a:solidFill>
                  <a:srgbClr val="000000"/>
                </a:solidFill>
                <a:ea typeface="MS PGothic" pitchFamily="34" charset="-128"/>
              </a:rPr>
              <a:t>.</a:t>
            </a:r>
          </a:p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  <a:ea typeface="MS PGothic" pitchFamily="34" charset="-128"/>
              </a:rPr>
              <a:t>5 kb (</a:t>
            </a:r>
            <a:r>
              <a:rPr lang="en-US" dirty="0" err="1" smtClean="0">
                <a:solidFill>
                  <a:srgbClr val="000000"/>
                </a:solidFill>
                <a:ea typeface="MS PGothic" pitchFamily="34" charset="-128"/>
              </a:rPr>
              <a:t>kilobaz</a:t>
            </a:r>
            <a:r>
              <a:rPr lang="en-US" dirty="0" smtClean="0">
                <a:solidFill>
                  <a:srgbClr val="000000"/>
                </a:solidFill>
                <a:ea typeface="MS PGothic" pitchFamily="34" charset="-128"/>
              </a:rPr>
              <a:t>) </a:t>
            </a:r>
            <a:r>
              <a:rPr lang="en-US" dirty="0" err="1" smtClean="0">
                <a:solidFill>
                  <a:srgbClr val="000000"/>
                </a:solidFill>
                <a:ea typeface="MS PGothic" pitchFamily="34" charset="-128"/>
              </a:rPr>
              <a:t>oldukça</a:t>
            </a:r>
            <a:r>
              <a:rPr lang="en-US" dirty="0" smtClean="0">
                <a:solidFill>
                  <a:srgbClr val="000000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a typeface="MS PGothic" pitchFamily="34" charset="-128"/>
              </a:rPr>
              <a:t>kolay</a:t>
            </a:r>
            <a:r>
              <a:rPr lang="en-US" dirty="0" smtClean="0">
                <a:solidFill>
                  <a:srgbClr val="000000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a typeface="MS PGothic" pitchFamily="34" charset="-128"/>
              </a:rPr>
              <a:t>kopyalanabilir</a:t>
            </a:r>
            <a:endParaRPr lang="en-US" dirty="0" smtClean="0">
              <a:solidFill>
                <a:srgbClr val="000000"/>
              </a:solidFill>
              <a:ea typeface="MS PGothic" pitchFamily="34" charset="-128"/>
            </a:endParaRPr>
          </a:p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  <a:ea typeface="MS PGothic" pitchFamily="34" charset="-128"/>
              </a:rPr>
              <a:t>40 kb </a:t>
            </a:r>
            <a:r>
              <a:rPr lang="en-US" dirty="0" err="1" smtClean="0">
                <a:solidFill>
                  <a:srgbClr val="000000"/>
                </a:solidFill>
                <a:ea typeface="MS PGothic" pitchFamily="34" charset="-128"/>
              </a:rPr>
              <a:t>lik</a:t>
            </a:r>
            <a:r>
              <a:rPr lang="en-US" dirty="0" smtClean="0">
                <a:solidFill>
                  <a:srgbClr val="000000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a typeface="MS PGothic" pitchFamily="34" charset="-128"/>
              </a:rPr>
              <a:t>bölge</a:t>
            </a:r>
            <a:r>
              <a:rPr lang="en-US" dirty="0" smtClean="0">
                <a:solidFill>
                  <a:srgbClr val="000000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a typeface="MS PGothic" pitchFamily="34" charset="-128"/>
              </a:rPr>
              <a:t>özel</a:t>
            </a:r>
            <a:r>
              <a:rPr lang="en-US" dirty="0" smtClean="0">
                <a:solidFill>
                  <a:srgbClr val="000000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a typeface="MS PGothic" pitchFamily="34" charset="-128"/>
              </a:rPr>
              <a:t>tekniklerle</a:t>
            </a:r>
            <a:r>
              <a:rPr lang="en-US" dirty="0" smtClean="0">
                <a:solidFill>
                  <a:srgbClr val="000000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a typeface="MS PGothic" pitchFamily="34" charset="-128"/>
              </a:rPr>
              <a:t>kopyalanabilir</a:t>
            </a:r>
            <a:endParaRPr lang="en-US" dirty="0" smtClean="0">
              <a:solidFill>
                <a:srgbClr val="000000"/>
              </a:solidFill>
              <a:ea typeface="MS PGothic" pitchFamily="34" charset="-128"/>
            </a:endParaRPr>
          </a:p>
          <a:p>
            <a:pPr>
              <a:defRPr/>
            </a:pPr>
            <a:r>
              <a:rPr lang="en-US" dirty="0" err="1" smtClean="0">
                <a:solidFill>
                  <a:srgbClr val="000000"/>
                </a:solidFill>
                <a:ea typeface="MS PGothic" pitchFamily="34" charset="-128"/>
              </a:rPr>
              <a:t>Eğer</a:t>
            </a:r>
            <a:r>
              <a:rPr lang="en-US" dirty="0" smtClean="0">
                <a:solidFill>
                  <a:srgbClr val="000000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a typeface="MS PGothic" pitchFamily="34" charset="-128"/>
              </a:rPr>
              <a:t>uzun</a:t>
            </a:r>
            <a:r>
              <a:rPr lang="en-US" dirty="0" smtClean="0">
                <a:solidFill>
                  <a:srgbClr val="000000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a typeface="MS PGothic" pitchFamily="34" charset="-128"/>
              </a:rPr>
              <a:t>bir</a:t>
            </a:r>
            <a:r>
              <a:rPr lang="en-US" dirty="0" smtClean="0">
                <a:solidFill>
                  <a:srgbClr val="000000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a typeface="MS PGothic" pitchFamily="34" charset="-128"/>
              </a:rPr>
              <a:t>genin</a:t>
            </a:r>
            <a:r>
              <a:rPr lang="en-US" dirty="0" smtClean="0">
                <a:solidFill>
                  <a:srgbClr val="000000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a typeface="MS PGothic" pitchFamily="34" charset="-128"/>
              </a:rPr>
              <a:t>tamamına</a:t>
            </a:r>
            <a:r>
              <a:rPr lang="en-US" dirty="0" smtClean="0">
                <a:solidFill>
                  <a:srgbClr val="000000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a typeface="MS PGothic" pitchFamily="34" charset="-128"/>
              </a:rPr>
              <a:t>ait</a:t>
            </a:r>
            <a:r>
              <a:rPr lang="en-US" dirty="0" smtClean="0">
                <a:solidFill>
                  <a:srgbClr val="000000"/>
                </a:solidFill>
                <a:ea typeface="MS PGothic" pitchFamily="34" charset="-128"/>
              </a:rPr>
              <a:t> DNA </a:t>
            </a:r>
            <a:r>
              <a:rPr lang="en-US" dirty="0" err="1" smtClean="0">
                <a:solidFill>
                  <a:srgbClr val="000000"/>
                </a:solidFill>
                <a:ea typeface="MS PGothic" pitchFamily="34" charset="-128"/>
              </a:rPr>
              <a:t>dizisi</a:t>
            </a:r>
            <a:r>
              <a:rPr lang="en-US" dirty="0" smtClean="0">
                <a:solidFill>
                  <a:srgbClr val="000000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a typeface="MS PGothic" pitchFamily="34" charset="-128"/>
              </a:rPr>
              <a:t>gerekliyse</a:t>
            </a:r>
            <a:r>
              <a:rPr lang="en-US" dirty="0" smtClean="0">
                <a:solidFill>
                  <a:srgbClr val="000000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a typeface="MS PGothic" pitchFamily="34" charset="-128"/>
              </a:rPr>
              <a:t>klonlama</a:t>
            </a:r>
            <a:r>
              <a:rPr lang="en-US" dirty="0" smtClean="0">
                <a:solidFill>
                  <a:srgbClr val="000000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a typeface="MS PGothic" pitchFamily="34" charset="-128"/>
              </a:rPr>
              <a:t>kullanılmalıdır</a:t>
            </a:r>
            <a:r>
              <a:rPr lang="en-US" dirty="0" smtClean="0">
                <a:solidFill>
                  <a:srgbClr val="000000"/>
                </a:solidFill>
                <a:ea typeface="MS PGothic" pitchFamily="34" charset="-128"/>
              </a:rPr>
              <a:t>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tr-TR" smtClean="0"/>
              <a:t>PCR ın</a:t>
            </a:r>
            <a:r>
              <a:rPr lang="tr-TR" altLang="tr-TR" smtClean="0"/>
              <a:t> sınırları…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52063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Content Placeholder 2"/>
          <p:cNvSpPr>
            <a:spLocks noGrp="1"/>
          </p:cNvSpPr>
          <p:nvPr>
            <p:ph idx="1"/>
          </p:nvPr>
        </p:nvSpPr>
        <p:spPr>
          <a:xfrm>
            <a:off x="1981200" y="3989966"/>
            <a:ext cx="8229600" cy="1509713"/>
          </a:xfrm>
        </p:spPr>
        <p:txBody>
          <a:bodyPr/>
          <a:lstStyle/>
          <a:p>
            <a:pPr eaLnBrk="1" hangingPunct="1"/>
            <a:r>
              <a:rPr lang="en-US" altLang="tr-TR" dirty="0" smtClean="0"/>
              <a:t>PCR gen </a:t>
            </a:r>
            <a:r>
              <a:rPr lang="en-US" altLang="tr-TR" dirty="0" err="1" smtClean="0"/>
              <a:t>klonlamadan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oldukça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farklıdır</a:t>
            </a:r>
            <a:r>
              <a:rPr lang="en-US" altLang="tr-TR" dirty="0" smtClean="0"/>
              <a:t>.</a:t>
            </a:r>
            <a:r>
              <a:rPr lang="tr-TR" altLang="tr-TR" dirty="0" smtClean="0"/>
              <a:t> </a:t>
            </a:r>
            <a:r>
              <a:rPr lang="en-US" altLang="tr-TR" dirty="0" err="1" smtClean="0"/>
              <a:t>Canlı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hücreye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gerek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duymaz</a:t>
            </a:r>
            <a:endParaRPr lang="en-US" altLang="tr-TR" dirty="0" smtClean="0"/>
          </a:p>
          <a:p>
            <a:pPr eaLnBrk="1" hangingPunct="1"/>
            <a:endParaRPr lang="en-US" altLang="tr-TR" dirty="0" smtClean="0"/>
          </a:p>
        </p:txBody>
      </p:sp>
      <p:sp>
        <p:nvSpPr>
          <p:cNvPr id="2" name="Dikdörtgen 1"/>
          <p:cNvSpPr/>
          <p:nvPr/>
        </p:nvSpPr>
        <p:spPr>
          <a:xfrm>
            <a:off x="2438400" y="231366"/>
            <a:ext cx="7945821" cy="144655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eaLnBrk="1" hangingPunct="1"/>
            <a:r>
              <a:rPr lang="tr-TR" altLang="tr-TR" sz="4400" b="1" dirty="0">
                <a:ln/>
                <a:solidFill>
                  <a:schemeClr val="accent4"/>
                </a:solidFill>
              </a:rPr>
              <a:t>Gen klonlamak için her zaman canlı hücreye mi gerek duyarız? </a:t>
            </a:r>
          </a:p>
        </p:txBody>
      </p:sp>
      <p:sp>
        <p:nvSpPr>
          <p:cNvPr id="3" name="Dikdörtgen 2"/>
          <p:cNvSpPr/>
          <p:nvPr/>
        </p:nvSpPr>
        <p:spPr>
          <a:xfrm>
            <a:off x="1981200" y="2235639"/>
            <a:ext cx="834234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Polimeraz Zincir Reaksiyonu </a:t>
            </a:r>
          </a:p>
          <a:p>
            <a:pPr algn="ctr"/>
            <a:r>
              <a:rPr lang="tr-TR" sz="54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(PCR)</a:t>
            </a:r>
          </a:p>
        </p:txBody>
      </p:sp>
    </p:spTree>
    <p:extLst>
      <p:ext uri="{BB962C8B-B14F-4D97-AF65-F5344CB8AC3E}">
        <p14:creationId xmlns:p14="http://schemas.microsoft.com/office/powerpoint/2010/main" val="1724556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build="p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itle 1"/>
          <p:cNvSpPr>
            <a:spLocks noGrp="1"/>
          </p:cNvSpPr>
          <p:nvPr>
            <p:ph type="title"/>
          </p:nvPr>
        </p:nvSpPr>
        <p:spPr>
          <a:xfrm>
            <a:off x="527957" y="479425"/>
            <a:ext cx="7162800" cy="1325563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/>
            <a:r>
              <a:rPr lang="en-US" altLang="tr-TR" dirty="0" smtClean="0"/>
              <a:t>PCR</a:t>
            </a:r>
            <a:r>
              <a:rPr lang="tr-TR" altLang="tr-TR" dirty="0" smtClean="0"/>
              <a:t/>
            </a:r>
            <a:br>
              <a:rPr lang="tr-TR" altLang="tr-TR" dirty="0" smtClean="0"/>
            </a:br>
            <a:r>
              <a:rPr lang="tr-TR" altLang="tr-TR" dirty="0" smtClean="0"/>
              <a:t>Polymerase Chain Reaction</a:t>
            </a:r>
            <a:endParaRPr lang="en-US" altLang="tr-TR" dirty="0" smtClean="0"/>
          </a:p>
        </p:txBody>
      </p:sp>
      <p:pic>
        <p:nvPicPr>
          <p:cNvPr id="107523" name="Picture 5" descr="PCR step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9470" y="1027906"/>
            <a:ext cx="4344121" cy="4562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277586" y="2435926"/>
            <a:ext cx="846717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/>
              <a:t>Polimeraz Zincir Reaksiyonu, DNA’nın belirli </a:t>
            </a:r>
          </a:p>
          <a:p>
            <a:r>
              <a:rPr lang="tr-TR" sz="3200" dirty="0"/>
              <a:t>bir bölgesinin tüp içinde </a:t>
            </a:r>
            <a:r>
              <a:rPr lang="tr-TR" sz="3200" dirty="0" smtClean="0"/>
              <a:t>çoğaltılması </a:t>
            </a:r>
            <a:r>
              <a:rPr lang="tr-TR" sz="3200" dirty="0"/>
              <a:t>işlemidir.</a:t>
            </a:r>
          </a:p>
          <a:p>
            <a:endParaRPr lang="tr-TR" sz="3200" dirty="0" smtClean="0"/>
          </a:p>
          <a:p>
            <a:r>
              <a:rPr lang="tr-TR" sz="3200" dirty="0" smtClean="0"/>
              <a:t>Bu </a:t>
            </a:r>
            <a:r>
              <a:rPr lang="tr-TR" sz="3200" dirty="0"/>
              <a:t>teknik ile DNA molekülünün milyonlarca </a:t>
            </a:r>
          </a:p>
          <a:p>
            <a:r>
              <a:rPr lang="tr-TR" sz="3200" dirty="0"/>
              <a:t>hatta milyarlarca kopyasını yapmak </a:t>
            </a:r>
          </a:p>
          <a:p>
            <a:r>
              <a:rPr lang="tr-TR" sz="3200" dirty="0"/>
              <a:t>mümkündür. </a:t>
            </a:r>
          </a:p>
        </p:txBody>
      </p:sp>
    </p:spTree>
    <p:extLst>
      <p:ext uri="{BB962C8B-B14F-4D97-AF65-F5344CB8AC3E}">
        <p14:creationId xmlns:p14="http://schemas.microsoft.com/office/powerpoint/2010/main" val="380107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Replikasyonun</a:t>
            </a:r>
            <a:r>
              <a:rPr lang="tr-TR" dirty="0" smtClean="0"/>
              <a:t> laboratuar ortamında taklit edilmesidir.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Çift sarmal DNA açılır</a:t>
            </a:r>
          </a:p>
          <a:p>
            <a:r>
              <a:rPr lang="tr-TR" dirty="0" smtClean="0"/>
              <a:t>DNA </a:t>
            </a:r>
            <a:r>
              <a:rPr lang="tr-TR" dirty="0" err="1" smtClean="0"/>
              <a:t>polimeraz</a:t>
            </a:r>
            <a:r>
              <a:rPr lang="tr-TR" dirty="0" smtClean="0"/>
              <a:t> enzimi yeni ve </a:t>
            </a:r>
            <a:r>
              <a:rPr lang="tr-TR" dirty="0" err="1" smtClean="0"/>
              <a:t>komplementer</a:t>
            </a:r>
            <a:r>
              <a:rPr lang="tr-TR" dirty="0" smtClean="0"/>
              <a:t> iplikçiği üretir.</a:t>
            </a:r>
          </a:p>
          <a:p>
            <a:endParaRPr lang="tr-TR" dirty="0"/>
          </a:p>
        </p:txBody>
      </p:sp>
      <p:sp>
        <p:nvSpPr>
          <p:cNvPr id="1026" name="AutoShape 2" descr="data:image/jpeg;base64,/9j/4AAQSkZJRgABAQAAAQABAAD/2wCEAAkGBhQSERQUEhQVFBUWFxcYFBcXFRgXGBcXFRgXGBgYFRgXHSYeFxwkGhwXHzAgIycpLSwsFx4xNTAqNSYrLCkBCQoKDgwOGg8PGikkHSQsLCwsLCoqMCwsKiwpLCwsLC8sLCwsLCwsLCwsLCwsLCwsLCwsLCwsLCwsLCksLCwpLP/AABEIAJsBRgMBIgACEQEDEQH/xAAbAAABBQEBAAAAAAAAAAAAAAAAAgMEBQYBB//EAD4QAAIBAwIEBAQDBQYGAwAAAAECAwAREgQhBQYTMSJBUWEycYGRFCNCYqGxwdEHFjNSgvAVJEOS4fE0U3L/xAAZAQEAAwEBAAAAAAAAAAAAAAAAAQIDBAX/xAAuEQACAQQBAgUCBgMBAAAAAAAAAQIDERIxIRNBBFFhcaEiIzJCgbHR8FKRwQX/2gAMAwEAAhEDEQA/APca4a7RQFPxLjyQyrEVdncKUVQCWycJYXI7bsfIKrEnalnmbTDO8q/lkB+/ctgAu3j8fh8N99u9J4ryzHqJBIxZZFUKjLjdLSJKGXJTvki97ggWIqBHyBp1WdFyCzfEMITYF+oRvEeoCf8A7c9tqAmS806dSMpFAIQqe+XUEjKFVbte0bncfpPexslOa9Oz4LIDbElvhTF4nmDB2IDDpoTdb/YEhGm5OijeJw8paLDEs4a/TTUIMiRc7Tv5jstrAWLcHJsSYWeW0aoqjJP+nBJpg1wgNzG5vY9wpsNwRBLXmSBgpV8lIdrgG4EeGV0PjPxqdlPcdri7zcwQLCsxkHTe2DWJyvf4QBc7Ant2BPlVPo+TIURkjmmBUTIWVo1Mf4hYs8VRAkRxRWAVQPEWsS16l8S5djk0qaeWVsQVCsRADfdVUL0un5gCyAiwtYi9CSZNzHplJDTKLIXJ3tiFL3y7XwBe17472tTH97NMSiiUHNnUGzWBjQSNkSLKMSpue4YEbVAk5B07O7Evd4jGxODMbw9DPquhly6dv14ki5Um5qZquT4ZC2TSWYkutxZg0A07IfDcKUA7EG+4NAPLzRpiit1RiziMHFh4zawYY3W+S2va+Q9aTouZYHwGeLOWCqwsbrI0fitcLdlYC53I232qJp+R440jSOWVMJerdU0y5OFxGaiHA2G4soN9733oh5D06ypKMiyf5lia9pHlXxNGWWzO3wFbiwN7UBMi5s0rIXWZWUYdgxJ6gJQqoF2BAYggH4W9DZ6HmPTvIIkmRna1gDe94xKLEbXMZzAvuLnyNVeo5AgeONCz/lpAiEiJ7DTrKikrJGyMSsrg3UjsQFIvU3ScqxRsrKX8MiSAXFso9P8AhgLAdsN7eu/tQFzSSwrtVHNWtaHSTSI2DKoIfw+HcAt4gV2BJ3FqAt8qL151qua50ywmEkahwkmEZ6l9RBHHJdVCkDJ4yVAU/FtarvgXM7S6uSNriN8zp7oVBEDiNsHIHVyBV7i9hfypYPg1dcyFYmPn9yH8EOzMp/NNocdR0MtTt4FI8YPopHuI554lyL4jEICFBXFikXEnLKxUlo3/AA0ZB22IINr3WuDfA12sb/fOdC2cCMA7IBG7F2b8IdYuIK7+EYW73IIHlXeEc6TTiK0cPjeQFhKrrjGiSEr0S4J8RW2Xlf2oDY0VgtH/AGkmSNX/AOXTLULEuc2KvG8STZhv0lULXDWN1AIVjiN4rXoDtFFFAFFFFAFFFFAFFFFAFFFFAFFFFAFFFFAFFFFAFFFFAFF6g8XMnSPSvltawBNri9gSPK9O6MtgC+zHcjvYnfG4727X9qAk0Um9F6i4O1UczaKSbTSRxBS7WC5O0YG4uwZASCBcgWIJtfarbOuBqki5itVynqZMhmUUrJgo1Mxxc6bSxxePEFsZY5Hv+1exJIqVFy/qcyxYXM8chk68t3jWYP0+ljimKXTb4vOwJFanPew+tLvS5JWct8LaDTxo5LSBV6rF3fKQKFZgz772q1pJNcDUAuikE10UAqik3rhegFVwgUl3AFzsKaWZjuF29zamyG0hcdt9vO1OY0zpX2t5+fzO9SKaJvcj6XRJGuKKFW5Nh2uxLH7kk/WnsaVRQCcaAtKooDmNdoooAooooAooooAooooAooooAooooAooooAooooAooooAooooDhFUPGNM6gyQswdSbgE2YD29avjTDR2I9y37watGWLuZ1IZxsRuD8TE0YbsezD0NUHHOLyTagaaBiu9nYeotffyApkyvpJGx+GRLp6XIuPsbj5Wp7k/hxQGeXZnDgX8lBFyfmb11OnGF5rT0ckKsp/be1sb45wn8lRFLIsyopRw7XOxvnvYgmwpvk3jP4uNo5iwmRrPuRtZvEAOxuLH3+dW/DoetJmfhAXb5DYfvrL8ywHh+vTWIPypD+aB6nZgfmPEPe9WjaSdN72vfyMql4S6q/Dp+3maPhXEXimMMpyDbox779rn3qx49xgaeIt3Y7IPU/0Heqzjel6sSSxm5VQwI81J7/TY/eqiYvrtRCpFkC+I+lvjPzJsPqKqqcZ2m/1NFUlTvT8/w/30J/BdK8kbT6h3bNbhciAFJ72HnVFLxSTRapAzyNpJG2DMSU9g3fbbb0rW8Sk2SJPNE7eQFrD+FN8xcsifRtELZjxIf2x/I7j61MJxTvLT+ERVpyatDa+Reu0zhRLAxDWLFb3V1B9PlU7g3FhOl+zD4h6H+hrM8h8cMkDQSG0sClSD3KX8O3qOx+Q9ae43F0JWeNsQ4IZQd9wLsB6b/eq9O7dN77MdVxiqsdd0c4hxaTU6jowuURblmXzCnc3/AHAU9zFwOYAy6SWRZYwDiXLLIBe9wxtlt9ac5V4aI4S5ILOrXI8gDYD5+dT9ZqmaUxp7ZH7/AMKhu08Y6Ro0pU8pd/7wQ+VuPnWRK0ihGUkMOwLD9QB/h5GrbU6sXsCPuKj6TSrCjsvqT9fP71yN1cXG9z+6xJ/eaq8XJtaLLJRSeyRBL4gfofr/AOasQaoG0W+zYgkdr+vzq7huAATc+Z9apUS4aNKUnpjtcJpLOAKrdHMmou2WSjsm4t6F1NiSRvYi1vvWR0WZZCSl1EbQIeygEdivhI+RFGkka5Rzcrbe1rqb2NvI7EH5X86EEuoPEeMRQW60sUV749SRUvbvbIi9Tqq+PaBpljC28M0Ehvf4YpUdvLvZTb386AsUe4uNx5UM9YfjvANZ/wAxJE7HLMqUlkydXKdOPp2Cx9Ox8am5/wBRpyXlfVkDFwm8mC/iJm/DlmQq6sVvPazeBrAZWG1AbOKYMLqQw33BuNtjuPel3rG/3b1fUQ5AYpqQJRPLkrzSSmNjGVxkCIwsCRuf2VphuUdW0bKX6YKy4INTO2DmJFRupYM35oL2I2vtck0Bub0XrEcS5S1bArHMwTqlwonZWs0Eak5vHJa0yyNjb/qXuO1OcY5W1TxTCKT8ySViGM8qlYumQmNgVUiWzEYnYm1jYgDZ3orP8I4XMmpmkkUYuqKrCeRvhUZExMuKszltwfhVBa9734oQKooooSFFFFAFFFFAFFFFAFFFFAFNzf7/ANmnK4y3oDM6Hh6aks0nU8PgsXXEEX+HEDsMTfsctr96tl4OAoXJyo7AnyNtr237VMh0yoLKoUegAA+wpy1WzkZ9ON72GoIAi2UWApjiegSWNlkUMpG4Pnbf71JkNu1YfT/2iMNKZ5UUkLFaFQySG+n68kljldSM8QBsIyWYeLCqbvcs4q1rcF5o+VEjjMaSSiI9lyBt5+E2uAfS9StLwFI2yjZlNrHcHL57d6pIudSpZDHk3VMcdmCDE6kaePIm++4JI9Nh5Vo+D8Q68KyFcDdlZbhrMjFGAYbMLg2PmPSruc9XKKlC/CO6bhqo2W5PqdzUy1Fq7VG29l1FLRRa7lSGSbrjKOUfrjNi3/6BBDbbbinRy5GZOq5aR/2jt2tsosBVvai1Xzl5lOlDyK2DgiITgWUN3UHw/QHt9Kkabh6pcjufM7mkaviccZs8iqQuW5/TkFv8siB8yKd1GsVAC5CgsqC+12chVHzJIH1quTZZQS7CFjuHU+p29jvWcfhU0U2UMi9MjxRuCRceYK7g287VfafVLKSYmDMuIYbi2Sh1DA7qSpB39ackQnstvn2rSE8TGpSyKhuGzTNZpRGvciMb/wDcas4eEqq4i5BNzkzMT4bbkn13qXDAFH8T607aqzm2aU6aijKcV5elRS2lkI8JzhkJeGQHuvivjcelVvCOONKOlEOhOrEyxsfETewILfFGovde4AUDat2yXrJc5csGW2ogJXUoboV2LAb2v627E/KrRcZ/TP8A2UedL66eu6/j1L/hvFUkuFYEi2/bIbeNPVSbi/sfSo2i4ususnjVX/IVVZyPAzSAPireZUWuPcVmOBcdM0ecQSOVW/PB238mYt8MJsbgbg/OtFHzPpyQqN4mJt+W4BbufFjb3rOcZQvdaN+pTklKL4ZeFxTcrX2v32/r+6q7oX37+9JaCvLfjZf4HT0l5luGHtShWY1fF44AGckL5sFJC/MqNqsNPzJCwGMgfw38AZ9h3tiK6vD1Z1k3jwYVHCDtcuKKruG8dhnv0pFcr8QGzL81O4qdlXS01wyikmroXRVfqeNRRuEZxkeyi5Y/QXqNHzXpyWHVCsvxKwKsP9JF6soyfYh1IrbLmiqd+adOrKrSBC3wFlZVa/8AlYix+9Woeoaa2SpJ6YuimNRq1jUs5CqO5JsKrZea9Oqh2kshNg+LYX9C1rD60UW9IOcVtlzRVSeZIbEq+dhc4Kz7evhB296f4bxiLUDKGRXHnY9vYjuKlxa7EZx8yfRSb1Al45Er9Mvd/wDKAWO3soO9Qk3os2lssaQ8oHfYepO1VCc3aY3tKAV2ZSGDg+6kXH2p3WxDVQlVNshsWQ9txcA2IO/eji1shSUtMs1e9FN6eAIoUdgP/Z+9FQWHr1y9RuIa4QxSSsCVjRnYDckIpY2B7mwqDHzTARdmwUyGNGawWRhYEoQTdQxwyNhcee1wLiiqSLm7TlAzSBLmwVviveUDwre9+lKRbyQ+lWun1KuoZCGVgGUg3BBAIII7ggg0AqX3rNy8R4e4GQgKKCCXjQBBBhZSHAICiYWsLDqHtffTMt6zY5FjKYvNPJbqbt0g15ZI5HJKRLclkG59T7WA5qJ+HzBFYwkO91FsMnjkBxYWG3UFirbFtt6seC8Y07qkcJUWjRxGoFkRlVlHgug8LKQAex2vTCcqIsxmSSVGZmLhSlnDPng10JxDX7EGxIJI2qRwTl6PSqVjLkERDxEH/BiSFewH6UBPuT2GwAtL0FqKQ9ALypOY/wBivO9PyXMGN0QB5EcmMJGRjrRMTMQ5MzhMWVhawDLa53d0nBNcPw8hjQGDxYdRSS008jThCDjbokKCxHc23AoGXnMnKw1UgfMKVjCrfLZurHJc4kBhZSLG+5qv0vIrJI79RSWmSXL8ws4SfrWkBbHIDwAgfUDw1J4gdS2uZY+rgq6UqQyrCLyTdfqBrGS8YAsuRBx+H4qiw8H1n5JLyZmKETuZELhjNEZlVvIdMP8ADtvtc70QOaLkaWIXWdcuksSho8kUrpE0/VVTvnkoN72wZ1tuTXeH8kvEdP8A/HZYZZZbFGuhkIIEbEXAXxm2wJxO1qb/AOH8QWMgNK5ZAGJlQspGoIDJ4136FibMuVjdsu8/gMOqE8Z1Amt+GjV26sbRNPiOoxQSXUgiwxSxLMb2tQGnbL2I+oP86q+IcSIuBcW2PqT6XHlVtlWc12lYyNl4UBJyPax9PU0TS2Z1L6QhOKMNwWH1uPqDT3/H2GIIBZvhAUkm3yNRtJryWkVB4VQnG25vYAnzJ86YllMEbTMuLY4QA98ibk/z+V6ijUjXX0+xnUhOk7SZleb4QmoaWEWIH/MKO2R+Ii3le1/QgVuOBTQy6eMw/DZfmGuwbL9rc/eonKPBQ0bySjLqXUA73U/ET8zVTDwiXh2pOGTaWU39cSpuA3oQL2PmLV2+JnF0nG/Mfn0OWjCUKmduJfHqbiLEbA+dd1JXE/L/AMfzqg1WsuvUjN9z/wC7UteMq8ZYm1rXB+Y8q8KVaOOR61nexU8x6vDwju2Q9fDtf+lVHBpm4frBE+0WoC2B7KW7b+obwn2Iq1TSmfUCRhZb7A/PYf1+VWnNnLX4vTeH/FQloz69rrf3t9wK6/8Az69Kn9nd+ZP1ejj8XSqT+8trXt3KbnbRNpZ010GxD4ygdj6E27gjY/StRquY0/CDUIQc1HTH7TeR+W9/lVJwLiqavTNptV4JVBWVW8LWxIDi/psb+tZPhYIdNNLJaLqExv2QgkZAE9ifftc+teuqeatLcflHCqmEso6l8M2nKehsDqZTdmZrE+SgElvmTf6CsrxqOTVB9VGLGAIQQNwg8vcgeL/urUcw6+4Gl04yN7MF3sttl+vn/wCaveDcFWGARmxuPH6EnYj5W2qirYfce3peSNpUeoumtL9yi0+HFND4rBibH9iRU7j2uAfkaY/s644xD6SbaSG+N++INivvif3EVX6NG4VrCr3/AAkp8L/pU743PkQDY+otTXN+n6Woj1WmYF2W8iqQSVtYuLeRU/uBq2MZNwWnyvQwzlG1T80eJeqLbiMx1usWJT+UhN/kvxN9TsKXzTrAqR6aNR4lAK/s3AC/X+VI5W1cEOnM+YYsx8/FsDZLet/407yzwx5pjqZhbuUB8z5EewH76rdRfpH9zoSyXrL9in5WnfRaxtFKfC7KYz73yFj7i4+Y967zBE3DtYmriH5UrMJVHa9zkLe43HuDV3z7yy06LNDfrRbi3dlvew9wdx9ajR8Qi4honSZgkiqeoDsUkBuGAO9r/wASKt1E2qnZ8SRh05RTpd1zFlzx/joj04aNrmUDpkehF8vt/EVA5d0gg07TyfEyOxJ7hQdh8z3+orI8u3eSHT6hrBD+XkbB0yvZD57/ALtu4tWm47rTqHXTQeIAtmR2+LYH2HnVXTUPoT3t+htCpms3+i9TM8VimkVtemzROtz7elvMLsPkTXofLnF11EMco/UGyHo2W4p/ScIRIBDYFcSG/auPF96xPBGbheqaGa/4eU/lyH4QfIk+W1gfkDUTmq0bLa17FYxfh6mXaW/c9IvRSEcEXG48rUVwnojPEdEs0UkTXCyIyNbvZ1Km1wd7H0rO6nkmBiE6kigN1FhUxlVv0xdUZCV8SA5DcF5ACAxFaXVxlkcAAkqQAWKgm3YsN1+Y3FY7S8p6vCJXfADp9UDVTNlbUCWXFsQbFCygHyst7XNSiSXPyesbJJHM8IjfN3JS4VU1Y2LJiLHUMSWBGK9gdzoeG6JYY0jS+KKFUk3O3qfMnuTWTPKmsCuvUyJhljiY6mZTEzDUBdgPzL5w+JjdcNr4rWh4Nwh4nmeRizPIxX8x2AjvdFAbZbb9h50Fi3orlF6Ag8d1TR6aaRDZkikZdr+JUYjbz3FZzhXGdYpiSRcusWaNpmiDiOOOJnuNMChuxfHsbWvWr1Elh6k7D5mmukT+r7dqlIq5JGU4dznPIsOMcZ6nSTJ3N830Q1eTBEAtYMu1r7Gw7U3H/aKzv4YAF/DibxSoGOWm/EAhb5sl/wAvJUIuDvtatejkGzfQ/wBaewoSmmZjjnFdQINMwyVpZPEumETuU6M0gVPxIxLeFb372sO9VGj5zlVo2nlQxkpkUUY4pw5tTNi1r2LlWHY7Ee1b61NzTKtsiB6e9QiclYpOT+NyTpIk4ZZoyrMrRmM4SjNbKwBsrZxZW8XSv51osRWf1/NcULASpKl+zFPAfqCaa47zMQI00xVmkFw3cAHYW+ZpFZvFFqkJU45yXBpaBWU45wGcjODUyrMoXYv4HJJ2xtZe3yo5Q5uOoyhnGGoS4YdsrdyB5EeY+tadJuLlF3ts5eslPCStfRotdqlQXPxHZQO5P9Ky/FOJjL8wlm8lX4V/rVnqdQC8jHuvhX29x8zUPlzhmcjTONhsl/M9ifevGrznWmoRPUpqNOOUhiCA7SKskZH6je3+r2+9Ma+B9TLGsjgAGx9N+5FvM1Yc2cexHRiN5G2e36VI/if61H4JpHd0v+mxY/Kt+lU8K4zg9uxjnCvlGS0a6CEKoUCwAAA9AKJYAVIt3pxa7Xa/qXJiuCn/AOGEHYD57D+VcPCz/lX939KuLUY1wvwMH5mvWkVcXD22uBt237VYpGALUu1Fq3o+HjS5iVlNy2NvplYglQSOxIBI+V+1DaVSLFVI9CBb7U7RXQZ2Q2kCjsoHlsLbelR34lCHMZljDquTIXXIKN8it7gW86mVj+M8rzzSz4iIJI3UVy5yB/CHT4Y4WF2O7XPhJ2vQlJGmOriKkl0K3UHxLa72xB37nJbeuQ9acj0qL8KqPkAP4ViW5E1BVohJDHEZA6kBnICaWKCIYXUXVg7A3sCkZsew2fDxJ0o+tj1MV6mJJXOwyxJAJF722FSRYWNGm/hXfv4Rv8/WnQtdoqBZI4Vpo6RCblVJ9SAT96eooLIZfSIRYqpHoQCPtS1hA7AD5Cl0UuLI5jUXiMJaNwo8RU47A7kbWuQPuftUuigsV/CoWSIBxY+m2wGw7E2JABIudydzRVhRQkZ1mp6aM9i2IvYC5PsAPOkaLWdRMgLA9t73/wBm4+lOzRBlKsAQe4IuD8xWY5qGqgi6mkZcEHii6Y2X1Qjf6bVaMcmkUnPBXsaaE3F/U3+nlTtZ/lPmZdZCGFldbB0v2Plb2PlWgpKLi7MQmpxUo6OE1B13GYYReWREHuah828TMOnJU2ZiFX2udz9qjcu8HA03jUMZSHfLe6m1gb99rn61ZQWOUispvLGJMHFI5RnG6uoHdSCLny9jTK8QP6Vv/qt3rDcW0bcL1KyxgnTyk5J37HdfmO6n6Vu9FOjojx2KNYgj0Nq6ZU1GKa5TOGFWU5uL4aH4Nb1Lq64n51XaTVTTahkLFYkFjbYt6Xbv9qlhbNY+T2v9LD+VR31qwajx7K/n5A+p9qxXodDfdv3M9x/QanRt+J0ssjoArSxuxcANe5F98f3j72teCcZXWMkq7WK5L5qRbb997+Yq+a2O9rYx389t73rz08Nm0Ux1OlQvCT+ZGLmwve1u5APY+XnW1NqpBp/iWn/w5qydKaa5i9r+DfavRJLHhIAykSXB+ff2PvXnOn1A0k+QvLCGYb91Jut/S/p6/OtknHxNBeBXaQq4CYEMpbza+23rTvL3LQjgZZlDNJbMHcADsP4n61yOnaLemexQ8XZ4NZQe1/Hky00GrSYZxnJSFIPyLbH0PtWb5r5SdpF1OlOOoVr+gcAG31sLehqdouTeg5aCeSNT3TZlP/d/O5qwlSbrgDLp4i58NgQSSfcnZbW2BveopTlB3M/E0qc+Iu6+UVOimXUWM0MsMwsJFKtibEAlSBYj63p3X8TkwxhjwWxUySWjUDyxDbk2qdrOFSNOsgeyjC63cXxzv2bHfIdx5b1E0vLnhYM9yTGwsLEFPd8u42++9VSjGTlGKLKF4pSn8FXotGqMUVy00gP5rXtewYiPe92Um0nYW+lajhMDrGBIbt59tvRb/qt2y87UvQ6BEAxFyFC5Nu9l7Bm7m2/3qYBUybk8pbH0xjhBcAK7RRQqFFFFAFFFFAFFFFAFFFFAFFFFAFFFFAFFFFAFFFFAFFFFAFFFFAFNTRXFv99wadrhFAeW6lTwviIkFxBKSCPIKT4h74ncexFenxzAgEbg7gg+Rqm5p5fXVw9M2DXujf5Wxax+XYH51Rcn8S1EA/C6mGQ4XEciqWUgXspYbfI11SfVgpfmW/Y4Kd6FRw/K9ejF84T9XURQqb3Cn6uSB+6tnHGAoA7AAD5Cs1wbgkjag6icYnYItwbWFhe3oP31qBWdWSsorsdFKLu5PuVXHuEpPGUcXWxB9Re249wd6wvBpp+Hv0pUeTTvujopfG/nZR919bkV6cy1Xzw4m3cfe3z/AK1alVxTi9GVehk1OPDRWQ6hpnXANiDfIgi+23fvtVlrdAkpCuLgA/MfI07Eyje4PsP6U9p0O7HufL0FUcrO6NIwusWQYOChBjm7J/lJG1jcWNr+u3vVhBEAAFsB7U7amyltx9R/vsazbbNlBR0KCUoCgV2oLHLUWrtFActTbx/f1HenaS1AMKSD639P4keVPlrViZNZq4DqWLtIIpEhgyjdgwnKSdWbG2QQOIsl2GDE3JtTE/M2ukgdumI7piAsMvUV30B1GSsW/TP+XYr3IGzDcDeh66DWP/vHMJIUbFA00qMWglN4oyoVldWAVmJUC4sdzsFsYGh5s1YVEKXx0YZmkhmDdcQQyXcoDkpLOCAoN0YfpNTYI35agGsHDzbqZIoJ1sQ8cxwEDFXdJY1UqySsLYFiCGIOJPsJmr5i1iKWEaMCdTiBDJdBBMI1ZvH47oS9gFJx8PqIBsL0XrLjmKYRalzg3S0wljfpSRrI/wDzN7rI1wto4za/6r3IINMcO5h1crooEeLO15OhKoxWNHKANILMGLJnex9PCRQGvLVwtWHh5j1cnTvig6mn6pGnl8BkLiTTMGfdkIjvILA5/CPNmPmvWtFm0KhlLHBUnurDTap+lICAHIkSJbg2OfYEoaLkG96lKvWD1PMGtUlsBI0aTMFSKREe8OnkXIFmYlWeQeE3OJFgbirTgnGtVM8KuIgpWVndY5SGEckaqFzK4FgzG5yHhuL72A1NFcFdoAooooAooooAooooAooooAooooAoorhNAFqSkdhaqLiPMckeoKCNDEn4fNsiHvqZHjXFcbEAqCRe5BPteqh/tEJgMjRRo/T0xVGmCqZNT1PCzsAFUKmWXoTttuXJNja0VTS8zp0tPIiPKNSQIQgW7ZRPML5soHhRu52NV2s5/iWJ5ER2ARirMAqGUQHUCFt81bpi5OOI7Xy2oQaZ38huf4fOuolqzcnO8aZZRyNZnDYKpCqkohyOTAnxkfCCTfYd7KbnyENGpSbN2dWQIrNGY5Ok2eDEEBv8hbsT5UBpMa7Wc1HO8SKHaOUI0piVrJuVcxswGeWIew7X3uARvVlw3jHWeZem6dJ8CWwIY2v4Sjt2BBN7EZDa97AWBqh4nzH0ZGURl1iWNp2yClFlZlXFT8ZGLEi4sO1ybC+qr13LUMzh3yvZAwV2VZBGxZBIoNnCsSRf1I7G1ARdLzdCYndiy9Mt1AFZ8cZGjFyosCcS1u4Budt6eXmvTnszkGHrhhFLiYiFOStjY/ENu/tsab/uVpt7KyksHJV2UlxKZg5IO7By1ifJiO1J/uRp7FQZgpjjixE0lsIR+XYE7FTvf1JJvegEaLm+CZwqEkOkbRsATnm0ykY2yAXpNkTYC47U83NcCQwyOWHWj6iBI5ZPCFV2PhS9gGBuQNvIb2IOTdMjK6oc1ti5ZiwxeWSwYm9i0slx2YNY3FI1fJ8T/h1DOkcEbxKquysUZY1ALg5bKlve9Axx+cdKHdOoSyBCQEdiRKyohTFTndmUeG/cUo82afGRiZAsY8ZMMoGxAYA42JUmzAbqb3tY0iLk3TK5cKwJYNbqNiCsiSjFb2UZqpsPf1pU3KUDFj+YMnElllcKsgcSZooNlJYXJtvv60BGHO+msXZisfUjRHxYh+rFFKh2HhBEqje3Y1YaTmGGSQRozZEyAXjkUMYWxkxZlAOLbbGoDch6XFVCuAthtLILgJFHZvFuMYovqt/M3stPwKJGRlBBTqlfETbrtnJ3O92+3lUgniuSJkCD2ItsSO/uNxXQK7UAj6LRrEgRBio7C5Pv3O5N7m53N6kUUUA3PEGUqwDBgQQQCCDsQQdiCPI12NbC3l5UuigCiiigCiiigCiiigCik5V0tQHaKTnXS1AdopOVAagFUUVy9AdoooqLgK4a7RUgr5+BwvMJmQGQBQDc28BYrdb4kqWYgkXBO1N6fl3TxsrpCgZQgBA3AjQxp9kZlv6GrSigKbV8tQusSYlUhdpEVCVGTLIh3HiH+Ix8JFjbcdqW3K+mJuYU/wAPp23xxw6fwg2v0yUytfHa9tqtqKArjy/pzleJfFfLbvk4kN/9YDfMUmTlzTswYxLcMz+YuzsHbKx8QLANY3FwDbarOigKzUct6eQKGiUhS5XuP8Rg73sdwXAYg7XAPkKd0HBooWdo1KmRiz+JiCzMWYhWJAJYkmwHep1FAAFFFFAFFFFAFFFFAFFFFAFFFFAFFFFAFFFFAFFFFAFFFFAFFFFAFFFFAY3inCdSZ5niDqG6hVlMRbxaeBFKq7qQc0YfEvz7WiazhfEZcwxZFbTFRGGV1JaAoY5HaUEv1STn0yO3j7it7RQlu5h/werVQ5MsaRiUp1WjkkT8qK2ZQvcNKriyliFb5AS9bBrW6bL1RmGbFXjXpSMy4Ca58UYS4Krn4i2x2Na2ihBjNPotXG67OqK7MMXjwUHUzPKZ1vk4aEx4hQxBvfDvSuVIp0OZjZ0kCqCSikL19Y3UYEBj+W0Jta5L375VsaKEvkySwaz8OgcTl+oPxIWWIO4xYMdKxYLGnUwIDMpxDCwOzR5NBxEgku+QUWCvGFLLDARcWAN5hLftffsCK2tFCDlFdoqA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7"/>
          <p:cNvSpPr>
            <a:spLocks noGrp="1" noChangeArrowheads="1"/>
          </p:cNvSpPr>
          <p:nvPr>
            <p:ph type="title"/>
          </p:nvPr>
        </p:nvSpPr>
        <p:spPr>
          <a:xfrm>
            <a:off x="3467100" y="332468"/>
            <a:ext cx="4762500" cy="13255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tr-TR" altLang="tr-TR" dirty="0" err="1" smtClean="0">
                <a:latin typeface="Arial" panose="020B0604020202020204" pitchFamily="34" charset="0"/>
              </a:rPr>
              <a:t>PCR’ın</a:t>
            </a:r>
            <a:r>
              <a:rPr lang="tr-TR" altLang="tr-TR" dirty="0" smtClean="0">
                <a:latin typeface="Arial" panose="020B0604020202020204" pitchFamily="34" charset="0"/>
              </a:rPr>
              <a:t> aşamaları</a:t>
            </a:r>
            <a:endParaRPr lang="en-US" altLang="tr-TR" dirty="0" smtClean="0">
              <a:latin typeface="Arial" panose="020B0604020202020204" pitchFamily="34" charset="0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375556" y="2481586"/>
            <a:ext cx="930728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 smtClean="0"/>
              <a:t>1- DENATÜRASYON</a:t>
            </a:r>
          </a:p>
          <a:p>
            <a:r>
              <a:rPr lang="tr-TR" sz="3200" dirty="0" smtClean="0"/>
              <a:t>2- PRİMER BAĞLANMASI          DÖNGÜ</a:t>
            </a:r>
          </a:p>
          <a:p>
            <a:r>
              <a:rPr lang="tr-TR" sz="3200" dirty="0" smtClean="0"/>
              <a:t>3- UZAMA</a:t>
            </a:r>
          </a:p>
        </p:txBody>
      </p:sp>
      <p:pic>
        <p:nvPicPr>
          <p:cNvPr id="5" name="Picture 5" descr="PCR step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844" y="1762691"/>
            <a:ext cx="4257762" cy="4471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Sağ Ayraç"/>
          <p:cNvSpPr/>
          <p:nvPr/>
        </p:nvSpPr>
        <p:spPr>
          <a:xfrm>
            <a:off x="4572000" y="2367643"/>
            <a:ext cx="310243" cy="1796143"/>
          </a:xfrm>
          <a:prstGeom prst="rightBrace">
            <a:avLst/>
          </a:prstGeom>
          <a:ln w="603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92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653142" y="1828443"/>
            <a:ext cx="1067888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 DENATÜRASYON</a:t>
            </a:r>
          </a:p>
          <a:p>
            <a:r>
              <a:rPr lang="tr-TR" sz="3200" dirty="0" smtClean="0"/>
              <a:t>Çift sarmal DNA’nın yüksek sıcaklık altında (93-96⁰C) çözülerek tek zincir hale geçmesidir. Hidrojen bağlarının kırılmasıyla olmaktadır.</a:t>
            </a:r>
          </a:p>
          <a:p>
            <a:r>
              <a:rPr lang="tr-TR" sz="3200" dirty="0" smtClean="0"/>
              <a:t>Ortamdaki tüm DNA sarmalları tek zincir haline geçtiğinde reaksiyon tamamlanır.</a:t>
            </a:r>
          </a:p>
          <a:p>
            <a:endParaRPr lang="tr-TR" sz="3200" dirty="0" smtClean="0"/>
          </a:p>
          <a:p>
            <a:endParaRPr lang="tr-TR" sz="32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91243" y="1221468"/>
            <a:ext cx="10515600" cy="4351338"/>
          </a:xfrm>
        </p:spPr>
        <p:txBody>
          <a:bodyPr/>
          <a:lstStyle/>
          <a:p>
            <a:pPr>
              <a:buNone/>
            </a:pPr>
            <a:r>
              <a:rPr lang="tr-TR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 PRİMER BAĞLANMASI</a:t>
            </a:r>
          </a:p>
          <a:p>
            <a:pPr>
              <a:buNone/>
            </a:pPr>
            <a:endParaRPr lang="tr-TR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dirty="0" smtClean="0"/>
              <a:t>Sıcaklık düştükçe (54-70 ⁰C ) tekli DNA iplikçikleri birbirine eşleşir. Eğer ortamda hedef bölgeye </a:t>
            </a:r>
            <a:r>
              <a:rPr lang="tr-TR" dirty="0" err="1" smtClean="0"/>
              <a:t>komplementer</a:t>
            </a:r>
            <a:r>
              <a:rPr lang="tr-TR" dirty="0" smtClean="0"/>
              <a:t> ve kısa bir DNA dizisi varsa , tüm iplikçiğin eşleşmesindense öncelikli olarak kısa iplikle eşleşme olacaktır.  Bu kısa iplikçik primerdir!!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026" name="Picture 2" descr="http://sumrandee.files.wordpress.com/2010/01/pcr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6651" y="789904"/>
            <a:ext cx="6219825" cy="445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Düz Ok Bağlayıcısı 4"/>
          <p:cNvCxnSpPr/>
          <p:nvPr/>
        </p:nvCxnSpPr>
        <p:spPr>
          <a:xfrm>
            <a:off x="3889420" y="1825625"/>
            <a:ext cx="199622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 flipH="1">
            <a:off x="3552669" y="4001294"/>
            <a:ext cx="1868246" cy="1566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Metin kutusu 7"/>
          <p:cNvSpPr txBox="1"/>
          <p:nvPr/>
        </p:nvSpPr>
        <p:spPr>
          <a:xfrm>
            <a:off x="2839888" y="5269299"/>
            <a:ext cx="516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İleri ve geri yönlü primerlerle ilgili bölge sınırlandırılır.</a:t>
            </a:r>
          </a:p>
          <a:p>
            <a:r>
              <a:rPr lang="tr-TR" dirty="0" smtClean="0"/>
              <a:t>Primerler 18-25 bazlık tek iplikçikli DNA dizileridir.</a:t>
            </a:r>
          </a:p>
          <a:p>
            <a:r>
              <a:rPr lang="tr-TR" dirty="0" smtClean="0"/>
              <a:t>İçerdikleri bazlara göre bağlanma sıcaklıkları değişir.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1616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0371" y="470354"/>
            <a:ext cx="11506199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 UZAMA</a:t>
            </a:r>
          </a:p>
          <a:p>
            <a:r>
              <a:rPr lang="tr-TR" sz="3200" dirty="0" smtClean="0"/>
              <a:t>Sıcaklık tekrar yükseltilir ve DNA </a:t>
            </a:r>
            <a:r>
              <a:rPr lang="tr-TR" sz="3200" dirty="0" err="1" smtClean="0"/>
              <a:t>polimeraz</a:t>
            </a:r>
            <a:r>
              <a:rPr lang="tr-TR" sz="3200" dirty="0" smtClean="0"/>
              <a:t> enzimi, primerlerin ucuna kalıp DNA’ya eşlenik bazlar (</a:t>
            </a:r>
            <a:r>
              <a:rPr lang="tr-TR" sz="3200" dirty="0" err="1" smtClean="0"/>
              <a:t>dNTP</a:t>
            </a:r>
            <a:r>
              <a:rPr lang="tr-TR" sz="3200" dirty="0" smtClean="0"/>
              <a:t>) ekleyerek yeni DNA iplikçiğini uzatır. </a:t>
            </a:r>
            <a:r>
              <a:rPr lang="tr-TR" dirty="0" smtClean="0"/>
              <a:t>DNA </a:t>
            </a:r>
            <a:r>
              <a:rPr lang="tr-TR" dirty="0" err="1" smtClean="0"/>
              <a:t>polimeraz</a:t>
            </a:r>
            <a:r>
              <a:rPr lang="tr-TR" dirty="0" smtClean="0"/>
              <a:t> sıcaklığa dayanıklı olmak zorunda </a:t>
            </a:r>
          </a:p>
          <a:p>
            <a:pPr lvl="1"/>
            <a:r>
              <a:rPr lang="tr-TR" dirty="0" smtClean="0"/>
              <a:t>Örneğin </a:t>
            </a:r>
            <a:r>
              <a:rPr lang="tr-TR" i="1" dirty="0" err="1" smtClean="0"/>
              <a:t>Thermus</a:t>
            </a:r>
            <a:r>
              <a:rPr lang="tr-TR" i="1" dirty="0" smtClean="0"/>
              <a:t> </a:t>
            </a:r>
            <a:r>
              <a:rPr lang="tr-TR" i="1" dirty="0" err="1" smtClean="0"/>
              <a:t>aquaticus</a:t>
            </a:r>
            <a:r>
              <a:rPr lang="tr-TR" dirty="0" err="1" smtClean="0"/>
              <a:t>’dan</a:t>
            </a:r>
            <a:r>
              <a:rPr lang="tr-TR" dirty="0" smtClean="0"/>
              <a:t> </a:t>
            </a:r>
            <a:r>
              <a:rPr lang="tr-TR" dirty="0" err="1" smtClean="0"/>
              <a:t>Taq</a:t>
            </a:r>
            <a:r>
              <a:rPr lang="tr-TR" dirty="0" smtClean="0"/>
              <a:t> DNA </a:t>
            </a:r>
            <a:r>
              <a:rPr lang="tr-TR" dirty="0" err="1" smtClean="0"/>
              <a:t>polymerase</a:t>
            </a:r>
            <a:r>
              <a:rPr lang="tr-TR" dirty="0" smtClean="0"/>
              <a:t> optimum çalışma sıcaklığı 72⁰C</a:t>
            </a:r>
          </a:p>
          <a:p>
            <a:pPr>
              <a:buNone/>
            </a:pPr>
            <a:endParaRPr lang="tr-TR" sz="3200" dirty="0" smtClean="0"/>
          </a:p>
        </p:txBody>
      </p:sp>
      <p:sp>
        <p:nvSpPr>
          <p:cNvPr id="5" name="4 Dikdörtgen"/>
          <p:cNvSpPr/>
          <p:nvPr/>
        </p:nvSpPr>
        <p:spPr>
          <a:xfrm>
            <a:off x="1320216" y="5432363"/>
            <a:ext cx="87050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dirty="0" smtClean="0"/>
              <a:t>Bir döngü sonunda her DNA iki katına çıkmış olur!!!</a:t>
            </a:r>
            <a:endParaRPr lang="tr-TR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1542</TotalTime>
  <Words>462</Words>
  <Application>Microsoft Office PowerPoint</Application>
  <PresentationFormat>Geniş ekran</PresentationFormat>
  <Paragraphs>62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3" baseType="lpstr">
      <vt:lpstr>MS PGothic</vt:lpstr>
      <vt:lpstr>MS PGothic</vt:lpstr>
      <vt:lpstr>Arial</vt:lpstr>
      <vt:lpstr>Calibri</vt:lpstr>
      <vt:lpstr>Calibri Light</vt:lpstr>
      <vt:lpstr>Chiller</vt:lpstr>
      <vt:lpstr>Office Teması</vt:lpstr>
      <vt:lpstr>PowerPoint Sunusu</vt:lpstr>
      <vt:lpstr>PowerPoint Sunusu</vt:lpstr>
      <vt:lpstr>PCR Polymerase Chain Reaction</vt:lpstr>
      <vt:lpstr>Replikasyonun laboratuar ortamında taklit edilmesidir.</vt:lpstr>
      <vt:lpstr>PCR’ın aşamaları</vt:lpstr>
      <vt:lpstr>PowerPoint Sunusu</vt:lpstr>
      <vt:lpstr>PowerPoint Sunusu</vt:lpstr>
      <vt:lpstr>PowerPoint Sunusu</vt:lpstr>
      <vt:lpstr>PowerPoint Sunusu</vt:lpstr>
      <vt:lpstr>Her döngüde 2n</vt:lpstr>
      <vt:lpstr>PowerPoint Sunusu</vt:lpstr>
      <vt:lpstr>PowerPoint Sunusu</vt:lpstr>
      <vt:lpstr>PCR Reaksiyonu için gerekli olanlar</vt:lpstr>
      <vt:lpstr>PCR değişkenleri</vt:lpstr>
      <vt:lpstr>PCR ın sınırları…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Bengi</dc:creator>
  <cp:lastModifiedBy>Bengi ÇINAR KUL</cp:lastModifiedBy>
  <cp:revision>43</cp:revision>
  <dcterms:created xsi:type="dcterms:W3CDTF">2014-10-13T22:12:27Z</dcterms:created>
  <dcterms:modified xsi:type="dcterms:W3CDTF">2017-11-06T09:19:17Z</dcterms:modified>
</cp:coreProperties>
</file>