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3" r:id="rId1"/>
  </p:sldMasterIdLst>
  <p:sldIdLst>
    <p:sldId id="256" r:id="rId2"/>
    <p:sldId id="268" r:id="rId3"/>
    <p:sldId id="269" r:id="rId4"/>
    <p:sldId id="270" r:id="rId5"/>
    <p:sldId id="271" r:id="rId6"/>
    <p:sldId id="272" r:id="rId7"/>
    <p:sldId id="273" r:id="rId8"/>
    <p:sldId id="274" r:id="rId9"/>
    <p:sldId id="266" r:id="rId10"/>
    <p:sldId id="267"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5C77D"/>
    <a:srgbClr val="20478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5" autoAdjust="0"/>
    <p:restoredTop sz="96433" autoAdjust="0"/>
  </p:normalViewPr>
  <p:slideViewPr>
    <p:cSldViewPr snapToGrid="0">
      <p:cViewPr>
        <p:scale>
          <a:sx n="78" d="100"/>
          <a:sy n="78" d="100"/>
        </p:scale>
        <p:origin x="-366" y="198"/>
      </p:cViewPr>
      <p:guideLst>
        <p:guide orient="horz" pos="2160"/>
        <p:guide pos="3840"/>
      </p:guideLst>
    </p:cSldViewPr>
  </p:slideViewPr>
  <p:outlineViewPr>
    <p:cViewPr>
      <p:scale>
        <a:sx n="33" d="100"/>
        <a:sy n="33" d="100"/>
      </p:scale>
      <p:origin x="0" y="0"/>
    </p:cViewPr>
  </p:outlin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ctr">
              <a:lnSpc>
                <a:spcPct val="85000"/>
              </a:lnSpc>
              <a:defRPr sz="3200" b="0" spc="-50" baseline="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ctr">
              <a:buNone/>
              <a:defRPr sz="1800" cap="all" spc="200" baseline="0">
                <a:solidFill>
                  <a:schemeClr val="tx2"/>
                </a:solidFill>
                <a:latin typeface="Times New Roman" panose="02020603050405020304" pitchFamily="18" charset="0"/>
                <a:cs typeface="Times New Roman" panose="02020603050405020304" pitchFamily="18" charset="0"/>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dirty="0" smtClean="0"/>
              <a:t>Asıl alt başlık stilini düzenlemek için tıklatın</a:t>
            </a:r>
            <a:endParaRPr lang="en-US" dirty="0"/>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27.11.2017</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dirty="0"/>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Resim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291391" y="826686"/>
            <a:ext cx="1527835" cy="1527835"/>
          </a:xfrm>
          <a:prstGeom prst="rect">
            <a:avLst/>
          </a:prstGeom>
        </p:spPr>
      </p:pic>
      <p:sp>
        <p:nvSpPr>
          <p:cNvPr id="12" name="Metin kutusu 11"/>
          <p:cNvSpPr txBox="1"/>
          <p:nvPr userDrawn="1"/>
        </p:nvSpPr>
        <p:spPr>
          <a:xfrm>
            <a:off x="3929604" y="1051995"/>
            <a:ext cx="5188408" cy="1077218"/>
          </a:xfrm>
          <a:prstGeom prst="rect">
            <a:avLst/>
          </a:prstGeom>
          <a:noFill/>
        </p:spPr>
        <p:txBody>
          <a:bodyPr wrap="none" rtlCol="0">
            <a:spAutoFit/>
          </a:bodyPr>
          <a:lstStyle/>
          <a:p>
            <a:pPr algn="ctr"/>
            <a:r>
              <a:rPr lang="tr-TR" sz="3200" b="0" dirty="0" smtClean="0">
                <a:solidFill>
                  <a:srgbClr val="204788"/>
                </a:solidFill>
                <a:latin typeface="Times New Roman" panose="02020603050405020304" pitchFamily="18" charset="0"/>
                <a:cs typeface="Times New Roman" panose="02020603050405020304" pitchFamily="18" charset="0"/>
              </a:rPr>
              <a:t>Ankara Üniversitesi</a:t>
            </a:r>
          </a:p>
          <a:p>
            <a:pPr algn="ctr"/>
            <a:r>
              <a:rPr lang="tr-TR" sz="3200" b="0" dirty="0" smtClean="0">
                <a:solidFill>
                  <a:srgbClr val="204788"/>
                </a:solidFill>
                <a:latin typeface="Times New Roman" panose="02020603050405020304" pitchFamily="18" charset="0"/>
                <a:cs typeface="Times New Roman" panose="02020603050405020304" pitchFamily="18" charset="0"/>
              </a:rPr>
              <a:t>Nallıhan</a:t>
            </a:r>
            <a:r>
              <a:rPr lang="tr-TR" sz="3200" b="0" baseline="0" dirty="0" smtClean="0">
                <a:solidFill>
                  <a:srgbClr val="204788"/>
                </a:solidFill>
                <a:latin typeface="Times New Roman" panose="02020603050405020304" pitchFamily="18" charset="0"/>
                <a:cs typeface="Times New Roman" panose="02020603050405020304" pitchFamily="18" charset="0"/>
              </a:rPr>
              <a:t> Meslek Yüksekokulu</a:t>
            </a:r>
            <a:endParaRPr lang="tr-TR" sz="3200" b="0" dirty="0">
              <a:solidFill>
                <a:srgbClr val="204788"/>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413103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AD21F69-E93F-40C2-85AE-E33A1B82552E}" type="datetimeFigureOut">
              <a:rPr lang="tr-TR" smtClean="0"/>
              <a:t>27.11.2017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826873332"/>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AD21F69-E93F-40C2-85AE-E33A1B82552E}" type="datetimeFigureOut">
              <a:rPr lang="tr-TR" smtClean="0"/>
              <a:t>27.11.2017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40761378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vl2pPr>
              <a:defRPr>
                <a:solidFill>
                  <a:schemeClr val="bg2">
                    <a:lumMod val="25000"/>
                  </a:schemeClr>
                </a:solidFill>
                <a:latin typeface="Times New Roman" panose="02020603050405020304" pitchFamily="18" charset="0"/>
                <a:cs typeface="Times New Roman" panose="02020603050405020304" pitchFamily="18" charset="0"/>
              </a:defRPr>
            </a:lvl2pPr>
            <a:lvl3pPr>
              <a:defRPr>
                <a:solidFill>
                  <a:schemeClr val="bg2">
                    <a:lumMod val="25000"/>
                  </a:schemeClr>
                </a:solidFill>
                <a:latin typeface="Times New Roman" panose="02020603050405020304" pitchFamily="18" charset="0"/>
                <a:cs typeface="Times New Roman" panose="02020603050405020304" pitchFamily="18" charset="0"/>
              </a:defRPr>
            </a:lvl3pPr>
            <a:lvl4pPr>
              <a:defRPr>
                <a:solidFill>
                  <a:schemeClr val="bg2">
                    <a:lumMod val="25000"/>
                  </a:schemeClr>
                </a:solidFill>
                <a:latin typeface="Times New Roman" panose="02020603050405020304" pitchFamily="18" charset="0"/>
                <a:cs typeface="Times New Roman" panose="02020603050405020304" pitchFamily="18" charset="0"/>
              </a:defRPr>
            </a:lvl4pPr>
            <a:lvl5pPr>
              <a:defRPr>
                <a:solidFill>
                  <a:schemeClr val="bg2">
                    <a:lumMod val="25000"/>
                  </a:schemeClr>
                </a:solidFill>
                <a:latin typeface="Times New Roman" panose="02020603050405020304" pitchFamily="18" charset="0"/>
                <a:cs typeface="Times New Roman" panose="02020603050405020304" pitchFamily="18" charset="0"/>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27.11.2017</a:t>
            </a:fld>
            <a:endParaRPr lang="tr-TR"/>
          </a:p>
        </p:txBody>
      </p:sp>
      <p:sp>
        <p:nvSpPr>
          <p:cNvPr id="5" name="Footer Placeholder 4"/>
          <p:cNvSpPr>
            <a:spLocks noGrp="1"/>
          </p:cNvSpPr>
          <p:nvPr>
            <p:ph type="ftr" sz="quarter" idx="1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spTree>
    <p:extLst>
      <p:ext uri="{BB962C8B-B14F-4D97-AF65-F5344CB8AC3E}">
        <p14:creationId xmlns:p14="http://schemas.microsoft.com/office/powerpoint/2010/main" val="23457567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3600" b="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1800" cap="all" spc="200" baseline="0">
                <a:solidFill>
                  <a:srgbClr val="204788"/>
                </a:solidFill>
                <a:latin typeface="Times New Roman" panose="02020603050405020304" pitchFamily="18" charset="0"/>
                <a:cs typeface="Times New Roman" panose="02020603050405020304" pitchFamily="18"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27.11.2017</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0262855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dirty="0" smtClean="0"/>
              <a:t>Asıl başlık stili için tıklatın</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tr-TR" dirty="0" smtClean="0"/>
              <a:t>Asıl metin stillerini düzenlemek için tıklatın</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AD21F69-E93F-40C2-85AE-E33A1B82552E}" type="datetimeFigureOut">
              <a:rPr lang="tr-TR" smtClean="0"/>
              <a:t>27.11.2017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2219802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097280" y="2582335"/>
            <a:ext cx="4937760" cy="32867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217920" y="2582334"/>
            <a:ext cx="4937760" cy="32867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AD21F69-E93F-40C2-85AE-E33A1B82552E}" type="datetimeFigureOut">
              <a:rPr lang="tr-TR" smtClean="0"/>
              <a:t>27.11.2017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35591425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Date Placeholder 2"/>
          <p:cNvSpPr>
            <a:spLocks noGrp="1"/>
          </p:cNvSpPr>
          <p:nvPr>
            <p:ph type="dt" sz="half" idx="10"/>
          </p:nvPr>
        </p:nvSpPr>
        <p:spPr/>
        <p:txBody>
          <a:bodyPr/>
          <a:lstStyle/>
          <a:p>
            <a:fld id="{4AD21F69-E93F-40C2-85AE-E33A1B82552E}" type="datetimeFigureOut">
              <a:rPr lang="tr-TR" smtClean="0"/>
              <a:t>27.11.2017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12896202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AD21F69-E93F-40C2-85AE-E33A1B82552E}" type="datetimeFigureOut">
              <a:rPr lang="tr-TR" smtClean="0"/>
              <a:t>27.11.2017</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42492813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lvl1pPr>
              <a:defRPr>
                <a:solidFill>
                  <a:srgbClr val="204788"/>
                </a:solidFill>
                <a:latin typeface="Times New Roman" panose="02020603050405020304" pitchFamily="18" charset="0"/>
                <a:cs typeface="Times New Roman" panose="02020603050405020304" pitchFamily="18" charset="0"/>
              </a:defRPr>
            </a:lvl1pPr>
            <a:lvl2pPr>
              <a:defRPr>
                <a:solidFill>
                  <a:srgbClr val="204788"/>
                </a:solidFill>
                <a:latin typeface="Times New Roman" panose="02020603050405020304" pitchFamily="18" charset="0"/>
                <a:cs typeface="Times New Roman" panose="02020603050405020304" pitchFamily="18" charset="0"/>
              </a:defRPr>
            </a:lvl2pPr>
            <a:lvl3pPr>
              <a:defRPr>
                <a:solidFill>
                  <a:srgbClr val="204788"/>
                </a:solidFill>
                <a:latin typeface="Times New Roman" panose="02020603050405020304" pitchFamily="18" charset="0"/>
                <a:cs typeface="Times New Roman" panose="02020603050405020304" pitchFamily="18" charset="0"/>
              </a:defRPr>
            </a:lvl3pPr>
            <a:lvl4pPr>
              <a:defRPr>
                <a:solidFill>
                  <a:srgbClr val="204788"/>
                </a:solidFill>
                <a:latin typeface="Times New Roman" panose="02020603050405020304" pitchFamily="18" charset="0"/>
                <a:cs typeface="Times New Roman" panose="02020603050405020304" pitchFamily="18" charset="0"/>
              </a:defRPr>
            </a:lvl4pPr>
            <a:lvl5pPr>
              <a:defRPr>
                <a:solidFill>
                  <a:srgbClr val="204788"/>
                </a:solidFill>
                <a:latin typeface="Times New Roman" panose="02020603050405020304" pitchFamily="18" charset="0"/>
                <a:cs typeface="Times New Roman" panose="02020603050405020304" pitchFamily="18" charset="0"/>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latin typeface="Times New Roman" panose="02020603050405020304" pitchFamily="18" charset="0"/>
                <a:cs typeface="Times New Roman" panose="02020603050405020304" pitchFamily="18"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a:xfrm>
            <a:off x="465512" y="6459785"/>
            <a:ext cx="2618510" cy="365125"/>
          </a:xfrm>
        </p:spPr>
        <p:txBody>
          <a:bodyPr/>
          <a:lstStyle>
            <a:lvl1pPr algn="l">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27.11.2017</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7" name="Slide Number Placeholder 6"/>
          <p:cNvSpPr>
            <a:spLocks noGrp="1"/>
          </p:cNvSpPr>
          <p:nvPr>
            <p:ph type="sldNum" sz="quarter" idx="12"/>
          </p:nvPr>
        </p:nvSpPr>
        <p:spPr/>
        <p:txBody>
          <a:bodyPr/>
          <a:lstStyle>
            <a:lvl1pPr>
              <a:defRPr>
                <a:solidFill>
                  <a:srgbClr val="204788"/>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spTree>
    <p:extLst>
      <p:ext uri="{BB962C8B-B14F-4D97-AF65-F5344CB8AC3E}">
        <p14:creationId xmlns:p14="http://schemas.microsoft.com/office/powerpoint/2010/main" val="4023192438"/>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AD21F69-E93F-40C2-85AE-E33A1B82552E}" type="datetimeFigureOut">
              <a:rPr lang="tr-TR" smtClean="0"/>
              <a:t>27.11.2017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3765022664"/>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dirty="0"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204788"/>
                </a:solidFill>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27.11.2017</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204788"/>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03786647"/>
      </p:ext>
    </p:extLst>
  </p:cSld>
  <p:clrMap bg1="lt1" tx1="dk1" bg2="lt2" tx2="dk2" accent1="accent1" accent2="accent2" accent3="accent3" accent4="accent4" accent5="accent5" accent6="accent6" hlink="hlink" folHlink="folHlink"/>
  <p:sldLayoutIdLst>
    <p:sldLayoutId id="2147483804" r:id="rId1"/>
    <p:sldLayoutId id="2147483805" r:id="rId2"/>
    <p:sldLayoutId id="2147483806" r:id="rId3"/>
    <p:sldLayoutId id="2147483807" r:id="rId4"/>
    <p:sldLayoutId id="2147483808" r:id="rId5"/>
    <p:sldLayoutId id="2147483809" r:id="rId6"/>
    <p:sldLayoutId id="2147483810" r:id="rId7"/>
    <p:sldLayoutId id="2147483811" r:id="rId8"/>
    <p:sldLayoutId id="2147483812" r:id="rId9"/>
    <p:sldLayoutId id="2147483813" r:id="rId10"/>
    <p:sldLayoutId id="2147483814"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txStyles>
    <p:titleStyle>
      <a:lvl1pPr algn="l" defTabSz="914400" rtl="0" eaLnBrk="1" latinLnBrk="0" hangingPunct="1">
        <a:lnSpc>
          <a:spcPct val="85000"/>
        </a:lnSpc>
        <a:spcBef>
          <a:spcPct val="0"/>
        </a:spcBef>
        <a:buNone/>
        <a:defRPr sz="3600" kern="1200" spc="-50" baseline="0">
          <a:solidFill>
            <a:srgbClr val="204788"/>
          </a:solidFill>
          <a:latin typeface="Times New Roman" panose="02020603050405020304" pitchFamily="18" charset="0"/>
          <a:ea typeface="+mj-ea"/>
          <a:cs typeface="Times New Roman" panose="02020603050405020304" pitchFamily="18" charset="0"/>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rgbClr val="204788"/>
          </a:solidFill>
          <a:latin typeface="Times New Roman" panose="02020603050405020304" pitchFamily="18" charset="0"/>
          <a:ea typeface="+mn-ea"/>
          <a:cs typeface="Times New Roman" panose="02020603050405020304" pitchFamily="18" charset="0"/>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rgbClr val="204788"/>
          </a:solidFill>
          <a:latin typeface="Times New Roman" panose="02020603050405020304" pitchFamily="18" charset="0"/>
          <a:ea typeface="+mn-ea"/>
          <a:cs typeface="Times New Roman" panose="02020603050405020304" pitchFamily="18" charset="0"/>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tec.ege.edu.tr/dersler/sensorler.pdf"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dirty="0" smtClean="0"/>
              <a:t>Hız </a:t>
            </a:r>
            <a:r>
              <a:rPr lang="tr-TR" dirty="0" err="1" smtClean="0"/>
              <a:t>sensörleri</a:t>
            </a:r>
            <a:endParaRPr lang="tr-TR" sz="3600" dirty="0">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p:txBody>
          <a:bodyPr/>
          <a:lstStyle/>
          <a:p>
            <a:r>
              <a:rPr lang="tr-TR" dirty="0" smtClean="0"/>
              <a:t>NET 207 SENSÖRLER VE DÖNÜŞTÜRÜCÜLER</a:t>
            </a:r>
            <a:endParaRPr lang="tr-TR" dirty="0"/>
          </a:p>
          <a:p>
            <a:r>
              <a:rPr lang="tr-TR" dirty="0" err="1"/>
              <a:t>Öğr</a:t>
            </a:r>
            <a:r>
              <a:rPr lang="tr-TR" dirty="0"/>
              <a:t>. Gör. Taner DİNDAR</a:t>
            </a:r>
          </a:p>
        </p:txBody>
      </p:sp>
    </p:spTree>
    <p:extLst>
      <p:ext uri="{BB962C8B-B14F-4D97-AF65-F5344CB8AC3E}">
        <p14:creationId xmlns:p14="http://schemas.microsoft.com/office/powerpoint/2010/main" val="27590128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DİNLEDİĞİNİZ İÇİN TEŞEKKÜRLER…</a:t>
            </a:r>
            <a:endParaRPr lang="tr-TR" dirty="0"/>
          </a:p>
        </p:txBody>
      </p:sp>
      <p:sp>
        <p:nvSpPr>
          <p:cNvPr id="3" name="İçerik Yer Tutucusu 2"/>
          <p:cNvSpPr>
            <a:spLocks noGrp="1"/>
          </p:cNvSpPr>
          <p:nvPr>
            <p:ph idx="1"/>
          </p:nvPr>
        </p:nvSpPr>
        <p:spPr/>
        <p:txBody>
          <a:bodyPr/>
          <a:lstStyle/>
          <a:p>
            <a:pPr marL="0" indent="0">
              <a:buNone/>
            </a:pPr>
            <a:r>
              <a:rPr lang="tr-TR" b="1" dirty="0" smtClean="0">
                <a:solidFill>
                  <a:schemeClr val="bg1"/>
                </a:solidFill>
              </a:rPr>
              <a:t>(1791 </a:t>
            </a:r>
            <a:r>
              <a:rPr lang="tr-TR" b="1" dirty="0">
                <a:solidFill>
                  <a:schemeClr val="bg1"/>
                </a:solidFill>
              </a:rPr>
              <a:t>- 1867)</a:t>
            </a:r>
            <a:br>
              <a:rPr lang="tr-TR" b="1" dirty="0">
                <a:solidFill>
                  <a:schemeClr val="bg1"/>
                </a:solidFill>
              </a:rPr>
            </a:br>
            <a:endParaRPr lang="tr-TR" sz="2800" dirty="0"/>
          </a:p>
          <a:p>
            <a:endParaRPr lang="tr-TR" dirty="0"/>
          </a:p>
        </p:txBody>
      </p:sp>
    </p:spTree>
    <p:extLst>
      <p:ext uri="{BB962C8B-B14F-4D97-AF65-F5344CB8AC3E}">
        <p14:creationId xmlns:p14="http://schemas.microsoft.com/office/powerpoint/2010/main" val="29707903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AÇISAL HIZ</a:t>
            </a:r>
            <a:endParaRPr lang="tr-TR" dirty="0"/>
          </a:p>
        </p:txBody>
      </p:sp>
      <p:sp>
        <p:nvSpPr>
          <p:cNvPr id="3" name="İçerik Yer Tutucusu 2"/>
          <p:cNvSpPr>
            <a:spLocks noGrp="1"/>
          </p:cNvSpPr>
          <p:nvPr>
            <p:ph idx="1"/>
          </p:nvPr>
        </p:nvSpPr>
        <p:spPr/>
        <p:txBody>
          <a:bodyPr>
            <a:normAutofit/>
          </a:bodyPr>
          <a:lstStyle/>
          <a:p>
            <a:pPr algn="just"/>
            <a:r>
              <a:rPr lang="tr-TR" sz="2400" dirty="0" err="1"/>
              <a:t>Açısal</a:t>
            </a:r>
            <a:r>
              <a:rPr lang="tr-TR" sz="2400" dirty="0"/>
              <a:t> hız, </a:t>
            </a:r>
            <a:r>
              <a:rPr lang="tr-TR" sz="2400" dirty="0" err="1"/>
              <a:t>açısal</a:t>
            </a:r>
            <a:r>
              <a:rPr lang="tr-TR" sz="2400" dirty="0"/>
              <a:t> </a:t>
            </a:r>
            <a:r>
              <a:rPr lang="tr-TR" sz="2400" dirty="0" smtClean="0"/>
              <a:t>yer değiştirmenin </a:t>
            </a:r>
            <a:r>
              <a:rPr lang="tr-TR" sz="2400" dirty="0"/>
              <a:t>değişim hızıdır. Birim zamandaki radyan veya birim zamandaki dönüş sayısı olarak ölçülür. Kontrol sistemlerinde </a:t>
            </a:r>
            <a:r>
              <a:rPr lang="tr-TR" sz="2400" dirty="0" err="1"/>
              <a:t>açısal</a:t>
            </a:r>
            <a:r>
              <a:rPr lang="tr-TR" sz="2400" dirty="0"/>
              <a:t> hız ölçümü doğrusal hız ölçümlerinden daha fazla yapılır. Döner makinelerin </a:t>
            </a:r>
            <a:r>
              <a:rPr lang="tr-TR" sz="2400" dirty="0" err="1"/>
              <a:t>açısal</a:t>
            </a:r>
            <a:r>
              <a:rPr lang="tr-TR" sz="2400" dirty="0"/>
              <a:t> hızını ölçmek için kullanılan çeşitli yöntemler vardır. Bunlar analog ve sayısal olmak üzere sınıflandırılabilirler. Analog yöntemlerde hızölçerin çıkışı bir analog gerilim ya da mekanik </a:t>
            </a:r>
            <a:r>
              <a:rPr lang="tr-TR" sz="2400" dirty="0" smtClean="0"/>
              <a:t>yer değiştirme </a:t>
            </a:r>
            <a:r>
              <a:rPr lang="tr-TR" sz="2400" dirty="0"/>
              <a:t>hareketidir. Sayısal yöntemlerde ise çıkış frekansı </a:t>
            </a:r>
            <a:r>
              <a:rPr lang="tr-TR" sz="2400" dirty="0" err="1"/>
              <a:t>açısal</a:t>
            </a:r>
            <a:r>
              <a:rPr lang="tr-TR" sz="2400" dirty="0"/>
              <a:t> hız ile orantılı kare dalgadır. </a:t>
            </a:r>
            <a:r>
              <a:rPr lang="tr-TR" sz="2400" dirty="0" smtClean="0"/>
              <a:t>Döner </a:t>
            </a:r>
            <a:r>
              <a:rPr lang="tr-TR" sz="2400" dirty="0"/>
              <a:t>makinelerin </a:t>
            </a:r>
            <a:r>
              <a:rPr lang="tr-TR" sz="2400" dirty="0" err="1"/>
              <a:t>açısal</a:t>
            </a:r>
            <a:r>
              <a:rPr lang="tr-TR" sz="2400" dirty="0"/>
              <a:t> hızını ölçmede kullanılan hızölçerleri, </a:t>
            </a:r>
            <a:r>
              <a:rPr lang="tr-TR" sz="2400" dirty="0" smtClean="0"/>
              <a:t>takometreleri inceleyeceğiz[1].</a:t>
            </a:r>
            <a:endParaRPr lang="tr-TR" sz="2400" dirty="0"/>
          </a:p>
        </p:txBody>
      </p:sp>
    </p:spTree>
    <p:extLst>
      <p:ext uri="{BB962C8B-B14F-4D97-AF65-F5344CB8AC3E}">
        <p14:creationId xmlns:p14="http://schemas.microsoft.com/office/powerpoint/2010/main" val="34569124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TAKOMETRELER</a:t>
            </a:r>
            <a:endParaRPr lang="tr-TR" dirty="0"/>
          </a:p>
        </p:txBody>
      </p:sp>
      <p:sp>
        <p:nvSpPr>
          <p:cNvPr id="3" name="İçerik Yer Tutucusu 2"/>
          <p:cNvSpPr>
            <a:spLocks noGrp="1"/>
          </p:cNvSpPr>
          <p:nvPr>
            <p:ph idx="1"/>
          </p:nvPr>
        </p:nvSpPr>
        <p:spPr/>
        <p:txBody>
          <a:bodyPr/>
          <a:lstStyle/>
          <a:p>
            <a:pPr algn="just"/>
            <a:r>
              <a:rPr lang="tr-TR" sz="2600" dirty="0"/>
              <a:t>Analog yöntemlerde çıkış sinyalinin türüne göre </a:t>
            </a:r>
            <a:r>
              <a:rPr lang="tr-TR" sz="2600" dirty="0" err="1"/>
              <a:t>d.c</a:t>
            </a:r>
            <a:r>
              <a:rPr lang="tr-TR" sz="2600" dirty="0"/>
              <a:t>. </a:t>
            </a:r>
            <a:r>
              <a:rPr lang="tr-TR" sz="2600" dirty="0" err="1"/>
              <a:t>takojeneratör</a:t>
            </a:r>
            <a:r>
              <a:rPr lang="tr-TR" sz="2600" dirty="0"/>
              <a:t>, </a:t>
            </a:r>
            <a:r>
              <a:rPr lang="tr-TR" sz="2600" dirty="0" err="1"/>
              <a:t>a.c</a:t>
            </a:r>
            <a:r>
              <a:rPr lang="tr-TR" sz="2600" dirty="0"/>
              <a:t>. sabit mıknatıslı ve </a:t>
            </a:r>
            <a:r>
              <a:rPr lang="tr-TR" sz="2600" dirty="0" err="1"/>
              <a:t>a.c</a:t>
            </a:r>
            <a:r>
              <a:rPr lang="tr-TR" sz="2600" dirty="0"/>
              <a:t>. endüksiyon </a:t>
            </a:r>
            <a:r>
              <a:rPr lang="tr-TR" sz="2600" dirty="0" err="1"/>
              <a:t>takojeneratörler</a:t>
            </a:r>
            <a:r>
              <a:rPr lang="tr-TR" sz="2600" dirty="0"/>
              <a:t> bulunmaktadır. Mekanik çıkışlı olan takometre ise, sürüklenme kupası (</a:t>
            </a:r>
            <a:r>
              <a:rPr lang="tr-TR" sz="2600" dirty="0" err="1"/>
              <a:t>drag</a:t>
            </a:r>
            <a:r>
              <a:rPr lang="tr-TR" sz="2600" dirty="0"/>
              <a:t>-cup </a:t>
            </a:r>
            <a:r>
              <a:rPr lang="tr-TR" sz="2600" dirty="0" err="1"/>
              <a:t>tachometer</a:t>
            </a:r>
            <a:r>
              <a:rPr lang="tr-TR" sz="2600" dirty="0"/>
              <a:t>) ya da </a:t>
            </a:r>
            <a:r>
              <a:rPr lang="tr-TR" sz="2600" dirty="0" err="1"/>
              <a:t>eddy</a:t>
            </a:r>
            <a:r>
              <a:rPr lang="tr-TR" sz="2600" dirty="0"/>
              <a:t> akım takometre olarak adlandırılmaktadır</a:t>
            </a:r>
            <a:r>
              <a:rPr lang="tr-TR" dirty="0"/>
              <a:t>.</a:t>
            </a:r>
          </a:p>
        </p:txBody>
      </p:sp>
    </p:spTree>
    <p:extLst>
      <p:ext uri="{BB962C8B-B14F-4D97-AF65-F5344CB8AC3E}">
        <p14:creationId xmlns:p14="http://schemas.microsoft.com/office/powerpoint/2010/main" val="9600918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TAKOMETRELER</a:t>
            </a:r>
          </a:p>
        </p:txBody>
      </p:sp>
      <p:sp>
        <p:nvSpPr>
          <p:cNvPr id="3" name="İçerik Yer Tutucusu 2"/>
          <p:cNvSpPr>
            <a:spLocks noGrp="1"/>
          </p:cNvSpPr>
          <p:nvPr>
            <p:ph idx="1"/>
          </p:nvPr>
        </p:nvSpPr>
        <p:spPr/>
        <p:txBody>
          <a:bodyPr>
            <a:normAutofit/>
          </a:bodyPr>
          <a:lstStyle/>
          <a:p>
            <a:pPr algn="just"/>
            <a:r>
              <a:rPr lang="tr-TR" sz="2600" dirty="0"/>
              <a:t>Bir takometre </a:t>
            </a:r>
            <a:r>
              <a:rPr lang="tr-TR" sz="2600" dirty="0" err="1"/>
              <a:t>açısal</a:t>
            </a:r>
            <a:r>
              <a:rPr lang="tr-TR" sz="2600" dirty="0"/>
              <a:t> hızın ölçülmesinde kullanılan bir elektrik üretecidir. </a:t>
            </a:r>
            <a:r>
              <a:rPr lang="tr-TR" sz="2600" dirty="0" smtClean="0"/>
              <a:t>Bobin </a:t>
            </a:r>
            <a:r>
              <a:rPr lang="tr-TR" sz="2600" dirty="0"/>
              <a:t>armatür (</a:t>
            </a:r>
            <a:r>
              <a:rPr lang="tr-TR" sz="2600" dirty="0" err="1"/>
              <a:t>endüvi</a:t>
            </a:r>
            <a:r>
              <a:rPr lang="tr-TR" sz="2600" dirty="0"/>
              <a:t>) denilen bir metal silindir üzerine yerleştirilmiştir. </a:t>
            </a:r>
            <a:r>
              <a:rPr lang="tr-TR" sz="2600" dirty="0" err="1"/>
              <a:t>Endüvi</a:t>
            </a:r>
            <a:r>
              <a:rPr lang="tr-TR" sz="2600" dirty="0"/>
              <a:t> iki sabit mıknatıs alan kutupları tarafından üretilen manyetik alan içinde serbestçe dönmektedir. Bobinin iki ucu komütatör (</a:t>
            </a:r>
            <a:r>
              <a:rPr lang="tr-TR" sz="2600" dirty="0" err="1"/>
              <a:t>kollektör</a:t>
            </a:r>
            <a:r>
              <a:rPr lang="tr-TR" sz="2600" dirty="0"/>
              <a:t>) denilen parçalı bir bağlantı halkasının zıt yarıklarına bağlanmıştır. </a:t>
            </a:r>
            <a:r>
              <a:rPr lang="tr-TR" sz="2600" dirty="0" err="1"/>
              <a:t>Endüvideki</a:t>
            </a:r>
            <a:r>
              <a:rPr lang="tr-TR" sz="2600" dirty="0"/>
              <a:t> her bir bobin için komütatör üzerinde iki kısım </a:t>
            </a:r>
            <a:r>
              <a:rPr lang="tr-TR" sz="2600" dirty="0" smtClean="0"/>
              <a:t>vardır[1].</a:t>
            </a:r>
            <a:endParaRPr lang="tr-TR" sz="2600" dirty="0"/>
          </a:p>
        </p:txBody>
      </p:sp>
    </p:spTree>
    <p:extLst>
      <p:ext uri="{BB962C8B-B14F-4D97-AF65-F5344CB8AC3E}">
        <p14:creationId xmlns:p14="http://schemas.microsoft.com/office/powerpoint/2010/main" val="31952748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TAKOMETRELER</a:t>
            </a:r>
          </a:p>
        </p:txBody>
      </p:sp>
      <p:sp>
        <p:nvSpPr>
          <p:cNvPr id="3" name="İçerik Yer Tutucusu 2"/>
          <p:cNvSpPr>
            <a:spLocks noGrp="1"/>
          </p:cNvSpPr>
          <p:nvPr>
            <p:ph idx="1"/>
          </p:nvPr>
        </p:nvSpPr>
        <p:spPr/>
        <p:txBody>
          <a:bodyPr>
            <a:normAutofit/>
          </a:bodyPr>
          <a:lstStyle/>
          <a:p>
            <a:pPr algn="just"/>
            <a:r>
              <a:rPr lang="tr-TR" sz="2600" dirty="0"/>
              <a:t>İki tane karbon fırça bobin uçlarını komütatör kısımlarına bağlamaktadır. Bu komütatör aracılığıyla yapılan işlem aslında her zaman aynı konumda olan iletkenlerle çıkış terminallerinin temasını sağlamaktır. Fırçalar ve komütatör bobin bağlantılarını </a:t>
            </a:r>
            <a:r>
              <a:rPr lang="tr-TR" sz="2600" dirty="0" err="1"/>
              <a:t>endüvinin</a:t>
            </a:r>
            <a:r>
              <a:rPr lang="tr-TR" sz="2600" dirty="0"/>
              <a:t> her bir 180’lik dönüşü için bir defa ters çeviren anahtar gibi çalışmaktadır. Dolayısıyla, bu anahtarlama işlemi hareketi dönen bobinde </a:t>
            </a:r>
            <a:r>
              <a:rPr lang="tr-TR" sz="2600" dirty="0" err="1"/>
              <a:t>endüklenen</a:t>
            </a:r>
            <a:r>
              <a:rPr lang="tr-TR" sz="2600" dirty="0"/>
              <a:t> </a:t>
            </a:r>
            <a:r>
              <a:rPr lang="tr-TR" sz="2600" dirty="0" err="1"/>
              <a:t>a.c</a:t>
            </a:r>
            <a:r>
              <a:rPr lang="tr-TR" sz="2600" dirty="0"/>
              <a:t>. gerilimi bir </a:t>
            </a:r>
            <a:r>
              <a:rPr lang="tr-TR" sz="2600" dirty="0" err="1"/>
              <a:t>d.c</a:t>
            </a:r>
            <a:r>
              <a:rPr lang="tr-TR" sz="2600" dirty="0"/>
              <a:t>. gerilime çevirir. Diğer bir deyişle, komütatör ve fırça bir </a:t>
            </a:r>
            <a:r>
              <a:rPr lang="tr-TR" sz="2600" dirty="0" err="1"/>
              <a:t>a.c</a:t>
            </a:r>
            <a:r>
              <a:rPr lang="tr-TR" sz="2600" dirty="0"/>
              <a:t>./</a:t>
            </a:r>
            <a:r>
              <a:rPr lang="tr-TR" sz="2600" dirty="0" err="1"/>
              <a:t>d.c</a:t>
            </a:r>
            <a:r>
              <a:rPr lang="tr-TR" sz="2600" dirty="0"/>
              <a:t>. çevirici görevini görür. </a:t>
            </a:r>
          </a:p>
        </p:txBody>
      </p:sp>
    </p:spTree>
    <p:extLst>
      <p:ext uri="{BB962C8B-B14F-4D97-AF65-F5344CB8AC3E}">
        <p14:creationId xmlns:p14="http://schemas.microsoft.com/office/powerpoint/2010/main" val="39535055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TAKOMETRELER</a:t>
            </a:r>
          </a:p>
        </p:txBody>
      </p:sp>
      <p:sp>
        <p:nvSpPr>
          <p:cNvPr id="3" name="İçerik Yer Tutucusu 2"/>
          <p:cNvSpPr>
            <a:spLocks noGrp="1"/>
          </p:cNvSpPr>
          <p:nvPr>
            <p:ph idx="1"/>
          </p:nvPr>
        </p:nvSpPr>
        <p:spPr/>
        <p:txBody>
          <a:bodyPr>
            <a:normAutofit/>
          </a:bodyPr>
          <a:lstStyle/>
          <a:p>
            <a:pPr algn="just"/>
            <a:r>
              <a:rPr lang="tr-TR" sz="2400" dirty="0"/>
              <a:t>Kötü bir endüstriyel ortam fırça tipi takometrelere zarar verebilir. Fırçalar üzerinde parçacıkların birikmesi aşınmalara neden olur. Buhar (yağ, vb.) birikmeleri komütatörde ince bir film tabakasının oluşmasına ve dolayısıyla hatalara neden olur. Kapalı bir kaba yerleştirilmesi aşırı ısınmaya neden olur. Bu sorunları çözmek için fırçasız bir </a:t>
            </a:r>
            <a:r>
              <a:rPr lang="tr-TR" sz="2400" dirty="0" err="1"/>
              <a:t>d.c</a:t>
            </a:r>
            <a:r>
              <a:rPr lang="tr-TR" sz="2400" dirty="0"/>
              <a:t>. takometre kullanılabilir. Bu durumda sabit mıknatıs ve bobinin konumlarını ters çevirmek gerekir. Burada sabit mıknatıs </a:t>
            </a:r>
            <a:r>
              <a:rPr lang="tr-TR" sz="2400" dirty="0" err="1"/>
              <a:t>endüvi</a:t>
            </a:r>
            <a:r>
              <a:rPr lang="tr-TR" sz="2400" dirty="0"/>
              <a:t> olur ve bobin sabittir. </a:t>
            </a:r>
            <a:r>
              <a:rPr lang="tr-TR" sz="2400" dirty="0" err="1"/>
              <a:t>Endüviye</a:t>
            </a:r>
            <a:r>
              <a:rPr lang="tr-TR" sz="2400" dirty="0"/>
              <a:t> elektriksel bağlantı yapılmadığından fırçalar ve komütatöre gerek yoktur. Ancak </a:t>
            </a:r>
            <a:r>
              <a:rPr lang="tr-TR" sz="2400" dirty="0" err="1"/>
              <a:t>endüvinin</a:t>
            </a:r>
            <a:r>
              <a:rPr lang="tr-TR" sz="2400" dirty="0"/>
              <a:t> konumunu algılamak için ek bir devreye ve bir </a:t>
            </a:r>
            <a:r>
              <a:rPr lang="tr-TR" sz="2400" dirty="0" err="1"/>
              <a:t>d.c</a:t>
            </a:r>
            <a:r>
              <a:rPr lang="tr-TR" sz="2400" dirty="0"/>
              <a:t>. çıkış elde etmek için uygun bir </a:t>
            </a:r>
            <a:r>
              <a:rPr lang="tr-TR" sz="2400" dirty="0" err="1"/>
              <a:t>katıhal</a:t>
            </a:r>
            <a:r>
              <a:rPr lang="tr-TR" sz="2400" dirty="0"/>
              <a:t> anahtarlamaya gerek vardır. </a:t>
            </a:r>
            <a:r>
              <a:rPr lang="tr-TR" sz="2400" dirty="0" err="1"/>
              <a:t>Katıhal</a:t>
            </a:r>
            <a:r>
              <a:rPr lang="tr-TR" sz="2400" dirty="0"/>
              <a:t> anahtarlama devresi fırçalar ve komütatörün yaptığı görevi üstlenir. </a:t>
            </a:r>
          </a:p>
        </p:txBody>
      </p:sp>
    </p:spTree>
    <p:extLst>
      <p:ext uri="{BB962C8B-B14F-4D97-AF65-F5344CB8AC3E}">
        <p14:creationId xmlns:p14="http://schemas.microsoft.com/office/powerpoint/2010/main" val="5610920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AC TAKOMETRE</a:t>
            </a:r>
            <a:endParaRPr lang="tr-TR" dirty="0"/>
          </a:p>
        </p:txBody>
      </p:sp>
      <p:sp>
        <p:nvSpPr>
          <p:cNvPr id="3" name="İçerik Yer Tutucusu 2"/>
          <p:cNvSpPr>
            <a:spLocks noGrp="1"/>
          </p:cNvSpPr>
          <p:nvPr>
            <p:ph idx="1"/>
          </p:nvPr>
        </p:nvSpPr>
        <p:spPr/>
        <p:txBody>
          <a:bodyPr>
            <a:normAutofit/>
          </a:bodyPr>
          <a:lstStyle/>
          <a:p>
            <a:pPr algn="just"/>
            <a:r>
              <a:rPr lang="tr-TR" sz="2400" dirty="0"/>
              <a:t>Bir </a:t>
            </a:r>
            <a:r>
              <a:rPr lang="tr-TR" sz="2400" dirty="0" err="1"/>
              <a:t>a.c</a:t>
            </a:r>
            <a:r>
              <a:rPr lang="tr-TR" sz="2400" dirty="0"/>
              <a:t>. takometre çıkışında üç fazlı doğrultucu olan üç fazlı bir elektrik üretecidir. Şekil </a:t>
            </a:r>
            <a:r>
              <a:rPr lang="tr-TR" sz="2400" dirty="0" smtClean="0"/>
              <a:t>1’de </a:t>
            </a:r>
            <a:r>
              <a:rPr lang="tr-TR" sz="2400" dirty="0"/>
              <a:t>büyüklüğü mıknatısın </a:t>
            </a:r>
            <a:r>
              <a:rPr lang="tr-TR" sz="2400" dirty="0" err="1"/>
              <a:t>açısal</a:t>
            </a:r>
            <a:r>
              <a:rPr lang="tr-TR" sz="2400" dirty="0"/>
              <a:t> hızına bağlı olan bir gerilim </a:t>
            </a:r>
            <a:r>
              <a:rPr lang="tr-TR" sz="2400" dirty="0" err="1"/>
              <a:t>endükleyen</a:t>
            </a:r>
            <a:r>
              <a:rPr lang="tr-TR" sz="2400" dirty="0"/>
              <a:t> stator bobin içinde dönen sabit mıknatıslı bir </a:t>
            </a:r>
            <a:r>
              <a:rPr lang="tr-TR" sz="2400" dirty="0" err="1"/>
              <a:t>takojeneratör</a:t>
            </a:r>
            <a:r>
              <a:rPr lang="tr-TR" sz="2400" dirty="0"/>
              <a:t> görülmektedir. Şekil </a:t>
            </a:r>
            <a:r>
              <a:rPr lang="tr-TR" sz="2400" dirty="0" smtClean="0"/>
              <a:t>1’de </a:t>
            </a:r>
            <a:r>
              <a:rPr lang="tr-TR" sz="2400" dirty="0"/>
              <a:t>ise kutup sayısı bir öncekinin iki katı olan bir </a:t>
            </a:r>
            <a:r>
              <a:rPr lang="tr-TR" sz="2400" dirty="0" err="1"/>
              <a:t>a.c</a:t>
            </a:r>
            <a:r>
              <a:rPr lang="tr-TR" sz="2400" dirty="0"/>
              <a:t>. </a:t>
            </a:r>
            <a:r>
              <a:rPr lang="tr-TR" sz="2400" dirty="0" err="1"/>
              <a:t>takojeneratörün</a:t>
            </a:r>
            <a:r>
              <a:rPr lang="tr-TR" sz="2400" dirty="0"/>
              <a:t> çıkış genliği sabit iken frekansının iki katı olduğu görülmektedir. Hız değiştikçe gerilimin frekansı da değişecektir ve bu da Şekil </a:t>
            </a:r>
            <a:r>
              <a:rPr lang="tr-TR" sz="2400" dirty="0" smtClean="0"/>
              <a:t>1’de </a:t>
            </a:r>
            <a:r>
              <a:rPr lang="tr-TR" sz="2400" dirty="0"/>
              <a:t>görülmektedir (hızlardan birinin frekansı diğerinin iki katıdır). Daha yüksek hızda, hem büyüklük hem de düşük hızdakinin iki katıdır.</a:t>
            </a:r>
          </a:p>
        </p:txBody>
      </p:sp>
    </p:spTree>
    <p:extLst>
      <p:ext uri="{BB962C8B-B14F-4D97-AF65-F5344CB8AC3E}">
        <p14:creationId xmlns:p14="http://schemas.microsoft.com/office/powerpoint/2010/main" val="21077308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AC TAKOMETRE</a:t>
            </a:r>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883025" y="2214563"/>
            <a:ext cx="4486275" cy="32861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Metin kutusu 3"/>
          <p:cNvSpPr txBox="1"/>
          <p:nvPr/>
        </p:nvSpPr>
        <p:spPr>
          <a:xfrm>
            <a:off x="3791712" y="5779008"/>
            <a:ext cx="5291328" cy="400110"/>
          </a:xfrm>
          <a:prstGeom prst="rect">
            <a:avLst/>
          </a:prstGeom>
          <a:noFill/>
        </p:spPr>
        <p:txBody>
          <a:bodyPr wrap="square" rtlCol="0">
            <a:spAutoFit/>
          </a:bodyPr>
          <a:lstStyle/>
          <a:p>
            <a:r>
              <a:rPr lang="tr-TR" sz="2000" dirty="0">
                <a:solidFill>
                  <a:schemeClr val="bg2">
                    <a:lumMod val="25000"/>
                  </a:schemeClr>
                </a:solidFill>
                <a:latin typeface="Times New Roman" panose="02020603050405020304" pitchFamily="18" charset="0"/>
                <a:cs typeface="Times New Roman" panose="02020603050405020304" pitchFamily="18" charset="0"/>
              </a:rPr>
              <a:t>Şekil 1. AC takometrenin çalışmasının gösterilişi</a:t>
            </a:r>
            <a:endParaRPr lang="tr-TR" sz="2000" dirty="0">
              <a:solidFill>
                <a:schemeClr val="bg2">
                  <a:lumMod val="2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403352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KAYNAKLAR</a:t>
            </a:r>
            <a:endParaRPr lang="tr-TR" dirty="0"/>
          </a:p>
        </p:txBody>
      </p:sp>
      <p:sp>
        <p:nvSpPr>
          <p:cNvPr id="3" name="İçerik Yer Tutucusu 2"/>
          <p:cNvSpPr>
            <a:spLocks noGrp="1"/>
          </p:cNvSpPr>
          <p:nvPr>
            <p:ph idx="1"/>
          </p:nvPr>
        </p:nvSpPr>
        <p:spPr/>
        <p:txBody>
          <a:bodyPr/>
          <a:lstStyle/>
          <a:p>
            <a:r>
              <a:rPr lang="tr-TR" dirty="0"/>
              <a:t>[</a:t>
            </a:r>
            <a:r>
              <a:rPr lang="tr-TR" dirty="0" smtClean="0"/>
              <a:t>1]</a:t>
            </a:r>
            <a:r>
              <a:rPr lang="tr-TR" dirty="0"/>
              <a:t> </a:t>
            </a:r>
            <a:r>
              <a:rPr lang="tr-TR" dirty="0">
                <a:hlinkClick r:id="rId2"/>
              </a:rPr>
              <a:t>http://</a:t>
            </a:r>
            <a:r>
              <a:rPr lang="tr-TR" dirty="0" smtClean="0">
                <a:hlinkClick r:id="rId2"/>
              </a:rPr>
              <a:t>tec.ege.edu.tr/dersler/sensorler.pdf</a:t>
            </a:r>
            <a:r>
              <a:rPr lang="tr-TR" dirty="0" smtClean="0"/>
              <a:t> (Erişim tarihi: 27.11.2017)</a:t>
            </a:r>
            <a:endParaRPr lang="tr-TR" dirty="0" smtClean="0"/>
          </a:p>
          <a:p>
            <a:endParaRPr lang="tr-TR" dirty="0"/>
          </a:p>
          <a:p>
            <a:endParaRPr lang="tr-TR" dirty="0"/>
          </a:p>
          <a:p>
            <a:endParaRPr lang="tr-TR" dirty="0"/>
          </a:p>
        </p:txBody>
      </p:sp>
    </p:spTree>
    <p:extLst>
      <p:ext uri="{BB962C8B-B14F-4D97-AF65-F5344CB8AC3E}">
        <p14:creationId xmlns:p14="http://schemas.microsoft.com/office/powerpoint/2010/main" val="29223146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Geçmişe bakış">
  <a:themeElements>
    <a:clrScheme name="Sıcak Mavi">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 xmlns:thm15="http://schemas.microsoft.com/office/thememl/2012/main" name="Retrospect" id="{5F128B03-DCCA-4EEB-AB3B-CF2899314A46}" vid="{9CC26709-368C-4D72-9060-94E5B3FF3CD6}"/>
    </a:ext>
  </a:extLst>
</a:theme>
</file>

<file path=docProps/app.xml><?xml version="1.0" encoding="utf-8"?>
<Properties xmlns="http://schemas.openxmlformats.org/officeDocument/2006/extended-properties" xmlns:vt="http://schemas.openxmlformats.org/officeDocument/2006/docPropsVTypes">
  <Template>Retrospect</Template>
  <TotalTime>1441</TotalTime>
  <Words>539</Words>
  <Application>Microsoft Office PowerPoint</Application>
  <PresentationFormat>Özel</PresentationFormat>
  <Paragraphs>22</Paragraphs>
  <Slides>10</Slides>
  <Notes>0</Notes>
  <HiddenSlides>0</HiddenSlides>
  <MMClips>0</MMClips>
  <ScaleCrop>false</ScaleCrop>
  <HeadingPairs>
    <vt:vector size="4" baseType="variant">
      <vt:variant>
        <vt:lpstr>Tema</vt:lpstr>
      </vt:variant>
      <vt:variant>
        <vt:i4>1</vt:i4>
      </vt:variant>
      <vt:variant>
        <vt:lpstr>Slayt Başlıkları</vt:lpstr>
      </vt:variant>
      <vt:variant>
        <vt:i4>10</vt:i4>
      </vt:variant>
    </vt:vector>
  </HeadingPairs>
  <TitlesOfParts>
    <vt:vector size="11" baseType="lpstr">
      <vt:lpstr>Geçmişe bakış</vt:lpstr>
      <vt:lpstr>Hız sensörleri</vt:lpstr>
      <vt:lpstr>AÇISAL HIZ</vt:lpstr>
      <vt:lpstr>TAKOMETRELER</vt:lpstr>
      <vt:lpstr>TAKOMETRELER</vt:lpstr>
      <vt:lpstr>TAKOMETRELER</vt:lpstr>
      <vt:lpstr>TAKOMETRELER</vt:lpstr>
      <vt:lpstr>AC TAKOMETRE</vt:lpstr>
      <vt:lpstr>AC TAKOMETRE</vt:lpstr>
      <vt:lpstr>KAYNAKLAR</vt:lpstr>
      <vt:lpstr>DİNLEDİĞİNİZ İÇİN TEŞEKKÜRLER…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HAFTA KONU</dc:title>
  <dc:creator>ufuk</dc:creator>
  <cp:lastModifiedBy>Taner</cp:lastModifiedBy>
  <cp:revision>83</cp:revision>
  <dcterms:created xsi:type="dcterms:W3CDTF">2017-11-14T11:12:27Z</dcterms:created>
  <dcterms:modified xsi:type="dcterms:W3CDTF">2017-11-27T07:13:13Z</dcterms:modified>
</cp:coreProperties>
</file>