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1 Başlık"/>
          <p:cNvSpPr>
            <a:spLocks noGrp="1"/>
          </p:cNvSpPr>
          <p:nvPr>
            <p:ph type="title"/>
          </p:nvPr>
        </p:nvSpPr>
        <p:spPr>
          <a:xfrm>
            <a:off x="457200" y="274638"/>
            <a:ext cx="8229600" cy="2239962"/>
          </a:xfrm>
        </p:spPr>
        <p:txBody>
          <a:bodyPr/>
          <a:lstStyle/>
          <a:p>
            <a:pPr algn="l"/>
            <a:r>
              <a:rPr lang="tr-TR" b="1" dirty="0" smtClean="0">
                <a:solidFill>
                  <a:srgbClr val="FF0000"/>
                </a:solidFill>
              </a:rPr>
              <a:t>8. </a:t>
            </a:r>
            <a:r>
              <a:rPr lang="tr-TR" b="1" dirty="0" smtClean="0">
                <a:solidFill>
                  <a:srgbClr val="FF0000"/>
                </a:solidFill>
              </a:rPr>
              <a:t>Hafta</a:t>
            </a:r>
            <a:r>
              <a:rPr lang="tr-TR" dirty="0" smtClean="0">
                <a:solidFill>
                  <a:srgbClr val="FF0000"/>
                </a:solidFill>
              </a:rPr>
              <a:t/>
            </a:r>
            <a:br>
              <a:rPr lang="tr-TR" dirty="0" smtClean="0">
                <a:solidFill>
                  <a:srgbClr val="FF0000"/>
                </a:solidFill>
              </a:rPr>
            </a:br>
            <a:r>
              <a:rPr lang="tr-TR" dirty="0" smtClean="0">
                <a:solidFill>
                  <a:srgbClr val="FF0000"/>
                </a:solidFill>
              </a:rPr>
              <a:t>İnsanların Nedensellik Kurma Yolları</a:t>
            </a:r>
            <a:endParaRPr lang="tr-TR" altLang="tr-TR" dirty="0" smtClean="0">
              <a:solidFill>
                <a:srgbClr val="FF0000"/>
              </a:solidFill>
            </a:endParaRPr>
          </a:p>
        </p:txBody>
      </p:sp>
      <p:sp>
        <p:nvSpPr>
          <p:cNvPr id="150531" name="2 İçerik Yer Tutucusu"/>
          <p:cNvSpPr>
            <a:spLocks noGrp="1"/>
          </p:cNvSpPr>
          <p:nvPr>
            <p:ph idx="1"/>
          </p:nvPr>
        </p:nvSpPr>
        <p:spPr>
          <a:xfrm>
            <a:off x="457200" y="2349500"/>
            <a:ext cx="8229600" cy="3746500"/>
          </a:xfrm>
        </p:spPr>
        <p:txBody>
          <a:bodyPr/>
          <a:lstStyle/>
          <a:p>
            <a:r>
              <a:rPr lang="tr-TR" altLang="tr-TR" b="1" smtClean="0"/>
              <a:t>Heider’a göre insanlar iki temel ihtiyacı karşılamak için sebep atıflarında bulunurlar.</a:t>
            </a:r>
          </a:p>
          <a:p>
            <a:r>
              <a:rPr lang="tr-TR" altLang="tr-TR" smtClean="0"/>
              <a:t>1. Tutarlı ve dengeli bir dünya görüşüne sahip olmak</a:t>
            </a:r>
          </a:p>
          <a:p>
            <a:r>
              <a:rPr lang="tr-TR" altLang="tr-TR" smtClean="0"/>
              <a:t>2. Çevreleri üzerinde bir şekilde kontrole sahip oldukları duygusunu yaşamak</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2 İçerik Yer Tutucusu"/>
          <p:cNvSpPr>
            <a:spLocks noGrp="1"/>
          </p:cNvSpPr>
          <p:nvPr>
            <p:ph idx="1"/>
          </p:nvPr>
        </p:nvSpPr>
        <p:spPr>
          <a:xfrm>
            <a:off x="457200" y="685800"/>
            <a:ext cx="8229600" cy="5440363"/>
          </a:xfrm>
        </p:spPr>
        <p:txBody>
          <a:bodyPr/>
          <a:lstStyle/>
          <a:p>
            <a:r>
              <a:rPr lang="tr-TR" altLang="tr-TR" smtClean="0">
                <a:solidFill>
                  <a:srgbClr val="FF0000"/>
                </a:solidFill>
              </a:rPr>
              <a:t>ÖZET</a:t>
            </a:r>
          </a:p>
          <a:p>
            <a:r>
              <a:rPr lang="tr-TR" altLang="tr-TR" smtClean="0"/>
              <a:t>Atıf teorileri Heider’ın öncü çalışmalarına oturur. Kişiye yüklenen atıfla ortama yüklenen atıf arasındaki ayırımı ilk ortaya süren kişidir.</a:t>
            </a:r>
          </a:p>
          <a:p>
            <a:r>
              <a:rPr lang="tr-TR" altLang="tr-TR" smtClean="0"/>
              <a:t>Kelly bir olaya sebep yüklerken birlikte değişen üç önemli parametrenin benzerlik-tutarlılık ve belirginlik- işlediğini öne sürmüştür.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2 İçerik Yer Tutucusu"/>
          <p:cNvSpPr>
            <a:spLocks noGrp="1"/>
          </p:cNvSpPr>
          <p:nvPr>
            <p:ph idx="1"/>
          </p:nvPr>
        </p:nvSpPr>
        <p:spPr>
          <a:xfrm>
            <a:off x="457200" y="914400"/>
            <a:ext cx="8229600" cy="5211763"/>
          </a:xfrm>
        </p:spPr>
        <p:txBody>
          <a:bodyPr/>
          <a:lstStyle/>
          <a:p>
            <a:r>
              <a:rPr lang="tr-TR" altLang="tr-TR" smtClean="0"/>
              <a:t>Weiner kişinin kendi davranışına sebep yüklerken sebebin konumunu, geçici ya da kalıcı oluşunu ve kontrol edilebilir bir sebep olup olmadığını ön planda tuttuğunu öne sürer.</a:t>
            </a:r>
          </a:p>
          <a:p>
            <a:r>
              <a:rPr lang="tr-TR" altLang="tr-TR" smtClean="0"/>
              <a:t>İnsanların sebep yüklerken belli tarafgirliklerde bulunduğu ya da hatalar yaptığı öne sürülür. Genellikle sebebi ortamda aramak yerine kişide aramak eğilimine temel atıf tarafgirliği denir.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2 İçerik Yer Tutucusu"/>
          <p:cNvSpPr>
            <a:spLocks noGrp="1"/>
          </p:cNvSpPr>
          <p:nvPr>
            <p:ph idx="1"/>
          </p:nvPr>
        </p:nvSpPr>
        <p:spPr>
          <a:xfrm>
            <a:off x="457200" y="990600"/>
            <a:ext cx="8229600" cy="5135563"/>
          </a:xfrm>
        </p:spPr>
        <p:txBody>
          <a:bodyPr/>
          <a:lstStyle/>
          <a:p>
            <a:r>
              <a:rPr lang="tr-TR" altLang="tr-TR" smtClean="0"/>
              <a:t>Gözlemci ve/veya fail konumunda olmaktan ötürü sebep atıflarını tam tersi yönde kurma eğiliminde oluruz.</a:t>
            </a:r>
          </a:p>
          <a:p>
            <a:r>
              <a:rPr lang="tr-TR" altLang="tr-TR" smtClean="0"/>
              <a:t>Son olarak kişi, diğer insanların da benzer şartlarda kendi gibi davranacaklarına inanır ve kendi hareketlerinin sebeplerini genelde ortamda arama eğilimi gösterir.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2 İçerik Yer Tutucusu"/>
          <p:cNvSpPr>
            <a:spLocks noGrp="1"/>
          </p:cNvSpPr>
          <p:nvPr>
            <p:ph idx="1"/>
          </p:nvPr>
        </p:nvSpPr>
        <p:spPr>
          <a:xfrm>
            <a:off x="457200" y="762000"/>
            <a:ext cx="8229600" cy="5364163"/>
          </a:xfrm>
        </p:spPr>
        <p:txBody>
          <a:bodyPr/>
          <a:lstStyle/>
          <a:p>
            <a:r>
              <a:rPr lang="tr-TR" altLang="tr-TR" b="1" smtClean="0"/>
              <a:t>Atıf Teorilerine yönelik eleştiriler:</a:t>
            </a:r>
          </a:p>
          <a:p>
            <a:r>
              <a:rPr lang="tr-TR" altLang="tr-TR" smtClean="0"/>
              <a:t>Heider’i takip eden atıf teorilerinin yaklaşımlarındaki çerçeve dardır. Teorisyenler, sebep yüklemedeki yargının genel kurallarını çalıştıklarını varsayarlar. İnsanların sebep atfındaki tarafgirliklerinin, geldikleri arka plan ne olursa olsun hepsini etkilediği dolayısıyla evrensel olduğunu varsayarlar. Daha geniş bağlamı, kültürü, grubu, gruplararası yapıları gözardı ederler.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2 İçerik Yer Tutucusu"/>
          <p:cNvSpPr>
            <a:spLocks noGrp="1"/>
          </p:cNvSpPr>
          <p:nvPr>
            <p:ph idx="1"/>
          </p:nvPr>
        </p:nvSpPr>
        <p:spPr>
          <a:xfrm>
            <a:off x="457200" y="990600"/>
            <a:ext cx="8229600" cy="5135563"/>
          </a:xfrm>
        </p:spPr>
        <p:txBody>
          <a:bodyPr/>
          <a:lstStyle/>
          <a:p>
            <a:r>
              <a:rPr lang="tr-TR" altLang="tr-TR" smtClean="0"/>
              <a:t>Halbuki insan ilişkilerini daha geniş bir bağlamda ele aldığımızda nedensel tarafgirliğin evrensel olduğu düşüncesi sorgulanmaya son derece açık hale gelir. Sözgelimi sorumluluk atfı ile nedensellik ilişkisi, batılı sanayileşmiş toplumların bireyselleşmiş kültürel varsayımları açısından ele alınabilir (püriten ahlak anlayışı vs.)</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2 İçerik Yer Tutucusu"/>
          <p:cNvSpPr>
            <a:spLocks noGrp="1"/>
          </p:cNvSpPr>
          <p:nvPr>
            <p:ph idx="1"/>
          </p:nvPr>
        </p:nvSpPr>
        <p:spPr>
          <a:xfrm>
            <a:off x="457200" y="762000"/>
            <a:ext cx="8229600" cy="5364163"/>
          </a:xfrm>
        </p:spPr>
        <p:txBody>
          <a:bodyPr/>
          <a:lstStyle/>
          <a:p>
            <a:r>
              <a:rPr lang="tr-TR" altLang="tr-TR" b="1" smtClean="0">
                <a:solidFill>
                  <a:srgbClr val="FF0000"/>
                </a:solidFill>
              </a:rPr>
              <a:t>Uyuşan çıkarımlar teorisi: </a:t>
            </a:r>
            <a:r>
              <a:rPr lang="tr-TR" altLang="tr-TR" smtClean="0"/>
              <a:t>Jones ve Davies’in geliştirdiği bu teoriye göre; insanlar bir eyleme şahit olduklarında eylemi gerçekleştiren failin eylemi ile bir takım değişmez kişisel eğilimlerinin uyuştuğu çıkarımını yaparlar. </a:t>
            </a:r>
          </a:p>
          <a:p>
            <a:r>
              <a:rPr lang="tr-TR" altLang="tr-TR" smtClean="0"/>
              <a:t>Davranışı ve kişiliği uyumlaştıran bir çıkarımda bulunmaktır(Annelik rolüne uymayan bir davranışı onun kişisel özelliklerine atfetmek)</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2 İçerik Yer Tutucusu"/>
          <p:cNvSpPr>
            <a:spLocks noGrp="1"/>
          </p:cNvSpPr>
          <p:nvPr>
            <p:ph idx="1"/>
          </p:nvPr>
        </p:nvSpPr>
        <p:spPr>
          <a:xfrm>
            <a:off x="457200" y="838200"/>
            <a:ext cx="8229600" cy="5287963"/>
          </a:xfrm>
        </p:spPr>
        <p:txBody>
          <a:bodyPr/>
          <a:lstStyle/>
          <a:p>
            <a:r>
              <a:rPr lang="tr-TR" altLang="tr-TR" smtClean="0">
                <a:solidFill>
                  <a:srgbClr val="FF0000"/>
                </a:solidFill>
              </a:rPr>
              <a:t>Kelley’nin Birlikte Değişim Teorisi: </a:t>
            </a:r>
            <a:r>
              <a:rPr lang="tr-TR" altLang="tr-TR" smtClean="0"/>
              <a:t>Kelley’e göre insanlar sebep atıflarını üç ana gruptan birine yaparlar:</a:t>
            </a:r>
          </a:p>
          <a:p>
            <a:r>
              <a:rPr lang="tr-TR" altLang="tr-TR" smtClean="0"/>
              <a:t>Sebep ya da faile (davranana)</a:t>
            </a:r>
          </a:p>
          <a:p>
            <a:r>
              <a:rPr lang="tr-TR" altLang="tr-TR" smtClean="0"/>
              <a:t>Uyaranın kendisine</a:t>
            </a:r>
          </a:p>
          <a:p>
            <a:r>
              <a:rPr lang="tr-TR" altLang="tr-TR" smtClean="0"/>
              <a:t>Belli bir durum veya koşula</a:t>
            </a:r>
          </a:p>
          <a:p>
            <a:r>
              <a:rPr lang="tr-TR" altLang="tr-TR" smtClean="0"/>
              <a:t>(Suratımın asık oluşu burnumun büyüklüğüne, kötü bir haber almış olmama ya da bulunduğum ortamın şartlarına bağlanabilir)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2 İçerik Yer Tutucusu"/>
          <p:cNvSpPr>
            <a:spLocks noGrp="1"/>
          </p:cNvSpPr>
          <p:nvPr>
            <p:ph idx="1"/>
          </p:nvPr>
        </p:nvSpPr>
        <p:spPr>
          <a:xfrm>
            <a:off x="457200" y="381000"/>
            <a:ext cx="8229600" cy="5745163"/>
          </a:xfrm>
        </p:spPr>
        <p:txBody>
          <a:bodyPr/>
          <a:lstStyle/>
          <a:p>
            <a:pPr marL="0" indent="0">
              <a:buFont typeface="Arial" charset="0"/>
              <a:buNone/>
            </a:pPr>
            <a:r>
              <a:rPr lang="tr-TR" altLang="tr-TR" smtClean="0"/>
              <a:t>İnsanlar gözledikleri davranışlara sebep atfederken tıpkı bilim adamı gibi gözledikleri şeye sebep olan farklı farklı değişkenlerin göreceli katkılarını hesaplarlar. Olaydaki farklı etkilerin neticelerini değerlendirirler ve birlikte değişip değişmediklerine bakarlar.</a:t>
            </a:r>
          </a:p>
          <a:p>
            <a:pPr marL="0" indent="0">
              <a:buFont typeface="Arial" charset="0"/>
              <a:buNone/>
            </a:pPr>
            <a:r>
              <a:rPr lang="tr-TR" altLang="tr-TR" smtClean="0"/>
              <a:t>Bir yere gideceğinizi haber vermek babanızı her seferinde kızdırıyorsa burada birlikte değişim yüksektir, arada sırada kızıyor ise burada düşük bir birlikte değişim vardır.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2 İçerik Yer Tutucusu"/>
          <p:cNvSpPr>
            <a:spLocks noGrp="1"/>
          </p:cNvSpPr>
          <p:nvPr>
            <p:ph idx="1"/>
          </p:nvPr>
        </p:nvSpPr>
        <p:spPr>
          <a:xfrm>
            <a:off x="457200" y="609600"/>
            <a:ext cx="8229600" cy="5516563"/>
          </a:xfrm>
        </p:spPr>
        <p:txBody>
          <a:bodyPr/>
          <a:lstStyle/>
          <a:p>
            <a:r>
              <a:rPr lang="tr-TR" altLang="tr-TR" smtClean="0">
                <a:solidFill>
                  <a:srgbClr val="FF0000"/>
                </a:solidFill>
              </a:rPr>
              <a:t>İnsanlar bir eylemi kişisel ya da ortamsal sebeplere bağlarken üç temel bilgiyi hesaba katarlar:</a:t>
            </a:r>
          </a:p>
          <a:p>
            <a:r>
              <a:rPr lang="tr-TR" altLang="tr-TR" smtClean="0"/>
              <a:t>Kişinin davranışlarında tutarlılık (Başka zaman ve durumlarda da hep aynı şekilde mi davranıyor)</a:t>
            </a:r>
          </a:p>
          <a:p>
            <a:r>
              <a:rPr lang="tr-TR" altLang="tr-TR" smtClean="0"/>
              <a:t>Benzerlik (Başkaları da aynı durumda aynı şekilde veya benzer şekilde mi davranıyor)</a:t>
            </a:r>
          </a:p>
          <a:p>
            <a:r>
              <a:rPr lang="tr-TR" altLang="tr-TR" smtClean="0"/>
              <a:t>Belirginlik (Sadece bu durumda mı böyle davranıyor)</a:t>
            </a:r>
          </a:p>
          <a:p>
            <a:endParaRPr lang="tr-TR" altLang="tr-TR"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2 İçerik Yer Tutucusu"/>
          <p:cNvSpPr>
            <a:spLocks noGrp="1"/>
          </p:cNvSpPr>
          <p:nvPr>
            <p:ph idx="1"/>
          </p:nvPr>
        </p:nvSpPr>
        <p:spPr>
          <a:xfrm>
            <a:off x="457200" y="914400"/>
            <a:ext cx="8229600" cy="5211763"/>
          </a:xfrm>
        </p:spPr>
        <p:txBody>
          <a:bodyPr/>
          <a:lstStyle/>
          <a:p>
            <a:r>
              <a:rPr lang="tr-TR" altLang="tr-TR" smtClean="0"/>
              <a:t>Arkadaşınız size Ahmet Hamdi Tanpınar’ın Saatleri Ayarlama Enstitüsü’nü okumanızı önerdi.</a:t>
            </a:r>
          </a:p>
          <a:p>
            <a:r>
              <a:rPr lang="tr-TR" altLang="tr-TR" smtClean="0"/>
              <a:t>Hep kitap önerir mi? (tutarlılık)</a:t>
            </a:r>
          </a:p>
          <a:p>
            <a:r>
              <a:rPr lang="tr-TR" altLang="tr-TR" smtClean="0"/>
              <a:t>Çok kitap önermeyen biriyse ve bu kitabı öneriyorsa (belirginlik)</a:t>
            </a:r>
          </a:p>
          <a:p>
            <a:r>
              <a:rPr lang="tr-TR" altLang="tr-TR" smtClean="0"/>
              <a:t>Aynı kitabı başkaları da öneriyorsa (belirginlik)</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2 İçerik Yer Tutucusu"/>
          <p:cNvSpPr>
            <a:spLocks noGrp="1"/>
          </p:cNvSpPr>
          <p:nvPr>
            <p:ph idx="1"/>
          </p:nvPr>
        </p:nvSpPr>
        <p:spPr>
          <a:xfrm>
            <a:off x="457200" y="533400"/>
            <a:ext cx="8229600" cy="5592763"/>
          </a:xfrm>
        </p:spPr>
        <p:txBody>
          <a:bodyPr/>
          <a:lstStyle/>
          <a:p>
            <a:r>
              <a:rPr lang="tr-TR" altLang="tr-TR" smtClean="0">
                <a:solidFill>
                  <a:srgbClr val="FF0000"/>
                </a:solidFill>
              </a:rPr>
              <a:t>Weiner’ın Atıf Teorisi: </a:t>
            </a:r>
          </a:p>
          <a:p>
            <a:r>
              <a:rPr lang="tr-TR" altLang="tr-TR" smtClean="0"/>
              <a:t>İnsanlar atıfta bulunurken üç boyutu gözönüne alırlar</a:t>
            </a:r>
          </a:p>
          <a:p>
            <a:r>
              <a:rPr lang="tr-TR" altLang="tr-TR" smtClean="0"/>
              <a:t>1. Sebebin konumu: Sebep içsel mi (kişinin kendisi) dışsal mı? (ortam)</a:t>
            </a:r>
          </a:p>
          <a:p>
            <a:r>
              <a:rPr lang="tr-TR" altLang="tr-TR" smtClean="0"/>
              <a:t>2. Sebebin kalıcı ya da geçici oluşu </a:t>
            </a:r>
          </a:p>
          <a:p>
            <a:r>
              <a:rPr lang="tr-TR" altLang="tr-TR" smtClean="0"/>
              <a:t>3. Sebebin kontrol edilebilirliği: Sebepleri insanlar ne kadar kontrol edebilir. (Ders alarak tango öğrenebilirsiniz ancak dans yeteneğiniz yoksa çok başarılı bir dansçı olmanıza imkan yok)</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2 İçerik Yer Tutucusu"/>
          <p:cNvSpPr>
            <a:spLocks noGrp="1"/>
          </p:cNvSpPr>
          <p:nvPr>
            <p:ph idx="1"/>
          </p:nvPr>
        </p:nvSpPr>
        <p:spPr>
          <a:xfrm>
            <a:off x="457200" y="762000"/>
            <a:ext cx="8229600" cy="5364163"/>
          </a:xfrm>
        </p:spPr>
        <p:txBody>
          <a:bodyPr/>
          <a:lstStyle/>
          <a:p>
            <a:r>
              <a:rPr lang="tr-TR" altLang="tr-TR" b="1" smtClean="0"/>
              <a:t>Temel atıf hatası: </a:t>
            </a:r>
            <a:r>
              <a:rPr lang="tr-TR" altLang="tr-TR" smtClean="0"/>
              <a:t>Davranışın sebebini durumsal özelliklere değil, kişisel özelliklere dayalı olarak açıklama eğilimine temel atıf tarafgirliği denir.</a:t>
            </a:r>
          </a:p>
          <a:p>
            <a:r>
              <a:rPr lang="tr-TR" altLang="tr-TR" b="1" smtClean="0"/>
              <a:t>Gözlemci-Fail Tarafgirliği: </a:t>
            </a:r>
            <a:r>
              <a:rPr lang="tr-TR" altLang="tr-TR" smtClean="0"/>
              <a:t>Davranışı seyreden gözlemci davranışın sebebini failin kişilik özelliklerine bağlayarak, içsel atıfta bulunur ve temel atıf hatasına düşer. Davranışı yapan fail ise yaptığı davranışın sebebini ortamın etkilerine bağlayarak dışsal atıfta bulunur.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2 İçerik Yer Tutucusu"/>
          <p:cNvSpPr>
            <a:spLocks noGrp="1"/>
          </p:cNvSpPr>
          <p:nvPr>
            <p:ph idx="1"/>
          </p:nvPr>
        </p:nvSpPr>
        <p:spPr>
          <a:xfrm>
            <a:off x="457200" y="685800"/>
            <a:ext cx="8229600" cy="5440363"/>
          </a:xfrm>
        </p:spPr>
        <p:txBody>
          <a:bodyPr/>
          <a:lstStyle/>
          <a:p>
            <a:r>
              <a:rPr lang="tr-TR" altLang="tr-TR" b="1" smtClean="0"/>
              <a:t>Yanlış benzerlik etkisi:</a:t>
            </a:r>
            <a:r>
              <a:rPr lang="tr-TR" altLang="tr-TR" smtClean="0"/>
              <a:t> İnsanlar davranışlarının tipik olduğunu düşünür ve benzer şartlarda aklı başında insanların da aynı şekilde davranacaklarına inanmayı tercih ederler. Aslında kişinin kendi davranışını ortamsal sebeplere yüklemesindeki sebeplerden biri, aklı başında insanların kendisine benzer şekilde davranacağına duyduğu inançtır. Bu duruma yanlış benzerlik etkisi denir.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960</Words>
  <Application>Microsoft Office PowerPoint</Application>
  <PresentationFormat>Ekran Gösterisi (4:3)</PresentationFormat>
  <Paragraphs>53</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8. Hafta İnsanların Nedensellik Kurma Yolları</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Hafta İnsanların Nedensellik Kurma Yolları</dc:title>
  <dc:creator>SEMA BECERIKLI</dc:creator>
  <cp:lastModifiedBy>SEMA BECERIKLI</cp:lastModifiedBy>
  <cp:revision>1</cp:revision>
  <dcterms:created xsi:type="dcterms:W3CDTF">2018-03-01T09:35:09Z</dcterms:created>
  <dcterms:modified xsi:type="dcterms:W3CDTF">2018-03-01T09:42:17Z</dcterms:modified>
</cp:coreProperties>
</file>