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1" r:id="rId6"/>
    <p:sldId id="263" r:id="rId7"/>
    <p:sldId id="259" r:id="rId8"/>
    <p:sldId id="264" r:id="rId9"/>
    <p:sldId id="260"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5FF3301-9660-41D0-9312-60595B9905F1}"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ABC290-4948-4E2B-848B-E3E4522032B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5FF3301-9660-41D0-9312-60595B9905F1}"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ABC290-4948-4E2B-848B-E3E4522032B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5FF3301-9660-41D0-9312-60595B9905F1}"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ABC290-4948-4E2B-848B-E3E4522032B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5FF3301-9660-41D0-9312-60595B9905F1}"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ABC290-4948-4E2B-848B-E3E4522032B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5FF3301-9660-41D0-9312-60595B9905F1}"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ABC290-4948-4E2B-848B-E3E4522032B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5FF3301-9660-41D0-9312-60595B9905F1}"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2ABC290-4948-4E2B-848B-E3E4522032B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55FF3301-9660-41D0-9312-60595B9905F1}"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2ABC290-4948-4E2B-848B-E3E4522032B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55FF3301-9660-41D0-9312-60595B9905F1}"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2ABC290-4948-4E2B-848B-E3E4522032B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FF3301-9660-41D0-9312-60595B9905F1}"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2ABC290-4948-4E2B-848B-E3E4522032B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5FF3301-9660-41D0-9312-60595B9905F1}"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2ABC290-4948-4E2B-848B-E3E4522032B1}" type="slidenum">
              <a:rPr lang="tr-TR" smtClean="0"/>
              <a:t>‹#›</a:t>
            </a:fld>
            <a:endParaRPr lang="tr-TR"/>
          </a:p>
        </p:txBody>
      </p:sp>
      <p:sp>
        <p:nvSpPr>
          <p:cNvPr id="9" name="Content Placeholder 8"/>
          <p:cNvSpPr>
            <a:spLocks noGrp="1"/>
          </p:cNvSpPr>
          <p:nvPr>
            <p:ph sz="quarter" idx="13"/>
          </p:nvPr>
        </p:nvSpPr>
        <p:spPr>
          <a:xfrm>
            <a:off x="406400" y="381000"/>
            <a:ext cx="103632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55FF3301-9660-41D0-9312-60595B9905F1}" type="datetimeFigureOut">
              <a:rPr lang="tr-TR" smtClean="0"/>
              <a:t>10.5.2020</a:t>
            </a:fld>
            <a:endParaRPr lang="tr-TR"/>
          </a:p>
        </p:txBody>
      </p:sp>
      <p:sp>
        <p:nvSpPr>
          <p:cNvPr id="9" name="Slide Number Placeholder 8"/>
          <p:cNvSpPr>
            <a:spLocks noGrp="1"/>
          </p:cNvSpPr>
          <p:nvPr>
            <p:ph type="sldNum" sz="quarter" idx="11"/>
          </p:nvPr>
        </p:nvSpPr>
        <p:spPr/>
        <p:txBody>
          <a:bodyPr/>
          <a:lstStyle/>
          <a:p>
            <a:fld id="{02ABC290-4948-4E2B-848B-E3E4522032B1}"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2ABC290-4948-4E2B-848B-E3E4522032B1}" type="slidenum">
              <a:rPr lang="tr-TR" smtClean="0"/>
              <a:t>‹#›</a:t>
            </a:fld>
            <a:endParaRPr lang="tr-TR"/>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55FF3301-9660-41D0-9312-60595B9905F1}" type="datetimeFigureOut">
              <a:rPr lang="tr-TR" smtClean="0"/>
              <a:t>10.5.2020</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pubrelpro.wordpress.com/2015/03/22/halkla-iliskiler-modelleri-public-relations-model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ubrelpro.wordpress.com/2015/03/22/halkla-iliskiler-modelleri-public-relations-model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Halkla ilişkiler ve iletişim modelleri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007952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a:t>4. İki Yönlü Simetrik Model  ( 1960’sonu – 1970’ler )</a:t>
            </a:r>
            <a:br>
              <a:rPr lang="tr-TR" sz="3200" dirty="0"/>
            </a:br>
            <a:endParaRPr lang="tr-TR" sz="3200" dirty="0"/>
          </a:p>
        </p:txBody>
      </p:sp>
      <p:sp>
        <p:nvSpPr>
          <p:cNvPr id="3" name="İçerik Yer Tutucusu 2"/>
          <p:cNvSpPr>
            <a:spLocks noGrp="1"/>
          </p:cNvSpPr>
          <p:nvPr>
            <p:ph idx="1"/>
          </p:nvPr>
        </p:nvSpPr>
        <p:spPr/>
        <p:txBody>
          <a:bodyPr>
            <a:normAutofit/>
          </a:bodyPr>
          <a:lstStyle/>
          <a:p>
            <a:endParaRPr lang="tr-TR" dirty="0"/>
          </a:p>
          <a:p>
            <a:r>
              <a:rPr lang="tr-TR" dirty="0" smtClean="0"/>
              <a:t>Bu </a:t>
            </a:r>
            <a:r>
              <a:rPr lang="tr-TR" dirty="0"/>
              <a:t>modelde de bilimsel çalışmaların kullanımı devam etmekte fakat bu sefer hedef kitleyi anlama hususunda bilimin kullanımı tercih edilmektedir</a:t>
            </a:r>
            <a:r>
              <a:rPr lang="tr-TR" dirty="0" smtClean="0"/>
              <a:t>. Çift </a:t>
            </a:r>
            <a:r>
              <a:rPr lang="tr-TR" dirty="0"/>
              <a:t>yönlü bir iletişimin kullanıldığı ve geri dönütlerin önemsenmesinin en üst seviyede olduğu bu model </a:t>
            </a:r>
            <a:r>
              <a:rPr lang="tr-TR" dirty="0" err="1"/>
              <a:t>feedbacke</a:t>
            </a:r>
            <a:r>
              <a:rPr lang="tr-TR" dirty="0"/>
              <a:t> göre kendini şekillendirir ve hedef kitleye uyumlu hale getirir</a:t>
            </a:r>
            <a:r>
              <a:rPr lang="tr-TR" dirty="0" smtClean="0"/>
              <a:t>.</a:t>
            </a:r>
            <a:endParaRPr lang="tr-TR" dirty="0"/>
          </a:p>
        </p:txBody>
      </p:sp>
    </p:spTree>
    <p:extLst>
      <p:ext uri="{BB962C8B-B14F-4D97-AF65-F5344CB8AC3E}">
        <p14:creationId xmlns:p14="http://schemas.microsoft.com/office/powerpoint/2010/main" val="1359944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Halkla ilişkiler ve iletişim modelleri</a:t>
            </a:r>
          </a:p>
        </p:txBody>
      </p:sp>
      <p:sp>
        <p:nvSpPr>
          <p:cNvPr id="3" name="İçerik Yer Tutucusu 2"/>
          <p:cNvSpPr>
            <a:spLocks noGrp="1"/>
          </p:cNvSpPr>
          <p:nvPr>
            <p:ph idx="1"/>
          </p:nvPr>
        </p:nvSpPr>
        <p:spPr/>
        <p:txBody>
          <a:bodyPr/>
          <a:lstStyle/>
          <a:p>
            <a:r>
              <a:rPr lang="tr-TR" dirty="0"/>
              <a:t>En uygun modelin en son model olduğu kabul </a:t>
            </a:r>
            <a:r>
              <a:rPr lang="tr-TR" dirty="0" smtClean="0"/>
              <a:t>edilse de </a:t>
            </a:r>
            <a:r>
              <a:rPr lang="tr-TR" dirty="0"/>
              <a:t>kurumlar içerisinde bulundukları duruma göre diğer modelleri de kullanabilmektedirler.</a:t>
            </a:r>
          </a:p>
          <a:p>
            <a:r>
              <a:rPr lang="tr-TR" sz="1600" dirty="0"/>
              <a:t>*https://pubrelpro.wordpress.com/2015/03/22/halkla-iliskiler-modelleri-public-relations-models</a:t>
            </a:r>
          </a:p>
        </p:txBody>
      </p:sp>
    </p:spTree>
    <p:extLst>
      <p:ext uri="{BB962C8B-B14F-4D97-AF65-F5344CB8AC3E}">
        <p14:creationId xmlns:p14="http://schemas.microsoft.com/office/powerpoint/2010/main" val="550617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Halkla ilişkiler iletişim modelleri</a:t>
            </a:r>
            <a:endParaRPr lang="tr-TR" dirty="0"/>
          </a:p>
        </p:txBody>
      </p:sp>
    </p:spTree>
    <p:extLst>
      <p:ext uri="{BB962C8B-B14F-4D97-AF65-F5344CB8AC3E}">
        <p14:creationId xmlns:p14="http://schemas.microsoft.com/office/powerpoint/2010/main" val="1577379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1.Basın Ajanslığı veya Tanıtım Modeli ( 1850 – 1900 </a:t>
            </a:r>
            <a:r>
              <a:rPr lang="tr-TR" dirty="0" smtClean="0"/>
              <a:t>)*</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a:t>Bu modelin en önemli temsilcisi </a:t>
            </a:r>
            <a:r>
              <a:rPr lang="tr-TR" dirty="0" err="1"/>
              <a:t>Phineas</a:t>
            </a:r>
            <a:r>
              <a:rPr lang="tr-TR" dirty="0"/>
              <a:t> Taylor BARNUM’ dur. Bu modele göre kamuyu ve kanaatlerini yönetebilmek, elde tutmak, kontrol edebilmek en önemli meselelerdir. Bu modeldeki tek amaç propagandadır. Kişi/kişiler veya organizasyon/organizasyonlar muhakkak medyada yer almalıdır. </a:t>
            </a:r>
            <a:endParaRPr lang="tr-TR" dirty="0" smtClean="0"/>
          </a:p>
          <a:p>
            <a:r>
              <a:rPr lang="tr-TR" dirty="0" smtClean="0"/>
              <a:t>*</a:t>
            </a:r>
            <a:r>
              <a:rPr lang="tr-TR" sz="1500" dirty="0">
                <a:hlinkClick r:id="rId2"/>
              </a:rPr>
              <a:t>https://pubrelpro.wordpress.com/2015/03/22/halkla-iliskiler-modelleri-public-relations-models/</a:t>
            </a:r>
            <a:endParaRPr lang="tr-TR" sz="1500" dirty="0"/>
          </a:p>
        </p:txBody>
      </p:sp>
    </p:spTree>
    <p:extLst>
      <p:ext uri="{BB962C8B-B14F-4D97-AF65-F5344CB8AC3E}">
        <p14:creationId xmlns:p14="http://schemas.microsoft.com/office/powerpoint/2010/main" val="2553446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1.Basın Ajanslığı veya Tanıtım Modeli ( 1850 – 1900 </a:t>
            </a:r>
            <a:r>
              <a:rPr lang="tr-TR" dirty="0" smtClean="0"/>
              <a:t>)*</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Bu </a:t>
            </a:r>
            <a:r>
              <a:rPr lang="tr-TR" dirty="0"/>
              <a:t>model kapsamında  medyanın dikkati çekilerek gündemde kalınır ve böylece tanıtım yapılmış olur. Aşırıya kaçılma/ abartma kullanılır. Abartılı gösteriler- duygusallık vs. Amaç medyada yer almak ve gündemde kalmak olduğundan bunun nasıl olduğunun bir önemi de yoktur. En basit yaklaşıma sahip modeldir. Tek yönlü bir iletişim söz konusudur. “Tanıtımın iyisi, kötüsü olmaz!” anlayışı </a:t>
            </a:r>
            <a:r>
              <a:rPr lang="tr-TR" dirty="0" smtClean="0"/>
              <a:t>hakimdir. </a:t>
            </a:r>
            <a:r>
              <a:rPr lang="tr-TR" dirty="0" err="1" smtClean="0"/>
              <a:t>Feedback’in</a:t>
            </a:r>
            <a:r>
              <a:rPr lang="tr-TR" dirty="0" smtClean="0"/>
              <a:t> </a:t>
            </a:r>
            <a:r>
              <a:rPr lang="tr-TR" dirty="0"/>
              <a:t>bir önemi yoktur</a:t>
            </a:r>
            <a:r>
              <a:rPr lang="tr-TR" dirty="0" smtClean="0"/>
              <a:t>.</a:t>
            </a:r>
          </a:p>
          <a:p>
            <a:pPr marL="0" indent="0">
              <a:buNone/>
            </a:pPr>
            <a:r>
              <a:rPr lang="tr-TR" dirty="0" smtClean="0"/>
              <a:t>*</a:t>
            </a:r>
            <a:r>
              <a:rPr lang="tr-TR" sz="1500" dirty="0">
                <a:hlinkClick r:id="rId2"/>
              </a:rPr>
              <a:t>https://pubrelpro.wordpress.com/2015/03/22/halkla-iliskiler-modelleri-public-relations-models/</a:t>
            </a:r>
            <a:endParaRPr lang="tr-TR" sz="1500" dirty="0"/>
          </a:p>
        </p:txBody>
      </p:sp>
    </p:spTree>
    <p:extLst>
      <p:ext uri="{BB962C8B-B14F-4D97-AF65-F5344CB8AC3E}">
        <p14:creationId xmlns:p14="http://schemas.microsoft.com/office/powerpoint/2010/main" val="1398904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2.Kamuyu Bilgilendirme Modeli ( 1900 – 1920 )</a:t>
            </a:r>
            <a:br>
              <a:rPr lang="tr-TR" dirty="0"/>
            </a:br>
            <a:endParaRPr lang="tr-TR" dirty="0"/>
          </a:p>
        </p:txBody>
      </p:sp>
      <p:sp>
        <p:nvSpPr>
          <p:cNvPr id="3" name="İçerik Yer Tutucusu 2"/>
          <p:cNvSpPr>
            <a:spLocks noGrp="1"/>
          </p:cNvSpPr>
          <p:nvPr>
            <p:ph idx="1"/>
          </p:nvPr>
        </p:nvSpPr>
        <p:spPr/>
        <p:txBody>
          <a:bodyPr>
            <a:normAutofit/>
          </a:bodyPr>
          <a:lstStyle/>
          <a:p>
            <a:endParaRPr lang="tr-TR" dirty="0"/>
          </a:p>
          <a:p>
            <a:r>
              <a:rPr lang="tr-TR" dirty="0"/>
              <a:t>Bu modelin en önemli temsilcisi </a:t>
            </a:r>
            <a:r>
              <a:rPr lang="tr-TR" dirty="0" err="1"/>
              <a:t>Ledbetter</a:t>
            </a:r>
            <a:r>
              <a:rPr lang="tr-TR" dirty="0"/>
              <a:t> Lee’dir. Bu modelin temel amacı kamunun desteğinin kazanılması hususunda kurum hakkında kamunun bilgilendirilmesi, haberdar edilmesidir. Tek yönlü bir iletişim söz konusudur</a:t>
            </a:r>
            <a:r>
              <a:rPr lang="tr-TR" dirty="0" smtClean="0"/>
              <a:t>. İkna </a:t>
            </a:r>
            <a:r>
              <a:rPr lang="tr-TR" dirty="0"/>
              <a:t>edici bir çaba söz konusu değildir. Sadece bilginin yayılması ve kamunun bilgilendirilmesi esastır</a:t>
            </a:r>
            <a:r>
              <a:rPr lang="tr-TR" dirty="0" smtClean="0"/>
              <a:t>. </a:t>
            </a:r>
            <a:endParaRPr lang="tr-TR" dirty="0"/>
          </a:p>
        </p:txBody>
      </p:sp>
    </p:spTree>
    <p:extLst>
      <p:ext uri="{BB962C8B-B14F-4D97-AF65-F5344CB8AC3E}">
        <p14:creationId xmlns:p14="http://schemas.microsoft.com/office/powerpoint/2010/main" val="2690639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2.Kamuyu Bilgilendirme Modeli ( 1900 – 1920 )</a:t>
            </a:r>
            <a:br>
              <a:rPr lang="tr-TR" dirty="0"/>
            </a:br>
            <a:endParaRPr lang="tr-TR" dirty="0"/>
          </a:p>
        </p:txBody>
      </p:sp>
      <p:sp>
        <p:nvSpPr>
          <p:cNvPr id="3" name="İçerik Yer Tutucusu 2"/>
          <p:cNvSpPr>
            <a:spLocks noGrp="1"/>
          </p:cNvSpPr>
          <p:nvPr>
            <p:ph idx="1"/>
          </p:nvPr>
        </p:nvSpPr>
        <p:spPr/>
        <p:txBody>
          <a:bodyPr>
            <a:normAutofit/>
          </a:bodyPr>
          <a:lstStyle/>
          <a:p>
            <a:endParaRPr lang="tr-TR" dirty="0"/>
          </a:p>
          <a:p>
            <a:r>
              <a:rPr lang="tr-TR" dirty="0" smtClean="0"/>
              <a:t>Doğru </a:t>
            </a:r>
            <a:r>
              <a:rPr lang="tr-TR" dirty="0"/>
              <a:t>ve eksiksiz bilgi sunma hedefi onu ilk modelden ayıran önemli bir konudur. Bu modelin kullanımı ve yaygınlaşması ile birlikte kamunun düşünceleri ve yararı önem kazanmaya başlamış medya ile olan iletişim süreklilik arz etmeye başlamıştır</a:t>
            </a:r>
            <a:r>
              <a:rPr lang="tr-TR" dirty="0" smtClean="0"/>
              <a:t>. Ama </a:t>
            </a:r>
            <a:r>
              <a:rPr lang="tr-TR" dirty="0"/>
              <a:t>bu model kapsamında da </a:t>
            </a:r>
            <a:r>
              <a:rPr lang="tr-TR" dirty="0" err="1"/>
              <a:t>feedback</a:t>
            </a:r>
            <a:r>
              <a:rPr lang="tr-TR" dirty="0"/>
              <a:t> önemsenmemiş denilebilir.</a:t>
            </a:r>
          </a:p>
          <a:p>
            <a:endParaRPr lang="tr-TR" dirty="0"/>
          </a:p>
        </p:txBody>
      </p:sp>
    </p:spTree>
    <p:extLst>
      <p:ext uri="{BB962C8B-B14F-4D97-AF65-F5344CB8AC3E}">
        <p14:creationId xmlns:p14="http://schemas.microsoft.com/office/powerpoint/2010/main" val="2654057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3.İki Yönlü Asimetrik </a:t>
            </a:r>
            <a:r>
              <a:rPr lang="tr-TR" dirty="0" smtClean="0"/>
              <a:t>Model</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Çift </a:t>
            </a:r>
            <a:r>
              <a:rPr lang="tr-TR" dirty="0"/>
              <a:t>yönlü bir iletişim söz konusu olmasına rağmen hedef kitleden gelen geri dönütler ilk defa dikkate alınmaya başlar ve bu geri dönütlere göre kurumlar kendi lehlerine karşı tarafı ikna etme çalışmaları uygularlar. Bu modelde amaç örgüt hakkında ki tarafsız tutumları olumluya çevirmek, olumsuz bir tutum söz konusu ise bunların ortadan kaldırılması olarak özetlenebilir.</a:t>
            </a:r>
          </a:p>
        </p:txBody>
      </p:sp>
    </p:spTree>
    <p:extLst>
      <p:ext uri="{BB962C8B-B14F-4D97-AF65-F5344CB8AC3E}">
        <p14:creationId xmlns:p14="http://schemas.microsoft.com/office/powerpoint/2010/main" val="1973011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3.İki Yönlü Asimetrik </a:t>
            </a:r>
            <a:r>
              <a:rPr lang="tr-TR" dirty="0" smtClean="0"/>
              <a:t>Model</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Bu </a:t>
            </a:r>
            <a:r>
              <a:rPr lang="tr-TR" dirty="0"/>
              <a:t>modelin öncü ismi Edward </a:t>
            </a:r>
            <a:r>
              <a:rPr lang="tr-TR" dirty="0" err="1"/>
              <a:t>BERNAYS’tır</a:t>
            </a:r>
            <a:r>
              <a:rPr lang="tr-TR" dirty="0"/>
              <a:t>. Bu model kapsamında hem kamudan bilgi alınmaya çalışılmakta hem de kamuya bilgi akışı sağlanmaktadır</a:t>
            </a:r>
            <a:r>
              <a:rPr lang="tr-TR" dirty="0" smtClean="0"/>
              <a:t>. Hedef </a:t>
            </a:r>
            <a:r>
              <a:rPr lang="tr-TR" dirty="0"/>
              <a:t>kitleyi ikna etme amacı vardır ve bu bilimsel yöntemler kullanılarak yapılır. </a:t>
            </a:r>
          </a:p>
        </p:txBody>
      </p:sp>
    </p:spTree>
    <p:extLst>
      <p:ext uri="{BB962C8B-B14F-4D97-AF65-F5344CB8AC3E}">
        <p14:creationId xmlns:p14="http://schemas.microsoft.com/office/powerpoint/2010/main" val="2695628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a:t>4. İki Yönlü Simetrik Model  ( 1960’sonu – 1970’ler )</a:t>
            </a:r>
            <a:br>
              <a:rPr lang="tr-TR" sz="3200" dirty="0"/>
            </a:br>
            <a:endParaRPr lang="tr-TR" sz="3200" dirty="0"/>
          </a:p>
        </p:txBody>
      </p:sp>
      <p:sp>
        <p:nvSpPr>
          <p:cNvPr id="3" name="İçerik Yer Tutucusu 2"/>
          <p:cNvSpPr>
            <a:spLocks noGrp="1"/>
          </p:cNvSpPr>
          <p:nvPr>
            <p:ph idx="1"/>
          </p:nvPr>
        </p:nvSpPr>
        <p:spPr/>
        <p:txBody>
          <a:bodyPr>
            <a:normAutofit/>
          </a:bodyPr>
          <a:lstStyle/>
          <a:p>
            <a:endParaRPr lang="tr-TR" dirty="0"/>
          </a:p>
          <a:p>
            <a:r>
              <a:rPr lang="tr-TR" dirty="0"/>
              <a:t>Bu model sonuncu ve günümüzde halkla ilişkiler yöneticilerinin çalıştıkları organizasyonlarda en yoğun kullandığı modeldir</a:t>
            </a:r>
            <a:r>
              <a:rPr lang="tr-TR" dirty="0" smtClean="0"/>
              <a:t>. Bu </a:t>
            </a:r>
            <a:r>
              <a:rPr lang="tr-TR" dirty="0"/>
              <a:t>modelin de öncü ismi Edward </a:t>
            </a:r>
            <a:r>
              <a:rPr lang="tr-TR" dirty="0" err="1"/>
              <a:t>BERNAYS’tır</a:t>
            </a:r>
            <a:r>
              <a:rPr lang="tr-TR" dirty="0"/>
              <a:t>. Bu modelin temelinde “anlayış” yatmaktadır.  Hem hedef kitlenin </a:t>
            </a:r>
            <a:r>
              <a:rPr lang="tr-TR" dirty="0" err="1"/>
              <a:t>hemde</a:t>
            </a:r>
            <a:r>
              <a:rPr lang="tr-TR" dirty="0"/>
              <a:t> organizasyonun uyumlu olabilmeleri önemlidir ve bunun için ortam oluşturulmaya çalışılmakta/ amaç edinilmektedir</a:t>
            </a:r>
            <a:r>
              <a:rPr lang="tr-TR" dirty="0" smtClean="0"/>
              <a:t>. </a:t>
            </a:r>
            <a:endParaRPr lang="tr-TR" dirty="0"/>
          </a:p>
        </p:txBody>
      </p:sp>
    </p:spTree>
    <p:extLst>
      <p:ext uri="{BB962C8B-B14F-4D97-AF65-F5344CB8AC3E}">
        <p14:creationId xmlns:p14="http://schemas.microsoft.com/office/powerpoint/2010/main" val="369975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TotalTime>
  <Words>504</Words>
  <Application>Microsoft Office PowerPoint</Application>
  <PresentationFormat>Özel</PresentationFormat>
  <Paragraphs>27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Bitişiklik</vt:lpstr>
      <vt:lpstr>Halkla ilişkiler ve iletişim modelleri</vt:lpstr>
      <vt:lpstr>PowerPoint Sunusu</vt:lpstr>
      <vt:lpstr>1.Basın Ajanslığı veya Tanıtım Modeli ( 1850 – 1900 )* </vt:lpstr>
      <vt:lpstr>1.Basın Ajanslığı veya Tanıtım Modeli ( 1850 – 1900 )* </vt:lpstr>
      <vt:lpstr>2.Kamuyu Bilgilendirme Modeli ( 1900 – 1920 ) </vt:lpstr>
      <vt:lpstr>2.Kamuyu Bilgilendirme Modeli ( 1900 – 1920 ) </vt:lpstr>
      <vt:lpstr>3.İki Yönlü Asimetrik Model </vt:lpstr>
      <vt:lpstr>3.İki Yönlü Asimetrik Model </vt:lpstr>
      <vt:lpstr>4. İki Yönlü Simetrik Model  ( 1960’sonu – 1970’ler ) </vt:lpstr>
      <vt:lpstr>4. İki Yönlü Simetrik Model  ( 1960’sonu – 1970’ler ) </vt:lpstr>
      <vt:lpstr>Halkla ilişkiler ve iletişim modelleri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ve iletişim modelleri</dc:title>
  <dc:creator>forest explorer</dc:creator>
  <cp:lastModifiedBy>win</cp:lastModifiedBy>
  <cp:revision>4</cp:revision>
  <dcterms:created xsi:type="dcterms:W3CDTF">2019-12-02T05:51:42Z</dcterms:created>
  <dcterms:modified xsi:type="dcterms:W3CDTF">2020-05-10T10:54:04Z</dcterms:modified>
</cp:coreProperties>
</file>