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8" r:id="rId3"/>
  </p:sldMasterIdLst>
  <p:notesMasterIdLst>
    <p:notesMasterId r:id="rId15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D59428-E6F9-417B-AF28-30C32FE4FAFA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A3C19F-7707-4DDA-9532-E0069CF0E3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2651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268A4-912E-482B-A142-7B8729D45A92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31750-5F84-4021-9A0A-CD628E311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0407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268A4-912E-482B-A142-7B8729D45A92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31750-5F84-4021-9A0A-CD628E311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4527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268A4-912E-482B-A142-7B8729D45A92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31750-5F84-4021-9A0A-CD628E311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06475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0" y="0"/>
            <a:ext cx="12188825" cy="6872288"/>
            <a:chOff x="0" y="0"/>
            <a:chExt cx="12188825" cy="6872226"/>
          </a:xfrm>
        </p:grpSpPr>
        <p:pic>
          <p:nvPicPr>
            <p:cNvPr id="5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188825" cy="6856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7" name="Picture 16" descr="HDRibbonTitle-UniformTri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>
              <a:fillRect/>
            </a:stretch>
          </p:blipFill>
          <p:spPr bwMode="auto">
            <a:xfrm rot="5400000">
              <a:off x="5245268" y="530352"/>
              <a:ext cx="1673352" cy="612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17" descr="HDRibbonTitle-UniformTri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>
              <a:fillRect/>
            </a:stretch>
          </p:blipFill>
          <p:spPr bwMode="auto">
            <a:xfrm rot="5400000">
              <a:off x="5263556" y="5747514"/>
              <a:ext cx="1636776" cy="612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9" name="Straight Connector 14"/>
          <p:cNvCxnSpPr/>
          <p:nvPr/>
        </p:nvCxnSpPr>
        <p:spPr>
          <a:xfrm>
            <a:off x="2692400" y="3522663"/>
            <a:ext cx="681513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538" y="5037138"/>
            <a:ext cx="896937" cy="279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400" y="5037138"/>
            <a:ext cx="5214938" cy="279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675" y="5037138"/>
            <a:ext cx="550863" cy="279400"/>
          </a:xfrm>
        </p:spPr>
        <p:txBody>
          <a:bodyPr/>
          <a:lstStyle>
            <a:lvl1pPr>
              <a:defRPr/>
            </a:lvl1pPr>
          </a:lstStyle>
          <a:p>
            <a:fld id="{46F0250F-6A10-4301-B4CC-4BA132172BDF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2243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49A6D7-736A-4F5D-AC0D-98A6B23734F7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6936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5"/>
          <p:cNvCxnSpPr/>
          <p:nvPr/>
        </p:nvCxnSpPr>
        <p:spPr>
          <a:xfrm>
            <a:off x="2012950" y="3709988"/>
            <a:ext cx="81629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C5A880-A84E-4EBC-8C03-ECA4F58A18CB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05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7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7D8907-A20D-4692-838B-A44E850DCF7B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085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7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ADCB98-1F7B-42B9-B0F2-2117C10DFAAD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317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13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412422-CEE2-43DD-A891-26266AE017D1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0026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8C7353-6398-4DFC-9924-2B21F970045C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7888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5"/>
          <p:cNvCxnSpPr/>
          <p:nvPr/>
        </p:nvCxnSpPr>
        <p:spPr>
          <a:xfrm>
            <a:off x="1395413" y="2913063"/>
            <a:ext cx="35147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8FBF67-B147-4135-A66F-B800D03BB9F8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378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268A4-912E-482B-A142-7B8729D45A92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31750-5F84-4021-9A0A-CD628E311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62855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1BF883-526F-4136-916A-67BE1CC421AF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604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8B5DE9-BE00-4E8E-AB7B-64FC82BD44A2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8329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4"/>
          <p:cNvCxnSpPr/>
          <p:nvPr/>
        </p:nvCxnSpPr>
        <p:spPr>
          <a:xfrm>
            <a:off x="1395413" y="4140200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19B72B-CFF9-4FA5-99AC-8635E596F8FC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1865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>
            <a:spLocks noChangeArrowheads="1"/>
          </p:cNvSpPr>
          <p:nvPr/>
        </p:nvSpPr>
        <p:spPr bwMode="auto">
          <a:xfrm>
            <a:off x="862013" y="879475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8000" smtClean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6" name="TextBox 14"/>
          <p:cNvSpPr txBox="1">
            <a:spLocks noChangeArrowheads="1"/>
          </p:cNvSpPr>
          <p:nvPr/>
        </p:nvSpPr>
        <p:spPr bwMode="auto">
          <a:xfrm>
            <a:off x="10599738" y="2827338"/>
            <a:ext cx="6096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8000" smtClean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7" name="Straight Connector 18"/>
          <p:cNvCxnSpPr/>
          <p:nvPr/>
        </p:nvCxnSpPr>
        <p:spPr>
          <a:xfrm>
            <a:off x="1395413" y="4140200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EA33D94A-E0BD-4627-9DB7-6A9E590868A9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1170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A36A17-AF2A-4CA2-98FE-E626B93BEE20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0805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1"/>
          <p:cNvSpPr txBox="1">
            <a:spLocks noChangeArrowheads="1"/>
          </p:cNvSpPr>
          <p:nvPr/>
        </p:nvSpPr>
        <p:spPr bwMode="auto">
          <a:xfrm>
            <a:off x="862013" y="879475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8000" smtClean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6" name="TextBox 12"/>
          <p:cNvSpPr txBox="1">
            <a:spLocks noChangeArrowheads="1"/>
          </p:cNvSpPr>
          <p:nvPr/>
        </p:nvSpPr>
        <p:spPr bwMode="auto">
          <a:xfrm>
            <a:off x="10599738" y="2598738"/>
            <a:ext cx="6096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8000" smtClean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7" name="Straight Connector 25"/>
          <p:cNvCxnSpPr/>
          <p:nvPr/>
        </p:nvCxnSpPr>
        <p:spPr>
          <a:xfrm>
            <a:off x="1395413" y="3429000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50F43E6-4FCD-479B-9778-D50461232915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6213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4"/>
          <p:cNvCxnSpPr/>
          <p:nvPr/>
        </p:nvCxnSpPr>
        <p:spPr>
          <a:xfrm>
            <a:off x="1395413" y="3429000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rtlCol="0">
            <a:normAutofit/>
          </a:bodyPr>
          <a:lstStyle>
            <a:lvl1pPr>
              <a:defRPr lang="en-US" b="0" dirty="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198A16D2-CEBB-421D-B068-02A031B44717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6397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3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5775A1-E32E-4982-A5E4-549412888323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0463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3"/>
          <p:cNvCxnSpPr/>
          <p:nvPr/>
        </p:nvCxnSpPr>
        <p:spPr>
          <a:xfrm>
            <a:off x="886460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0A5DC6-5A7D-461C-9E37-3564B39E80CA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3781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0" y="0"/>
            <a:ext cx="12188825" cy="6872288"/>
            <a:chOff x="0" y="0"/>
            <a:chExt cx="12188825" cy="6872226"/>
          </a:xfrm>
        </p:grpSpPr>
        <p:pic>
          <p:nvPicPr>
            <p:cNvPr id="5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188825" cy="6856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7" name="Picture 16" descr="HDRibbonTitle-UniformTri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>
              <a:fillRect/>
            </a:stretch>
          </p:blipFill>
          <p:spPr bwMode="auto">
            <a:xfrm rot="5400000">
              <a:off x="5245268" y="530352"/>
              <a:ext cx="1673352" cy="612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17" descr="HDRibbonTitle-UniformTri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>
              <a:fillRect/>
            </a:stretch>
          </p:blipFill>
          <p:spPr bwMode="auto">
            <a:xfrm rot="5400000">
              <a:off x="5263556" y="5747514"/>
              <a:ext cx="1636776" cy="612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9" name="Straight Connector 14"/>
          <p:cNvCxnSpPr/>
          <p:nvPr/>
        </p:nvCxnSpPr>
        <p:spPr>
          <a:xfrm>
            <a:off x="2692400" y="3522663"/>
            <a:ext cx="681513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538" y="5037138"/>
            <a:ext cx="896937" cy="279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400" y="5037138"/>
            <a:ext cx="5214938" cy="279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675" y="5037138"/>
            <a:ext cx="550863" cy="279400"/>
          </a:xfrm>
        </p:spPr>
        <p:txBody>
          <a:bodyPr/>
          <a:lstStyle>
            <a:lvl1pPr>
              <a:defRPr/>
            </a:lvl1pPr>
          </a:lstStyle>
          <a:p>
            <a:fld id="{46F0250F-6A10-4301-B4CC-4BA132172BDF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856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268A4-912E-482B-A142-7B8729D45A92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31750-5F84-4021-9A0A-CD628E311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1384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49A6D7-736A-4F5D-AC0D-98A6B23734F7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78338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5"/>
          <p:cNvCxnSpPr/>
          <p:nvPr/>
        </p:nvCxnSpPr>
        <p:spPr>
          <a:xfrm>
            <a:off x="2012950" y="3709988"/>
            <a:ext cx="81629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C5A880-A84E-4EBC-8C03-ECA4F58A18CB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306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7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7D8907-A20D-4692-838B-A44E850DCF7B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7245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7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ADCB98-1F7B-42B9-B0F2-2117C10DFAAD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5234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13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412422-CEE2-43DD-A891-26266AE017D1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0664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8C7353-6398-4DFC-9924-2B21F970045C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55175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5"/>
          <p:cNvCxnSpPr/>
          <p:nvPr/>
        </p:nvCxnSpPr>
        <p:spPr>
          <a:xfrm>
            <a:off x="1395413" y="2913063"/>
            <a:ext cx="35147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8FBF67-B147-4135-A66F-B800D03BB9F8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6830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1BF883-526F-4136-916A-67BE1CC421AF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4804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8B5DE9-BE00-4E8E-AB7B-64FC82BD44A2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98446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4"/>
          <p:cNvCxnSpPr/>
          <p:nvPr/>
        </p:nvCxnSpPr>
        <p:spPr>
          <a:xfrm>
            <a:off x="1395413" y="4140200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19B72B-CFF9-4FA5-99AC-8635E596F8FC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504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268A4-912E-482B-A142-7B8729D45A92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31750-5F84-4021-9A0A-CD628E311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952941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>
            <a:spLocks noChangeArrowheads="1"/>
          </p:cNvSpPr>
          <p:nvPr/>
        </p:nvSpPr>
        <p:spPr bwMode="auto">
          <a:xfrm>
            <a:off x="862013" y="879475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8000" smtClean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6" name="TextBox 14"/>
          <p:cNvSpPr txBox="1">
            <a:spLocks noChangeArrowheads="1"/>
          </p:cNvSpPr>
          <p:nvPr/>
        </p:nvSpPr>
        <p:spPr bwMode="auto">
          <a:xfrm>
            <a:off x="10599738" y="2827338"/>
            <a:ext cx="6096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8000" smtClean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7" name="Straight Connector 18"/>
          <p:cNvCxnSpPr/>
          <p:nvPr/>
        </p:nvCxnSpPr>
        <p:spPr>
          <a:xfrm>
            <a:off x="1395413" y="4140200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EA33D94A-E0BD-4627-9DB7-6A9E590868A9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6149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A36A17-AF2A-4CA2-98FE-E626B93BEE20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87869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1"/>
          <p:cNvSpPr txBox="1">
            <a:spLocks noChangeArrowheads="1"/>
          </p:cNvSpPr>
          <p:nvPr/>
        </p:nvSpPr>
        <p:spPr bwMode="auto">
          <a:xfrm>
            <a:off x="862013" y="879475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8000" smtClean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6" name="TextBox 12"/>
          <p:cNvSpPr txBox="1">
            <a:spLocks noChangeArrowheads="1"/>
          </p:cNvSpPr>
          <p:nvPr/>
        </p:nvSpPr>
        <p:spPr bwMode="auto">
          <a:xfrm>
            <a:off x="10599738" y="2598738"/>
            <a:ext cx="6096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8000" smtClean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7" name="Straight Connector 25"/>
          <p:cNvCxnSpPr/>
          <p:nvPr/>
        </p:nvCxnSpPr>
        <p:spPr>
          <a:xfrm>
            <a:off x="1395413" y="3429000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50F43E6-4FCD-479B-9778-D50461232915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44442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4"/>
          <p:cNvCxnSpPr/>
          <p:nvPr/>
        </p:nvCxnSpPr>
        <p:spPr>
          <a:xfrm>
            <a:off x="1395413" y="3429000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rtlCol="0">
            <a:normAutofit/>
          </a:bodyPr>
          <a:lstStyle>
            <a:lvl1pPr>
              <a:defRPr lang="en-US" b="0" dirty="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198A16D2-CEBB-421D-B068-02A031B44717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5860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3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5775A1-E32E-4982-A5E4-549412888323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41303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3"/>
          <p:cNvCxnSpPr/>
          <p:nvPr/>
        </p:nvCxnSpPr>
        <p:spPr>
          <a:xfrm>
            <a:off x="886460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0A5DC6-5A7D-461C-9E37-3564B39E80CA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803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268A4-912E-482B-A142-7B8729D45A92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31750-5F84-4021-9A0A-CD628E311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3827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268A4-912E-482B-A142-7B8729D45A92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31750-5F84-4021-9A0A-CD628E311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5102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268A4-912E-482B-A142-7B8729D45A92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31750-5F84-4021-9A0A-CD628E311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6560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268A4-912E-482B-A142-7B8729D45A92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31750-5F84-4021-9A0A-CD628E311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0056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268A4-912E-482B-A142-7B8729D45A92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31750-5F84-4021-9A0A-CD628E311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8554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7268A4-912E-482B-A142-7B8729D45A92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31750-5F84-4021-9A0A-CD628E311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2667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0" y="0"/>
            <a:ext cx="12188825" cy="6856413"/>
            <a:chOff x="0" y="0"/>
            <a:chExt cx="12188825" cy="6856215"/>
          </a:xfrm>
        </p:grpSpPr>
        <p:pic>
          <p:nvPicPr>
            <p:cNvPr id="1032" name="Picture 7" descr="HD-PanelContent-V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188825" cy="6856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36" name="Picture 9" descr="HDRibbonContent-UniformTrim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>
              <a:fillRect/>
            </a:stretch>
          </p:blipFill>
          <p:spPr bwMode="auto">
            <a:xfrm rot="5400000">
              <a:off x="5706471" y="76265"/>
              <a:ext cx="758952" cy="606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7" name="Picture 10" descr="HDRibbonContent-UniformTrim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>
              <a:fillRect/>
            </a:stretch>
          </p:blipFill>
          <p:spPr bwMode="auto">
            <a:xfrm rot="5400000">
              <a:off x="5706470" y="6173526"/>
              <a:ext cx="758952" cy="606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295400" y="982663"/>
            <a:ext cx="9601200" cy="130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95400" y="2557463"/>
            <a:ext cx="9601200" cy="331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275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0" y="5969000"/>
            <a:ext cx="7305675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675" y="5969000"/>
            <a:ext cx="542925" cy="2794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Garamond" panose="02020404030301010803" pitchFamily="18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E322E164-0D56-4A07-898F-45BAF9B12C69}" type="slidenum">
              <a:rPr lang="tr-TR" altLang="tr-TR">
                <a:solidFill>
                  <a:prstClr val="black"/>
                </a:solidFill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3248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ln w="3175" cmpd="sng">
            <a:noFill/>
          </a:ln>
          <a:solidFill>
            <a:srgbClr val="262626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262626"/>
          </a:solidFill>
          <a:latin typeface="Garamond" panose="02020404030301010803" pitchFamily="18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262626"/>
          </a:solidFill>
          <a:latin typeface="Garamond" panose="02020404030301010803" pitchFamily="18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262626"/>
          </a:solidFill>
          <a:latin typeface="Garamond" panose="02020404030301010803" pitchFamily="18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262626"/>
          </a:solidFill>
          <a:latin typeface="Garamond" panose="02020404030301010803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sz="2400" kern="1200">
          <a:solidFill>
            <a:srgbClr val="262626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sz="2000" kern="1200">
          <a:solidFill>
            <a:srgbClr val="262626"/>
          </a:solidFill>
          <a:latin typeface="+mn-lt"/>
          <a:ea typeface="+mn-ea"/>
          <a:cs typeface="+mn-cs"/>
        </a:defRPr>
      </a:lvl2pPr>
      <a:lvl3pPr marL="12001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kern="1200">
          <a:solidFill>
            <a:srgbClr val="262626"/>
          </a:solidFill>
          <a:latin typeface="+mn-lt"/>
          <a:ea typeface="+mn-ea"/>
          <a:cs typeface="+mn-cs"/>
        </a:defRPr>
      </a:lvl3pPr>
      <a:lvl4pPr marL="1543050" indent="-1714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4pPr>
      <a:lvl5pPr marL="2000250" indent="-1714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sz="1400" kern="1200">
          <a:solidFill>
            <a:srgbClr val="262626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0" y="0"/>
            <a:ext cx="12188825" cy="6856413"/>
            <a:chOff x="0" y="0"/>
            <a:chExt cx="12188825" cy="6856215"/>
          </a:xfrm>
        </p:grpSpPr>
        <p:pic>
          <p:nvPicPr>
            <p:cNvPr id="1032" name="Picture 7" descr="HD-PanelContent-V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188825" cy="6856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36" name="Picture 9" descr="HDRibbonContent-UniformTrim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>
              <a:fillRect/>
            </a:stretch>
          </p:blipFill>
          <p:spPr bwMode="auto">
            <a:xfrm rot="5400000">
              <a:off x="5706471" y="76265"/>
              <a:ext cx="758952" cy="606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7" name="Picture 10" descr="HDRibbonContent-UniformTrim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>
              <a:fillRect/>
            </a:stretch>
          </p:blipFill>
          <p:spPr bwMode="auto">
            <a:xfrm rot="5400000">
              <a:off x="5706470" y="6173526"/>
              <a:ext cx="758952" cy="606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295400" y="982663"/>
            <a:ext cx="9601200" cy="130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95400" y="2557463"/>
            <a:ext cx="9601200" cy="331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275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0" y="5969000"/>
            <a:ext cx="7305675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675" y="5969000"/>
            <a:ext cx="542925" cy="2794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Garamond" panose="02020404030301010803" pitchFamily="18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E322E164-0D56-4A07-898F-45BAF9B12C69}" type="slidenum">
              <a:rPr lang="tr-TR" altLang="tr-TR">
                <a:solidFill>
                  <a:prstClr val="black"/>
                </a:solidFill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751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ln w="3175" cmpd="sng">
            <a:noFill/>
          </a:ln>
          <a:solidFill>
            <a:srgbClr val="262626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262626"/>
          </a:solidFill>
          <a:latin typeface="Garamond" panose="02020404030301010803" pitchFamily="18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262626"/>
          </a:solidFill>
          <a:latin typeface="Garamond" panose="02020404030301010803" pitchFamily="18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262626"/>
          </a:solidFill>
          <a:latin typeface="Garamond" panose="02020404030301010803" pitchFamily="18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262626"/>
          </a:solidFill>
          <a:latin typeface="Garamond" panose="02020404030301010803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sz="2400" kern="1200">
          <a:solidFill>
            <a:srgbClr val="262626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sz="2000" kern="1200">
          <a:solidFill>
            <a:srgbClr val="262626"/>
          </a:solidFill>
          <a:latin typeface="+mn-lt"/>
          <a:ea typeface="+mn-ea"/>
          <a:cs typeface="+mn-cs"/>
        </a:defRPr>
      </a:lvl2pPr>
      <a:lvl3pPr marL="12001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kern="1200">
          <a:solidFill>
            <a:srgbClr val="262626"/>
          </a:solidFill>
          <a:latin typeface="+mn-lt"/>
          <a:ea typeface="+mn-ea"/>
          <a:cs typeface="+mn-cs"/>
        </a:defRPr>
      </a:lvl3pPr>
      <a:lvl4pPr marL="1543050" indent="-1714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4pPr>
      <a:lvl5pPr marL="2000250" indent="-1714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sz="1400" kern="1200">
          <a:solidFill>
            <a:srgbClr val="262626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692400" y="1871663"/>
            <a:ext cx="6815138" cy="1514475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TURİZM PAZARLAMASI</a:t>
            </a:r>
            <a:endParaRPr lang="tr-TR" altLang="tr-TR" sz="3200" b="1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692400" y="3657600"/>
            <a:ext cx="6815138" cy="1320800"/>
          </a:xfrm>
        </p:spPr>
        <p:txBody>
          <a:bodyPr/>
          <a:lstStyle/>
          <a:p>
            <a:pPr eaLnBrk="1" hangingPunct="1"/>
            <a:r>
              <a:rPr lang="tr-TR" altLang="tr-TR" sz="3200" smtClean="0"/>
              <a:t>Emir Hilmi Üner</a:t>
            </a:r>
          </a:p>
        </p:txBody>
      </p:sp>
    </p:spTree>
    <p:extLst>
      <p:ext uri="{BB962C8B-B14F-4D97-AF65-F5344CB8AC3E}">
        <p14:creationId xmlns:p14="http://schemas.microsoft.com/office/powerpoint/2010/main" val="8389975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İçerik Yer Tutucusu 2"/>
          <p:cNvSpPr>
            <a:spLocks noGrp="1"/>
          </p:cNvSpPr>
          <p:nvPr>
            <p:ph idx="4294967295"/>
          </p:nvPr>
        </p:nvSpPr>
        <p:spPr>
          <a:xfrm>
            <a:off x="838200" y="1219200"/>
            <a:ext cx="10363200" cy="5484813"/>
          </a:xfrm>
        </p:spPr>
        <p:txBody>
          <a:bodyPr rtlCol="0">
            <a:normAutofit fontScale="92500"/>
          </a:bodyPr>
          <a:lstStyle/>
          <a:p>
            <a:pPr eaLnBrk="1" fontAlgn="auto" hangingPunct="1">
              <a:lnSpc>
                <a:spcPct val="90000"/>
              </a:lnSpc>
              <a:buFont typeface="Arial"/>
              <a:buChar char="•"/>
              <a:defRPr/>
            </a:pPr>
            <a:r>
              <a:rPr lang="tr-TR" altLang="tr-TR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Turizm ürününün bulunduğu çevreden bağımsız olarak düşünülememesi, </a:t>
            </a:r>
          </a:p>
          <a:p>
            <a:pPr eaLnBrk="1" fontAlgn="auto" hangingPunct="1">
              <a:lnSpc>
                <a:spcPct val="90000"/>
              </a:lnSpc>
              <a:buFontTx/>
              <a:buNone/>
              <a:defRPr/>
            </a:pPr>
            <a:r>
              <a:rPr lang="tr-TR" altLang="tr-TR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•	Turizm ürününün garantisi ve satış sonrası desteği olmaması, </a:t>
            </a:r>
          </a:p>
          <a:p>
            <a:pPr eaLnBrk="1" fontAlgn="auto" hangingPunct="1">
              <a:lnSpc>
                <a:spcPct val="90000"/>
              </a:lnSpc>
              <a:buFontTx/>
              <a:buNone/>
              <a:defRPr/>
            </a:pPr>
            <a:r>
              <a:rPr lang="tr-TR" altLang="tr-TR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•	Her bir pazar için esnek olmaması, </a:t>
            </a:r>
          </a:p>
          <a:p>
            <a:pPr eaLnBrk="1" fontAlgn="auto" hangingPunct="1">
              <a:lnSpc>
                <a:spcPct val="90000"/>
              </a:lnSpc>
              <a:buFontTx/>
              <a:buNone/>
              <a:defRPr/>
            </a:pPr>
            <a:r>
              <a:rPr lang="tr-TR" altLang="tr-TR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•	Çevre değerleri ve kültürün önem teşkil etmesi</a:t>
            </a:r>
            <a:r>
              <a:rPr lang="tr-TR" altLang="tr-TR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</a:t>
            </a:r>
            <a:endParaRPr lang="tr-TR" altLang="tr-TR" sz="3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fontAlgn="auto" hangingPunct="1">
              <a:lnSpc>
                <a:spcPct val="90000"/>
              </a:lnSpc>
              <a:buFontTx/>
              <a:buNone/>
              <a:defRPr/>
            </a:pPr>
            <a:r>
              <a:rPr lang="tr-TR" altLang="tr-TR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•	Kalite anlayışının kişiden kişiye değişiklik gösterebilmesi</a:t>
            </a:r>
            <a:r>
              <a:rPr lang="tr-TR" altLang="tr-TR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</a:t>
            </a:r>
            <a:endParaRPr lang="tr-TR" altLang="tr-TR" sz="3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fontAlgn="auto" hangingPunct="1">
              <a:lnSpc>
                <a:spcPct val="90000"/>
              </a:lnSpc>
              <a:buFontTx/>
              <a:buNone/>
              <a:defRPr/>
            </a:pPr>
            <a:r>
              <a:rPr lang="tr-TR" altLang="tr-TR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•	Tatminin satın alınan tüm ürünlerden tatmine bağlı olması.</a:t>
            </a:r>
          </a:p>
          <a:p>
            <a:pPr eaLnBrk="1" fontAlgn="auto" hangingPunct="1">
              <a:lnSpc>
                <a:spcPct val="90000"/>
              </a:lnSpc>
              <a:buFont typeface="Arial"/>
              <a:buChar char="•"/>
              <a:defRPr/>
            </a:pPr>
            <a:endParaRPr lang="tr-TR" altLang="tr-TR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359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Başlık 1"/>
          <p:cNvSpPr>
            <a:spLocks noGrp="1"/>
          </p:cNvSpPr>
          <p:nvPr>
            <p:ph type="title" idx="4294967295"/>
          </p:nvPr>
        </p:nvSpPr>
        <p:spPr>
          <a:xfrm>
            <a:off x="1981200" y="661988"/>
            <a:ext cx="8229600" cy="6572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DAĞITIM KANALINDA YER ALAN ARACILAR</a:t>
            </a:r>
          </a:p>
        </p:txBody>
      </p:sp>
      <p:pic>
        <p:nvPicPr>
          <p:cNvPr id="125955" name="Picture 4" descr="dağıtı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219200"/>
            <a:ext cx="91440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2064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Başlık 1"/>
          <p:cNvSpPr>
            <a:spLocks noGrp="1"/>
          </p:cNvSpPr>
          <p:nvPr>
            <p:ph type="title" idx="4294967295"/>
          </p:nvPr>
        </p:nvSpPr>
        <p:spPr>
          <a:xfrm>
            <a:off x="0" y="152400"/>
            <a:ext cx="8229600" cy="4572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3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FİYAT BELİRLEME SÜRECİ</a:t>
            </a:r>
          </a:p>
        </p:txBody>
      </p:sp>
      <p:pic>
        <p:nvPicPr>
          <p:cNvPr id="116739" name="Picture 4" descr="C:\Users\serpil\Desktop\Fiyat Belirlem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8" y="533400"/>
            <a:ext cx="8696325" cy="602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4106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Başlık 1"/>
          <p:cNvSpPr>
            <a:spLocks noGrp="1"/>
          </p:cNvSpPr>
          <p:nvPr>
            <p:ph type="title" idx="4294967295"/>
          </p:nvPr>
        </p:nvSpPr>
        <p:spPr>
          <a:xfrm>
            <a:off x="1295400" y="685800"/>
            <a:ext cx="82296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FİYATLANDIRMAYI ETKİLEYEN FAKTÖRLER</a:t>
            </a:r>
          </a:p>
        </p:txBody>
      </p:sp>
      <p:sp>
        <p:nvSpPr>
          <p:cNvPr id="56323" name="İçerik Yer Tutucusu 2"/>
          <p:cNvSpPr>
            <a:spLocks noGrp="1"/>
          </p:cNvSpPr>
          <p:nvPr>
            <p:ph idx="4294967295"/>
          </p:nvPr>
        </p:nvSpPr>
        <p:spPr>
          <a:xfrm>
            <a:off x="1066800" y="1828800"/>
            <a:ext cx="8229600" cy="4525963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lnSpc>
                <a:spcPct val="135000"/>
              </a:lnSpc>
              <a:buFont typeface="Arial"/>
              <a:buChar char="•"/>
              <a:defRPr/>
            </a:pPr>
            <a:r>
              <a:rPr lang="tr-TR" altLang="tr-TR" sz="3200" b="1" u="sng" dirty="0" smtClean="0">
                <a:solidFill>
                  <a:schemeClr val="tx1"/>
                </a:solidFill>
              </a:rPr>
              <a:t>Mal </a:t>
            </a:r>
            <a:r>
              <a:rPr lang="tr-TR" altLang="tr-TR" sz="3200" b="1" u="sng" dirty="0">
                <a:solidFill>
                  <a:schemeClr val="tx1"/>
                </a:solidFill>
              </a:rPr>
              <a:t>ve hizmetlerin üretim veya alım </a:t>
            </a:r>
            <a:r>
              <a:rPr lang="tr-TR" altLang="tr-TR" sz="3200" b="1" u="sng" dirty="0" smtClean="0">
                <a:solidFill>
                  <a:schemeClr val="tx1"/>
                </a:solidFill>
              </a:rPr>
              <a:t>maliyeti</a:t>
            </a:r>
          </a:p>
          <a:p>
            <a:pPr eaLnBrk="1" fontAlgn="auto" hangingPunct="1">
              <a:lnSpc>
                <a:spcPct val="135000"/>
              </a:lnSpc>
              <a:buClr>
                <a:srgbClr val="B15E28"/>
              </a:buClr>
              <a:buFont typeface="Arial"/>
              <a:buChar char="•"/>
              <a:defRPr/>
            </a:pPr>
            <a:r>
              <a:rPr lang="tr-TR" altLang="tr-TR" sz="3200" b="1" u="sng" dirty="0" smtClean="0">
                <a:solidFill>
                  <a:schemeClr val="tx1"/>
                </a:solidFill>
              </a:rPr>
              <a:t>Piyasadaki rakiplerin fiyatlandırma stratejileri </a:t>
            </a:r>
            <a:endParaRPr lang="tr-TR" altLang="tr-TR" sz="3200" b="1" u="sng" dirty="0">
              <a:solidFill>
                <a:schemeClr val="tx1"/>
              </a:solidFill>
            </a:endParaRPr>
          </a:p>
          <a:p>
            <a:pPr eaLnBrk="1" fontAlgn="auto" hangingPunct="1">
              <a:lnSpc>
                <a:spcPct val="135000"/>
              </a:lnSpc>
              <a:buFont typeface="Arial"/>
              <a:buChar char="•"/>
              <a:defRPr/>
            </a:pPr>
            <a:r>
              <a:rPr lang="tr-TR" altLang="tr-TR" sz="3200" b="1" u="sng" dirty="0" smtClean="0">
                <a:solidFill>
                  <a:schemeClr val="tx1"/>
                </a:solidFill>
              </a:rPr>
              <a:t>Tüketicinin talebi</a:t>
            </a:r>
            <a:endParaRPr lang="tr-TR" altLang="tr-TR" sz="3200" b="1" u="sng" dirty="0">
              <a:solidFill>
                <a:schemeClr val="tx1"/>
              </a:solidFill>
            </a:endParaRPr>
          </a:p>
          <a:p>
            <a:pPr eaLnBrk="1" fontAlgn="auto" hangingPunct="1">
              <a:lnSpc>
                <a:spcPct val="135000"/>
              </a:lnSpc>
              <a:buFont typeface="Arial"/>
              <a:buChar char="•"/>
              <a:defRPr/>
            </a:pP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İşletmenin yeri</a:t>
            </a:r>
          </a:p>
          <a:p>
            <a:pPr eaLnBrk="1" fontAlgn="auto" hangingPunct="1">
              <a:lnSpc>
                <a:spcPct val="135000"/>
              </a:lnSpc>
              <a:buFont typeface="Arial"/>
              <a:buChar char="•"/>
              <a:defRPr/>
            </a:pPr>
            <a:r>
              <a:rPr lang="tr-TR" altLang="tr-TR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Pazarlama </a:t>
            </a: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karması </a:t>
            </a:r>
            <a:r>
              <a:rPr lang="tr-TR" altLang="tr-TR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stratejisi</a:t>
            </a:r>
          </a:p>
          <a:p>
            <a:pPr eaLnBrk="1" fontAlgn="auto" hangingPunct="1">
              <a:lnSpc>
                <a:spcPct val="135000"/>
              </a:lnSpc>
              <a:buClr>
                <a:srgbClr val="B15E28"/>
              </a:buClr>
              <a:buFont typeface="Arial"/>
              <a:buChar char="•"/>
              <a:defRPr/>
            </a:pPr>
            <a:r>
              <a:rPr lang="tr-TR" altLang="tr-TR" sz="3200" dirty="0">
                <a:solidFill>
                  <a:prstClr val="black">
                    <a:lumMod val="85000"/>
                    <a:lumOff val="15000"/>
                  </a:prstClr>
                </a:solidFill>
              </a:rPr>
              <a:t>Mal veya hizmetlerin </a:t>
            </a:r>
            <a:r>
              <a:rPr lang="tr-TR" altLang="tr-TR" sz="32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niteliği</a:t>
            </a:r>
            <a:endParaRPr lang="tr-TR" altLang="tr-TR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284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Dikdörtgen 1"/>
          <p:cNvSpPr>
            <a:spLocks noChangeArrowheads="1"/>
          </p:cNvSpPr>
          <p:nvPr/>
        </p:nvSpPr>
        <p:spPr bwMode="auto">
          <a:xfrm>
            <a:off x="685800" y="609600"/>
            <a:ext cx="10744200" cy="638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4000" b="1">
                <a:solidFill>
                  <a:prstClr val="black"/>
                </a:solidFill>
                <a:latin typeface="Garamond" panose="02020404030301010803" pitchFamily="18" charset="0"/>
              </a:rPr>
              <a:t>Fiyatlandırma Yöntemleri</a:t>
            </a:r>
            <a:endParaRPr lang="tr-TR" altLang="tr-TR" sz="3600">
              <a:solidFill>
                <a:prstClr val="black"/>
              </a:solidFill>
              <a:latin typeface="Garamond" panose="02020404030301010803" pitchFamily="18" charset="0"/>
            </a:endParaRPr>
          </a:p>
          <a:p>
            <a:pPr fontAlgn="base">
              <a:lnSpc>
                <a:spcPct val="135000"/>
              </a:lnSpc>
              <a:spcBef>
                <a:spcPct val="2000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 pitchFamily="34" charset="0"/>
              <a:buChar char="•"/>
            </a:pPr>
            <a:r>
              <a:rPr lang="tr-TR" altLang="tr-TR" sz="3200" b="1">
                <a:solidFill>
                  <a:prstClr val="black"/>
                </a:solidFill>
                <a:latin typeface="Garamond" panose="02020404030301010803" pitchFamily="18" charset="0"/>
              </a:rPr>
              <a:t>Maliyete dayalı fiyatlandırma: </a:t>
            </a:r>
            <a:r>
              <a:rPr lang="tr-TR" altLang="tr-TR" sz="3000">
                <a:solidFill>
                  <a:srgbClr val="000000"/>
                </a:solidFill>
                <a:latin typeface="Garamond" panose="02020404030301010803" pitchFamily="18" charset="0"/>
              </a:rPr>
              <a:t>Mal ve hizmetlerin üretim veya alım maliyeti</a:t>
            </a:r>
            <a:endParaRPr lang="tr-TR" altLang="tr-TR" sz="3200">
              <a:solidFill>
                <a:prstClr val="black"/>
              </a:solidFill>
              <a:latin typeface="Garamond" panose="02020404030301010803" pitchFamily="18" charset="0"/>
            </a:endParaRPr>
          </a:p>
          <a:p>
            <a:pPr fontAlgn="base">
              <a:lnSpc>
                <a:spcPct val="135000"/>
              </a:lnSpc>
              <a:spcBef>
                <a:spcPct val="2000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 pitchFamily="34" charset="0"/>
              <a:buChar char="•"/>
            </a:pPr>
            <a:r>
              <a:rPr lang="tr-TR" altLang="tr-TR" sz="3200" b="1">
                <a:solidFill>
                  <a:srgbClr val="000000"/>
                </a:solidFill>
                <a:latin typeface="Garamond" panose="02020404030301010803" pitchFamily="18" charset="0"/>
              </a:rPr>
              <a:t>Rekabete dayalı fiyatlandırma: </a:t>
            </a:r>
            <a:r>
              <a:rPr lang="tr-TR" altLang="tr-TR" sz="3200">
                <a:solidFill>
                  <a:srgbClr val="000000"/>
                </a:solidFill>
                <a:latin typeface="Garamond" panose="02020404030301010803" pitchFamily="18" charset="0"/>
              </a:rPr>
              <a:t>Piyasadaki</a:t>
            </a:r>
            <a:r>
              <a:rPr lang="tr-TR" altLang="tr-TR" sz="3000">
                <a:solidFill>
                  <a:srgbClr val="000000"/>
                </a:solidFill>
                <a:latin typeface="Garamond" panose="02020404030301010803" pitchFamily="18" charset="0"/>
              </a:rPr>
              <a:t> rakiplerin fiyatlandırma stratejileri </a:t>
            </a:r>
          </a:p>
          <a:p>
            <a:pPr fontAlgn="base">
              <a:lnSpc>
                <a:spcPct val="135000"/>
              </a:lnSpc>
              <a:spcBef>
                <a:spcPct val="2000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 pitchFamily="34" charset="0"/>
              <a:buChar char="•"/>
            </a:pPr>
            <a:r>
              <a:rPr lang="tr-TR" altLang="tr-TR" sz="3200" b="1">
                <a:solidFill>
                  <a:prstClr val="black"/>
                </a:solidFill>
                <a:latin typeface="Garamond" panose="02020404030301010803" pitchFamily="18" charset="0"/>
              </a:rPr>
              <a:t>Talebe dayalı fiyatlandırma: </a:t>
            </a:r>
            <a:r>
              <a:rPr lang="tr-TR" altLang="tr-TR" sz="3200">
                <a:solidFill>
                  <a:prstClr val="black"/>
                </a:solidFill>
                <a:latin typeface="Garamond" panose="02020404030301010803" pitchFamily="18" charset="0"/>
              </a:rPr>
              <a:t>Tüketicinin</a:t>
            </a:r>
            <a:r>
              <a:rPr lang="tr-TR" altLang="tr-TR" sz="3000">
                <a:solidFill>
                  <a:srgbClr val="000000"/>
                </a:solidFill>
                <a:latin typeface="Garamond" panose="02020404030301010803" pitchFamily="18" charset="0"/>
              </a:rPr>
              <a:t> talebi</a:t>
            </a:r>
          </a:p>
          <a:p>
            <a:pPr fontAlgn="base">
              <a:lnSpc>
                <a:spcPct val="135000"/>
              </a:lnSpc>
              <a:spcBef>
                <a:spcPct val="20000"/>
              </a:spcBef>
              <a:spcAft>
                <a:spcPts val="600"/>
              </a:spcAft>
              <a:buClr>
                <a:srgbClr val="B15E28"/>
              </a:buClr>
              <a:buSzPct val="115000"/>
            </a:pPr>
            <a:r>
              <a:rPr lang="tr-TR" altLang="tr-TR" sz="3000">
                <a:solidFill>
                  <a:srgbClr val="000000"/>
                </a:solidFill>
                <a:latin typeface="Garamond" panose="02020404030301010803" pitchFamily="18" charset="0"/>
              </a:rPr>
              <a:t>	Fiyatlandırma bu yöntemlerden biri ya da birkaçı göz önünde bulundurularak yapılabilir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tr-TR" altLang="tr-TR" sz="3200">
              <a:solidFill>
                <a:prstClr val="black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089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Başlık 1"/>
          <p:cNvSpPr>
            <a:spLocks noGrp="1"/>
          </p:cNvSpPr>
          <p:nvPr>
            <p:ph type="ctrTitle" idx="4294967295"/>
          </p:nvPr>
        </p:nvSpPr>
        <p:spPr>
          <a:xfrm>
            <a:off x="1905000" y="1600200"/>
            <a:ext cx="7772400" cy="14700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SATIŞ YERİ – DAĞITIM KANALLARI</a:t>
            </a:r>
            <a:b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</a:b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( PLACE)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4294967295"/>
          </p:nvPr>
        </p:nvSpPr>
        <p:spPr>
          <a:xfrm>
            <a:off x="2590800" y="3505200"/>
            <a:ext cx="6400800" cy="1752600"/>
          </a:xfrm>
        </p:spPr>
        <p:txBody>
          <a:bodyPr rtlCol="0">
            <a:normAutofit fontScale="85000" lnSpcReduction="20000"/>
          </a:bodyPr>
          <a:lstStyle/>
          <a:p>
            <a:pPr marL="0" indent="0" algn="ctr" eaLnBrk="1" fontAlgn="auto" hangingPunct="1">
              <a:buFont typeface="Arial"/>
              <a:buNone/>
              <a:defRPr/>
            </a:pPr>
            <a:r>
              <a:rPr lang="tr-TR" sz="3200" dirty="0">
                <a:solidFill>
                  <a:srgbClr val="898989"/>
                </a:solidFill>
              </a:rPr>
              <a:t>TANIMI VE ÖNEMİ</a:t>
            </a:r>
          </a:p>
          <a:p>
            <a:pPr marL="0" indent="0" algn="ctr" eaLnBrk="1" fontAlgn="auto" hangingPunct="1">
              <a:buFont typeface="Arial"/>
              <a:buNone/>
              <a:defRPr/>
            </a:pPr>
            <a:r>
              <a:rPr lang="tr-TR" sz="3200" dirty="0">
                <a:solidFill>
                  <a:srgbClr val="898989"/>
                </a:solidFill>
              </a:rPr>
              <a:t>DAĞITIM KANALINDA YER ALAN ARACILAR</a:t>
            </a:r>
          </a:p>
          <a:p>
            <a:pPr marL="0" indent="0" algn="ctr" eaLnBrk="1" fontAlgn="auto" hangingPunct="1">
              <a:buFont typeface="Arial"/>
              <a:buNone/>
              <a:defRPr/>
            </a:pPr>
            <a:r>
              <a:rPr lang="tr-TR" sz="3200" dirty="0">
                <a:solidFill>
                  <a:srgbClr val="898989"/>
                </a:solidFill>
              </a:rPr>
              <a:t>DAĞITIM AŞAMALARI</a:t>
            </a:r>
          </a:p>
        </p:txBody>
      </p:sp>
    </p:spTree>
    <p:extLst>
      <p:ext uri="{BB962C8B-B14F-4D97-AF65-F5344CB8AC3E}">
        <p14:creationId xmlns:p14="http://schemas.microsoft.com/office/powerpoint/2010/main" val="40475579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Başlık 1"/>
          <p:cNvSpPr>
            <a:spLocks noGrp="1"/>
          </p:cNvSpPr>
          <p:nvPr>
            <p:ph type="title" idx="4294967295"/>
          </p:nvPr>
        </p:nvSpPr>
        <p:spPr>
          <a:xfrm>
            <a:off x="1905000" y="990600"/>
            <a:ext cx="82296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TANIMI VE ÖNEMİ</a:t>
            </a:r>
          </a:p>
        </p:txBody>
      </p:sp>
      <p:sp>
        <p:nvSpPr>
          <p:cNvPr id="58371" name="İçerik Yer Tutucusu 2"/>
          <p:cNvSpPr>
            <a:spLocks noGrp="1"/>
          </p:cNvSpPr>
          <p:nvPr>
            <p:ph idx="4294967295"/>
          </p:nvPr>
        </p:nvSpPr>
        <p:spPr>
          <a:xfrm>
            <a:off x="1371600" y="1905000"/>
            <a:ext cx="9296400" cy="3886200"/>
          </a:xfrm>
        </p:spPr>
        <p:txBody>
          <a:bodyPr rtlCol="0">
            <a:noAutofit/>
          </a:bodyPr>
          <a:lstStyle/>
          <a:p>
            <a:pPr marL="0" indent="0" algn="just" eaLnBrk="1" fontAlgn="auto" hangingPunct="1">
              <a:lnSpc>
                <a:spcPct val="80000"/>
              </a:lnSpc>
              <a:buFont typeface="Arial"/>
              <a:buNone/>
              <a:defRPr/>
            </a:pPr>
            <a:r>
              <a:rPr lang="tr-TR" altLang="tr-TR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</a:t>
            </a:r>
            <a:endParaRPr lang="tr-TR" altLang="tr-TR" sz="36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algn="just" eaLnBrk="1" fontAlgn="auto" hangingPunct="1">
              <a:lnSpc>
                <a:spcPct val="80000"/>
              </a:lnSpc>
              <a:buFont typeface="Arial"/>
              <a:buNone/>
              <a:defRPr/>
            </a:pPr>
            <a:endParaRPr lang="tr-TR" altLang="tr-TR" sz="3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algn="just" eaLnBrk="1" fontAlgn="auto" hangingPunct="1">
              <a:lnSpc>
                <a:spcPct val="80000"/>
              </a:lnSpc>
              <a:buFont typeface="Arial"/>
              <a:buNone/>
              <a:defRPr/>
            </a:pPr>
            <a:r>
              <a:rPr lang="tr-TR" altLang="tr-TR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«Dağıtım</a:t>
            </a:r>
            <a:r>
              <a:rPr lang="tr-TR" altLang="tr-TR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üreticiyle tüketici arasındaki </a:t>
            </a:r>
            <a:r>
              <a:rPr lang="tr-TR" altLang="tr-TR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bağlantının sağlanarak ürünün tüketiciye ulaşması için gerekli işlemlerin </a:t>
            </a:r>
            <a:r>
              <a:rPr lang="tr-TR" altLang="tr-TR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tümü </a:t>
            </a:r>
            <a:r>
              <a:rPr lang="tr-TR" altLang="tr-TR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olarak» </a:t>
            </a:r>
            <a:r>
              <a:rPr lang="tr-TR" altLang="tr-TR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tanımlanmaktadır.</a:t>
            </a:r>
          </a:p>
          <a:p>
            <a:pPr marL="0" indent="0" algn="just" eaLnBrk="1" fontAlgn="auto" hangingPunct="1">
              <a:lnSpc>
                <a:spcPct val="80000"/>
              </a:lnSpc>
              <a:buFont typeface="Arial"/>
              <a:buNone/>
              <a:defRPr/>
            </a:pP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</a:t>
            </a:r>
          </a:p>
          <a:p>
            <a:pPr marL="0" indent="0" algn="just" eaLnBrk="1" fontAlgn="auto" hangingPunct="1">
              <a:lnSpc>
                <a:spcPct val="80000"/>
              </a:lnSpc>
              <a:buFont typeface="Arial"/>
              <a:buNone/>
              <a:defRPr/>
            </a:pP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</a:t>
            </a:r>
            <a:r>
              <a:rPr lang="tr-TR" altLang="tr-TR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endParaRPr lang="tr-TR" altLang="tr-TR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3539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914400" y="990600"/>
            <a:ext cx="10058400" cy="45243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r-TR" altLang="tr-TR" sz="4000" b="1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cs typeface="Arial" panose="020B0604020202020204" pitchFamily="34" charset="0"/>
              </a:rPr>
              <a:t>SATIŞ YERİ – DAĞITIM KANALLARI</a:t>
            </a:r>
            <a:br>
              <a:rPr lang="tr-TR" altLang="tr-TR" sz="4000" b="1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cs typeface="Arial" panose="020B0604020202020204" pitchFamily="34" charset="0"/>
              </a:rPr>
            </a:br>
            <a:r>
              <a:rPr lang="tr-TR" altLang="tr-TR" sz="4000" b="1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cs typeface="Arial" panose="020B0604020202020204" pitchFamily="34" charset="0"/>
              </a:rPr>
              <a:t>( PLACE)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 altLang="tr-TR" sz="4000" b="1" dirty="0">
              <a:ln w="3175" cmpd="sng">
                <a:noFill/>
              </a:ln>
              <a:solidFill>
                <a:prstClr val="black">
                  <a:lumMod val="85000"/>
                  <a:lumOff val="15000"/>
                </a:prstClr>
              </a:solidFill>
              <a:cs typeface="Arial" panose="020B060402020202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 altLang="tr-TR" sz="4000" b="1" dirty="0">
              <a:solidFill>
                <a:prstClr val="black">
                  <a:lumMod val="85000"/>
                  <a:lumOff val="15000"/>
                </a:prstClr>
              </a:solidFill>
              <a:cs typeface="Arial" panose="020B0604020202020204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r-TR" altLang="tr-TR" sz="3200" dirty="0">
                <a:solidFill>
                  <a:prstClr val="black">
                    <a:lumMod val="85000"/>
                    <a:lumOff val="15000"/>
                  </a:prstClr>
                </a:solidFill>
                <a:cs typeface="Arial" panose="020B0604020202020204" pitchFamily="34" charset="0"/>
              </a:rPr>
              <a:t>Ürün pazarlamasında, malların taşınması söz konusudur. İşletme malların tüketiciye ulaşmasında, gerek kendi kaynaklarını kullanarak gerekse aracı bir işletmeden yardım alarak, dağıtımı koordine etmektedir. </a:t>
            </a:r>
            <a:endParaRPr lang="tr-TR" sz="32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8309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524000" y="1066800"/>
            <a:ext cx="9677400" cy="41544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r-TR" altLang="tr-TR" sz="3600" b="1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cs typeface="Arial" panose="020B0604020202020204" pitchFamily="34" charset="0"/>
              </a:rPr>
              <a:t>SATIŞ YERİ – DAĞITIM KANALLARI</a:t>
            </a:r>
            <a:br>
              <a:rPr lang="tr-TR" altLang="tr-TR" sz="3600" b="1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cs typeface="Arial" panose="020B0604020202020204" pitchFamily="34" charset="0"/>
              </a:rPr>
            </a:br>
            <a:r>
              <a:rPr lang="tr-TR" altLang="tr-TR" sz="3600" b="1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cs typeface="Arial" panose="020B0604020202020204" pitchFamily="34" charset="0"/>
              </a:rPr>
              <a:t>( PLACE)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 altLang="tr-TR" sz="3200" dirty="0">
              <a:solidFill>
                <a:prstClr val="black">
                  <a:lumMod val="85000"/>
                  <a:lumOff val="15000"/>
                </a:prstClr>
              </a:solidFill>
              <a:cs typeface="Arial" panose="020B0604020202020204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 altLang="tr-TR" sz="3200" dirty="0">
              <a:solidFill>
                <a:prstClr val="black">
                  <a:lumMod val="85000"/>
                  <a:lumOff val="15000"/>
                </a:prstClr>
              </a:solidFill>
              <a:cs typeface="Arial" panose="020B0604020202020204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r-TR" altLang="tr-TR" sz="3200" dirty="0">
                <a:solidFill>
                  <a:prstClr val="black">
                    <a:lumMod val="85000"/>
                    <a:lumOff val="15000"/>
                  </a:prstClr>
                </a:solidFill>
                <a:cs typeface="Arial" panose="020B0604020202020204" pitchFamily="34" charset="0"/>
              </a:rPr>
              <a:t>Bir hizmet sektörü olan turizm sektöründe ise dağıtım sistemi, ürün dağıtımından farklı özellikler taşımaktadır. Bu farklılık turizm pazarlamasının taşıdığı bir takım özelliklerden kaynaklanmaktadır</a:t>
            </a:r>
            <a:endParaRPr lang="tr-TR" sz="32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154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Başlık 1"/>
          <p:cNvSpPr>
            <a:spLocks noGrp="1"/>
          </p:cNvSpPr>
          <p:nvPr>
            <p:ph type="title" idx="4294967295"/>
          </p:nvPr>
        </p:nvSpPr>
        <p:spPr>
          <a:xfrm>
            <a:off x="1295400" y="646113"/>
            <a:ext cx="8229600" cy="9937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Bu özellikleri ise şu şekilde sıralamak mümkündür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4294967295"/>
          </p:nvPr>
        </p:nvSpPr>
        <p:spPr>
          <a:xfrm>
            <a:off x="1066800" y="1752600"/>
            <a:ext cx="8229600" cy="4678363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lnSpc>
                <a:spcPct val="110000"/>
              </a:lnSpc>
              <a:buFont typeface="Arial"/>
              <a:buNone/>
              <a:defRPr/>
            </a:pPr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•Turizm ürününün ağırlıklı olarak hizmet olması,</a:t>
            </a:r>
          </a:p>
          <a:p>
            <a:pPr marL="0" indent="0" eaLnBrk="1" fontAlgn="auto" hangingPunct="1">
              <a:lnSpc>
                <a:spcPct val="110000"/>
              </a:lnSpc>
              <a:buFont typeface="Arial"/>
              <a:buNone/>
              <a:defRPr/>
            </a:pPr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•Dağıtım kanallarının tersine işlemesi,</a:t>
            </a:r>
          </a:p>
          <a:p>
            <a:pPr marL="0" indent="0" eaLnBrk="1" fontAlgn="auto" hangingPunct="1">
              <a:lnSpc>
                <a:spcPct val="110000"/>
              </a:lnSpc>
              <a:buFont typeface="Arial"/>
              <a:buNone/>
              <a:defRPr/>
            </a:pPr>
            <a:r>
              <a:rPr lang="tr-TR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•</a:t>
            </a:r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Mevsimlik dalgalanmalar gösterebilmesi,</a:t>
            </a:r>
          </a:p>
          <a:p>
            <a:pPr marL="0" indent="0" eaLnBrk="1" fontAlgn="auto" hangingPunct="1">
              <a:lnSpc>
                <a:spcPct val="110000"/>
              </a:lnSpc>
              <a:buFont typeface="Arial"/>
              <a:buNone/>
              <a:defRPr/>
            </a:pPr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•Ürünleri depolama imkanı bulunmaması,</a:t>
            </a:r>
          </a:p>
          <a:p>
            <a:pPr marL="0" indent="0" eaLnBrk="1" fontAlgn="auto" hangingPunct="1">
              <a:lnSpc>
                <a:spcPct val="110000"/>
              </a:lnSpc>
              <a:buFont typeface="Arial"/>
              <a:buNone/>
              <a:defRPr/>
            </a:pPr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•İnsan unsurunun hem müşteri hem de iş gören düzeyinde önem teşkil etmesi,</a:t>
            </a:r>
          </a:p>
          <a:p>
            <a:pPr marL="0" indent="0" eaLnBrk="1" fontAlgn="auto" hangingPunct="1">
              <a:lnSpc>
                <a:spcPct val="90000"/>
              </a:lnSpc>
              <a:buFont typeface="Arial"/>
              <a:buNone/>
              <a:defRPr/>
            </a:pPr>
            <a:endParaRPr lang="tr-TR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3344942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ppt/theme/theme3.xml><?xml version="1.0" encoding="utf-8"?>
<a:theme xmlns:a="http://schemas.openxmlformats.org/drawingml/2006/main" name="1_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148</Words>
  <Application>Microsoft Office PowerPoint</Application>
  <PresentationFormat>Geniş ekran</PresentationFormat>
  <Paragraphs>46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Garamond</vt:lpstr>
      <vt:lpstr>Office Teması</vt:lpstr>
      <vt:lpstr>Organik</vt:lpstr>
      <vt:lpstr>1_Organik</vt:lpstr>
      <vt:lpstr>TURİZM PAZARLAMASI</vt:lpstr>
      <vt:lpstr>FİYAT BELİRLEME SÜRECİ</vt:lpstr>
      <vt:lpstr>FİYATLANDIRMAYI ETKİLEYEN FAKTÖRLER</vt:lpstr>
      <vt:lpstr>PowerPoint Sunusu</vt:lpstr>
      <vt:lpstr>SATIŞ YERİ – DAĞITIM KANALLARI ( PLACE)</vt:lpstr>
      <vt:lpstr>TANIMI VE ÖNEMİ</vt:lpstr>
      <vt:lpstr>PowerPoint Sunusu</vt:lpstr>
      <vt:lpstr>PowerPoint Sunusu</vt:lpstr>
      <vt:lpstr>Bu özellikleri ise şu şekilde sıralamak mümkündür </vt:lpstr>
      <vt:lpstr>PowerPoint Sunusu</vt:lpstr>
      <vt:lpstr>DAĞITIM KANALINDA YER ALAN ARACILAR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TURİZM PAZARLAMASI</dc:title>
  <dc:creator>emir üner</dc:creator>
  <cp:lastModifiedBy>emir üner</cp:lastModifiedBy>
  <cp:revision>11</cp:revision>
  <dcterms:created xsi:type="dcterms:W3CDTF">2017-10-29T15:49:52Z</dcterms:created>
  <dcterms:modified xsi:type="dcterms:W3CDTF">2017-10-29T16:03:07Z</dcterms:modified>
</cp:coreProperties>
</file>