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59428-E6F9-417B-AF28-30C32FE4FAFA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C19F-7707-4DDA-9532-E0069CF0E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265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40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52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64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fld id="{46F0250F-6A10-4301-B4CC-4BA132172BDF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24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9A6D7-736A-4F5D-AC0D-98A6B23734F7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93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5A880-A84E-4EBC-8C03-ECA4F58A18CB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D8907-A20D-4692-838B-A44E850DCF7B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DCB98-1F7B-42B9-B0F2-2117C10DFAAD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12422-CEE2-43DD-A891-26266AE017D1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0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C7353-6398-4DFC-9924-2B21F970045C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88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FBF67-B147-4135-A66F-B800D03BB9F8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7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28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BF883-526F-4136-916A-67BE1CC421AF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B5DE9-BE00-4E8E-AB7B-64FC82BD44A2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32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9B72B-CFF9-4FA5-99AC-8635E596F8FC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86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33D94A-E0BD-4627-9DB7-6A9E590868A9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17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36A17-AF2A-4CA2-98FE-E626B93BEE20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80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0F43E6-4FCD-479B-9778-D50461232915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21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98A16D2-CEBB-421D-B068-02A031B44717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39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775A1-E32E-4982-A5E4-549412888323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A5DC6-5A7D-461C-9E37-3564B39E80CA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78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fld id="{46F0250F-6A10-4301-B4CC-4BA132172BDF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38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9A6D7-736A-4F5D-AC0D-98A6B23734F7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33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5A880-A84E-4EBC-8C03-ECA4F58A18CB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0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D8907-A20D-4692-838B-A44E850DCF7B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24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DCB98-1F7B-42B9-B0F2-2117C10DFAAD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23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12422-CEE2-43DD-A891-26266AE017D1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66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C7353-6398-4DFC-9924-2B21F970045C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51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FBF67-B147-4135-A66F-B800D03BB9F8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83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BF883-526F-4136-916A-67BE1CC421AF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80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B5DE9-BE00-4E8E-AB7B-64FC82BD44A2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84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9B72B-CFF9-4FA5-99AC-8635E596F8FC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0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529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33D94A-E0BD-4627-9DB7-6A9E590868A9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1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36A17-AF2A-4CA2-98FE-E626B93BEE20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78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0F43E6-4FCD-479B-9778-D50461232915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44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98A16D2-CEBB-421D-B068-02A031B44717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8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775A1-E32E-4982-A5E4-549412888323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13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A5DC6-5A7D-461C-9E37-3564B39E80CA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0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82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10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56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05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55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66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322E164-0D56-4A07-898F-45BAF9B12C69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4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322E164-0D56-4A07-898F-45BAF9B12C69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5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TURİZM PAZARLAMASI</a:t>
            </a:r>
            <a:endParaRPr lang="tr-TR" altLang="tr-TR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pPr eaLnBrk="1" hangingPunct="1"/>
            <a:r>
              <a:rPr lang="tr-TR" altLang="tr-TR" sz="3200" smtClean="0"/>
              <a:t>Emir Hilmi Üner</a:t>
            </a:r>
          </a:p>
        </p:txBody>
      </p:sp>
    </p:spTree>
    <p:extLst>
      <p:ext uri="{BB962C8B-B14F-4D97-AF65-F5344CB8AC3E}">
        <p14:creationId xmlns:p14="http://schemas.microsoft.com/office/powerpoint/2010/main" val="838997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İçerik Yer Tutucusu 2"/>
          <p:cNvSpPr>
            <a:spLocks noGrp="1"/>
          </p:cNvSpPr>
          <p:nvPr>
            <p:ph idx="4294967295"/>
          </p:nvPr>
        </p:nvSpPr>
        <p:spPr>
          <a:xfrm>
            <a:off x="838200" y="1219200"/>
            <a:ext cx="10363200" cy="548481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Turizm ürününün bulunduğu çevreden bağımsız olarak düşünülememesi, 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	Turizm ürününün garantisi ve satış sonrası desteği olmaması, 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	Her bir pazar için esnek olmaması, 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	Çevre değerleri ve kültürün önem teşkil etmesi</a:t>
            </a:r>
            <a:r>
              <a:rPr lang="tr-TR" altLang="tr-T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endParaRPr lang="tr-TR" altLang="tr-T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	Kalite anlayışının kişiden kişiye değişiklik gösterebilmesi</a:t>
            </a:r>
            <a:r>
              <a:rPr lang="tr-TR" altLang="tr-T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endParaRPr lang="tr-TR" altLang="tr-T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	Tatminin satın alınan tüm ürünlerden tatmine bağlı olması.</a:t>
            </a: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5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Başlık 1"/>
          <p:cNvSpPr>
            <a:spLocks noGrp="1"/>
          </p:cNvSpPr>
          <p:nvPr>
            <p:ph type="title" idx="4294967295"/>
          </p:nvPr>
        </p:nvSpPr>
        <p:spPr>
          <a:xfrm>
            <a:off x="1981200" y="661988"/>
            <a:ext cx="8229600" cy="657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DAĞITIM KANALINDA YER ALAN ARACILAR</a:t>
            </a:r>
          </a:p>
        </p:txBody>
      </p:sp>
      <p:pic>
        <p:nvPicPr>
          <p:cNvPr id="125955" name="Picture 4" descr="dağıtı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0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Başlık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FİYAT BELİRLEME SÜRECİ</a:t>
            </a:r>
          </a:p>
        </p:txBody>
      </p:sp>
      <p:pic>
        <p:nvPicPr>
          <p:cNvPr id="116739" name="Picture 4" descr="C:\Users\serpil\Desktop\Fiyat Belirl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33400"/>
            <a:ext cx="8696325" cy="60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0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Başlık 1"/>
          <p:cNvSpPr>
            <a:spLocks noGrp="1"/>
          </p:cNvSpPr>
          <p:nvPr>
            <p:ph type="title" idx="4294967295"/>
          </p:nvPr>
        </p:nvSpPr>
        <p:spPr>
          <a:xfrm>
            <a:off x="1295400" y="6858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FİYATLANDIRMAYI ETKİLEYEN FAKTÖRLER</a:t>
            </a:r>
          </a:p>
        </p:txBody>
      </p:sp>
      <p:sp>
        <p:nvSpPr>
          <p:cNvPr id="56323" name="İçerik Yer Tutucusu 2"/>
          <p:cNvSpPr>
            <a:spLocks noGrp="1"/>
          </p:cNvSpPr>
          <p:nvPr>
            <p:ph idx="4294967295"/>
          </p:nvPr>
        </p:nvSpPr>
        <p:spPr>
          <a:xfrm>
            <a:off x="1066800" y="18288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35000"/>
              </a:lnSpc>
              <a:buFont typeface="Arial"/>
              <a:buChar char="•"/>
              <a:defRPr/>
            </a:pPr>
            <a:r>
              <a:rPr lang="tr-TR" altLang="tr-TR" sz="3200" b="1" u="sng" dirty="0" smtClean="0">
                <a:solidFill>
                  <a:schemeClr val="tx1"/>
                </a:solidFill>
              </a:rPr>
              <a:t>Mal </a:t>
            </a:r>
            <a:r>
              <a:rPr lang="tr-TR" altLang="tr-TR" sz="3200" b="1" u="sng" dirty="0">
                <a:solidFill>
                  <a:schemeClr val="tx1"/>
                </a:solidFill>
              </a:rPr>
              <a:t>ve hizmetlerin üretim veya alım </a:t>
            </a:r>
            <a:r>
              <a:rPr lang="tr-TR" altLang="tr-TR" sz="3200" b="1" u="sng" dirty="0" smtClean="0">
                <a:solidFill>
                  <a:schemeClr val="tx1"/>
                </a:solidFill>
              </a:rPr>
              <a:t>maliyeti</a:t>
            </a:r>
          </a:p>
          <a:p>
            <a:pPr eaLnBrk="1" fontAlgn="auto" hangingPunct="1">
              <a:lnSpc>
                <a:spcPct val="135000"/>
              </a:lnSpc>
              <a:buClr>
                <a:srgbClr val="B15E28"/>
              </a:buClr>
              <a:buFont typeface="Arial"/>
              <a:buChar char="•"/>
              <a:defRPr/>
            </a:pPr>
            <a:r>
              <a:rPr lang="tr-TR" altLang="tr-TR" sz="3200" b="1" u="sng" dirty="0" smtClean="0">
                <a:solidFill>
                  <a:schemeClr val="tx1"/>
                </a:solidFill>
              </a:rPr>
              <a:t>Piyasadaki rakiplerin fiyatlandırma stratejileri </a:t>
            </a:r>
            <a:endParaRPr lang="tr-TR" altLang="tr-TR" sz="3200" b="1" u="sng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35000"/>
              </a:lnSpc>
              <a:buFont typeface="Arial"/>
              <a:buChar char="•"/>
              <a:defRPr/>
            </a:pPr>
            <a:r>
              <a:rPr lang="tr-TR" altLang="tr-TR" sz="3200" b="1" u="sng" dirty="0" smtClean="0">
                <a:solidFill>
                  <a:schemeClr val="tx1"/>
                </a:solidFill>
              </a:rPr>
              <a:t>Tüketicinin talebi</a:t>
            </a:r>
            <a:endParaRPr lang="tr-TR" altLang="tr-TR" sz="3200" b="1" u="sng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35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İşletmenin yeri</a:t>
            </a:r>
          </a:p>
          <a:p>
            <a:pPr eaLnBrk="1" fontAlgn="auto" hangingPunct="1">
              <a:lnSpc>
                <a:spcPct val="135000"/>
              </a:lnSpc>
              <a:buFont typeface="Arial"/>
              <a:buChar char="•"/>
              <a:defRPr/>
            </a:pP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Pazarlama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karması 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stratejisi</a:t>
            </a:r>
          </a:p>
          <a:p>
            <a:pPr eaLnBrk="1" fontAlgn="auto" hangingPunct="1">
              <a:lnSpc>
                <a:spcPct val="135000"/>
              </a:lnSpc>
              <a:buClr>
                <a:srgbClr val="B15E28"/>
              </a:buClr>
              <a:buFont typeface="Arial"/>
              <a:buChar char="•"/>
              <a:defRPr/>
            </a:pPr>
            <a:r>
              <a:rPr lang="tr-TR" alt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Mal veya hizmetlerin </a:t>
            </a:r>
            <a:r>
              <a:rPr lang="tr-TR" alt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niteliği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8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Dikdörtgen 1"/>
          <p:cNvSpPr>
            <a:spLocks noChangeArrowheads="1"/>
          </p:cNvSpPr>
          <p:nvPr/>
        </p:nvSpPr>
        <p:spPr bwMode="auto">
          <a:xfrm>
            <a:off x="685800" y="609600"/>
            <a:ext cx="10744200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4000" b="1">
                <a:solidFill>
                  <a:prstClr val="black"/>
                </a:solidFill>
                <a:latin typeface="Garamond" panose="02020404030301010803" pitchFamily="18" charset="0"/>
              </a:rPr>
              <a:t>Fiyatlandırma Yöntemleri</a:t>
            </a:r>
            <a:endParaRPr lang="tr-TR" altLang="tr-TR" sz="360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fontAlgn="base">
              <a:lnSpc>
                <a:spcPct val="135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tr-TR" altLang="tr-TR" sz="3200" b="1">
                <a:solidFill>
                  <a:prstClr val="black"/>
                </a:solidFill>
                <a:latin typeface="Garamond" panose="02020404030301010803" pitchFamily="18" charset="0"/>
              </a:rPr>
              <a:t>Maliyete dayalı fiyatlandırma: </a:t>
            </a:r>
            <a:r>
              <a:rPr lang="tr-TR" altLang="tr-TR" sz="3000">
                <a:solidFill>
                  <a:srgbClr val="000000"/>
                </a:solidFill>
                <a:latin typeface="Garamond" panose="02020404030301010803" pitchFamily="18" charset="0"/>
              </a:rPr>
              <a:t>Mal ve hizmetlerin üretim veya alım maliyeti</a:t>
            </a:r>
            <a:endParaRPr lang="tr-TR" altLang="tr-TR" sz="320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fontAlgn="base">
              <a:lnSpc>
                <a:spcPct val="135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tr-TR" altLang="tr-TR" sz="3200" b="1">
                <a:solidFill>
                  <a:srgbClr val="000000"/>
                </a:solidFill>
                <a:latin typeface="Garamond" panose="02020404030301010803" pitchFamily="18" charset="0"/>
              </a:rPr>
              <a:t>Rekabete dayalı fiyatlandırma: </a:t>
            </a:r>
            <a:r>
              <a:rPr lang="tr-TR" altLang="tr-TR" sz="3200">
                <a:solidFill>
                  <a:srgbClr val="000000"/>
                </a:solidFill>
                <a:latin typeface="Garamond" panose="02020404030301010803" pitchFamily="18" charset="0"/>
              </a:rPr>
              <a:t>Piyasadaki</a:t>
            </a:r>
            <a:r>
              <a:rPr lang="tr-TR" altLang="tr-TR" sz="3000">
                <a:solidFill>
                  <a:srgbClr val="000000"/>
                </a:solidFill>
                <a:latin typeface="Garamond" panose="02020404030301010803" pitchFamily="18" charset="0"/>
              </a:rPr>
              <a:t> rakiplerin fiyatlandırma stratejileri </a:t>
            </a:r>
          </a:p>
          <a:p>
            <a:pPr fontAlgn="base">
              <a:lnSpc>
                <a:spcPct val="135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tr-TR" altLang="tr-TR" sz="3200" b="1">
                <a:solidFill>
                  <a:prstClr val="black"/>
                </a:solidFill>
                <a:latin typeface="Garamond" panose="02020404030301010803" pitchFamily="18" charset="0"/>
              </a:rPr>
              <a:t>Talebe dayalı fiyatlandırma: </a:t>
            </a:r>
            <a:r>
              <a:rPr lang="tr-TR" altLang="tr-TR" sz="3200">
                <a:solidFill>
                  <a:prstClr val="black"/>
                </a:solidFill>
                <a:latin typeface="Garamond" panose="02020404030301010803" pitchFamily="18" charset="0"/>
              </a:rPr>
              <a:t>Tüketicinin</a:t>
            </a:r>
            <a:r>
              <a:rPr lang="tr-TR" altLang="tr-TR" sz="3000">
                <a:solidFill>
                  <a:srgbClr val="000000"/>
                </a:solidFill>
                <a:latin typeface="Garamond" panose="02020404030301010803" pitchFamily="18" charset="0"/>
              </a:rPr>
              <a:t> talebi</a:t>
            </a:r>
          </a:p>
          <a:p>
            <a:pPr fontAlgn="base">
              <a:lnSpc>
                <a:spcPct val="135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</a:pPr>
            <a:r>
              <a:rPr lang="tr-TR" altLang="tr-TR" sz="3000">
                <a:solidFill>
                  <a:srgbClr val="000000"/>
                </a:solidFill>
                <a:latin typeface="Garamond" panose="02020404030301010803" pitchFamily="18" charset="0"/>
              </a:rPr>
              <a:t>	Fiyatlandırma bu yöntemlerden biri ya da birkaçı göz önünde bulundurularak yapılabilir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altLang="tr-TR" sz="320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8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Başlık 1"/>
          <p:cNvSpPr>
            <a:spLocks noGrp="1"/>
          </p:cNvSpPr>
          <p:nvPr>
            <p:ph type="ctrTitle" idx="4294967295"/>
          </p:nvPr>
        </p:nvSpPr>
        <p:spPr>
          <a:xfrm>
            <a:off x="1905000" y="16002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SATIŞ YERİ – DAĞITIM KANALLARI</a:t>
            </a:r>
            <a:b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 PLACE)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4294967295"/>
          </p:nvPr>
        </p:nvSpPr>
        <p:spPr>
          <a:xfrm>
            <a:off x="2590800" y="3505200"/>
            <a:ext cx="6400800" cy="1752600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buFont typeface="Arial"/>
              <a:buNone/>
              <a:defRPr/>
            </a:pPr>
            <a:r>
              <a:rPr lang="tr-TR" sz="3200" dirty="0">
                <a:solidFill>
                  <a:srgbClr val="898989"/>
                </a:solidFill>
              </a:rPr>
              <a:t>TANIMI VE ÖNEMİ</a:t>
            </a:r>
          </a:p>
          <a:p>
            <a:pPr marL="0" indent="0" algn="ctr" eaLnBrk="1" fontAlgn="auto" hangingPunct="1">
              <a:buFont typeface="Arial"/>
              <a:buNone/>
              <a:defRPr/>
            </a:pPr>
            <a:r>
              <a:rPr lang="tr-TR" sz="3200" dirty="0">
                <a:solidFill>
                  <a:srgbClr val="898989"/>
                </a:solidFill>
              </a:rPr>
              <a:t>DAĞITIM KANALINDA YER ALAN ARACILAR</a:t>
            </a:r>
          </a:p>
          <a:p>
            <a:pPr marL="0" indent="0" algn="ctr" eaLnBrk="1" fontAlgn="auto" hangingPunct="1">
              <a:buFont typeface="Arial"/>
              <a:buNone/>
              <a:defRPr/>
            </a:pPr>
            <a:r>
              <a:rPr lang="tr-TR" sz="3200" dirty="0">
                <a:solidFill>
                  <a:srgbClr val="898989"/>
                </a:solidFill>
              </a:rPr>
              <a:t>DAĞITIM AŞAMALARI</a:t>
            </a:r>
          </a:p>
        </p:txBody>
      </p:sp>
    </p:spTree>
    <p:extLst>
      <p:ext uri="{BB962C8B-B14F-4D97-AF65-F5344CB8AC3E}">
        <p14:creationId xmlns:p14="http://schemas.microsoft.com/office/powerpoint/2010/main" val="4047557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Başlık 1"/>
          <p:cNvSpPr>
            <a:spLocks noGrp="1"/>
          </p:cNvSpPr>
          <p:nvPr>
            <p:ph type="title" idx="4294967295"/>
          </p:nvPr>
        </p:nvSpPr>
        <p:spPr>
          <a:xfrm>
            <a:off x="1905000" y="9906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TANIMI VE ÖNEMİ</a:t>
            </a:r>
          </a:p>
        </p:txBody>
      </p:sp>
      <p:sp>
        <p:nvSpPr>
          <p:cNvPr id="58371" name="İçerik Yer Tutucusu 2"/>
          <p:cNvSpPr>
            <a:spLocks noGrp="1"/>
          </p:cNvSpPr>
          <p:nvPr>
            <p:ph idx="4294967295"/>
          </p:nvPr>
        </p:nvSpPr>
        <p:spPr>
          <a:xfrm>
            <a:off x="1371600" y="1905000"/>
            <a:ext cx="9296400" cy="3886200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80000"/>
              </a:lnSpc>
              <a:buFont typeface="Arial"/>
              <a:buNone/>
              <a:defRPr/>
            </a:pP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tr-TR" altLang="tr-TR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buFont typeface="Arial"/>
              <a:buNone/>
              <a:defRPr/>
            </a:pPr>
            <a:endParaRPr lang="tr-TR" altLang="tr-T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buFont typeface="Arial"/>
              <a:buNone/>
              <a:defRPr/>
            </a:pPr>
            <a:r>
              <a:rPr lang="tr-TR" altLang="tr-T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«Dağıtım</a:t>
            </a: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üreticiyle tüketici arasındaki </a:t>
            </a:r>
            <a:r>
              <a:rPr lang="tr-TR" altLang="tr-T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bağlantının sağlanarak ürünün tüketiciye ulaşması için gerekli işlemlerin </a:t>
            </a: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tümü </a:t>
            </a:r>
            <a:r>
              <a:rPr lang="tr-TR" altLang="tr-T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olarak» </a:t>
            </a: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tanımlanmaktadır.</a:t>
            </a:r>
          </a:p>
          <a:p>
            <a:pPr marL="0" indent="0" algn="just" eaLnBrk="1" fontAlgn="auto" hangingPunct="1">
              <a:lnSpc>
                <a:spcPct val="80000"/>
              </a:lnSpc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marL="0" indent="0" algn="just" eaLnBrk="1" fontAlgn="auto" hangingPunct="1">
              <a:lnSpc>
                <a:spcPct val="80000"/>
              </a:lnSpc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5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914400" y="990600"/>
            <a:ext cx="100584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40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SATIŞ YERİ – DAĞITIM KANALLARI</a:t>
            </a:r>
            <a:br>
              <a:rPr lang="tr-TR" altLang="tr-TR" sz="40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</a:br>
            <a:r>
              <a:rPr lang="tr-TR" altLang="tr-TR" sz="40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( PLACE)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4000" b="1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4000" b="1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32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Ürün pazarlamasında, malların taşınması söz konusudur. İşletme malların tüketiciye ulaşmasında, gerek kendi kaynaklarını kullanarak gerekse aracı bir işletmeden yardım alarak, dağıtımı koordine etmektedir. </a:t>
            </a:r>
            <a:endParaRPr lang="tr-TR" sz="3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0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24000" y="1066800"/>
            <a:ext cx="967740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36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SATIŞ YERİ – DAĞITIM KANALLARI</a:t>
            </a:r>
            <a:br>
              <a:rPr lang="tr-TR" altLang="tr-TR" sz="36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</a:br>
            <a:r>
              <a:rPr lang="tr-TR" altLang="tr-TR" sz="36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( PLACE)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32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32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32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Bir hizmet sektörü olan turizm sektöründe ise dağıtım sistemi, ürün dağıtımından farklı özellikler taşımaktadır. Bu farklılık turizm pazarlamasının taşıdığı bir takım özelliklerden kaynaklanmaktadır</a:t>
            </a:r>
            <a:endParaRPr lang="tr-TR" sz="3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54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Başlık 1"/>
          <p:cNvSpPr>
            <a:spLocks noGrp="1"/>
          </p:cNvSpPr>
          <p:nvPr>
            <p:ph type="title" idx="4294967295"/>
          </p:nvPr>
        </p:nvSpPr>
        <p:spPr>
          <a:xfrm>
            <a:off x="1295400" y="646113"/>
            <a:ext cx="822960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Bu özellikleri ise şu şekilde sıralamak mümkündür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066800" y="1752600"/>
            <a:ext cx="8229600" cy="46783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0000"/>
              </a:lnSpc>
              <a:buFont typeface="Arial"/>
              <a:buNone/>
              <a:defRPr/>
            </a:pP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•Turizm ürününün ağırlıklı olarak hizmet olması,</a:t>
            </a:r>
          </a:p>
          <a:p>
            <a:pPr marL="0" indent="0" eaLnBrk="1" fontAlgn="auto" hangingPunct="1">
              <a:lnSpc>
                <a:spcPct val="110000"/>
              </a:lnSpc>
              <a:buFont typeface="Arial"/>
              <a:buNone/>
              <a:defRPr/>
            </a:pP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•Dağıtım kanallarının tersine işlemesi,</a:t>
            </a:r>
          </a:p>
          <a:p>
            <a:pPr marL="0" indent="0" eaLnBrk="1" fontAlgn="auto" hangingPunct="1">
              <a:lnSpc>
                <a:spcPct val="110000"/>
              </a:lnSpc>
              <a:buFont typeface="Arial"/>
              <a:buNone/>
              <a:defRPr/>
            </a:pPr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</a:t>
            </a: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Mevsimlik dalgalanmalar gösterebilmesi,</a:t>
            </a:r>
          </a:p>
          <a:p>
            <a:pPr marL="0" indent="0" eaLnBrk="1" fontAlgn="auto" hangingPunct="1">
              <a:lnSpc>
                <a:spcPct val="110000"/>
              </a:lnSpc>
              <a:buFont typeface="Arial"/>
              <a:buNone/>
              <a:defRPr/>
            </a:pP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•Ürünleri depolama imkanı bulunmaması,</a:t>
            </a:r>
          </a:p>
          <a:p>
            <a:pPr marL="0" indent="0" eaLnBrk="1" fontAlgn="auto" hangingPunct="1">
              <a:lnSpc>
                <a:spcPct val="110000"/>
              </a:lnSpc>
              <a:buFont typeface="Arial"/>
              <a:buNone/>
              <a:defRPr/>
            </a:pP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•İnsan unsurunun hem müşteri hem de iş gören düzeyinde önem teşkil etmesi,</a:t>
            </a:r>
          </a:p>
          <a:p>
            <a:pPr marL="0" indent="0" eaLnBrk="1" fontAlgn="auto" hangingPunct="1">
              <a:lnSpc>
                <a:spcPct val="90000"/>
              </a:lnSpc>
              <a:buFont typeface="Arial"/>
              <a:buNone/>
              <a:defRPr/>
            </a:pPr>
            <a:endParaRPr 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4494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1_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148</Words>
  <Application>Microsoft Office PowerPoint</Application>
  <PresentationFormat>Geniş ekran</PresentationFormat>
  <Paragraphs>46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Office Teması</vt:lpstr>
      <vt:lpstr>Organik</vt:lpstr>
      <vt:lpstr>1_Organik</vt:lpstr>
      <vt:lpstr>TURİZM PAZARLAMASI</vt:lpstr>
      <vt:lpstr>FİYAT BELİRLEME SÜRECİ</vt:lpstr>
      <vt:lpstr>FİYATLANDIRMAYI ETKİLEYEN FAKTÖRLER</vt:lpstr>
      <vt:lpstr>PowerPoint Sunusu</vt:lpstr>
      <vt:lpstr>SATIŞ YERİ – DAĞITIM KANALLARI ( PLACE)</vt:lpstr>
      <vt:lpstr>TANIMI VE ÖNEMİ</vt:lpstr>
      <vt:lpstr>PowerPoint Sunusu</vt:lpstr>
      <vt:lpstr>PowerPoint Sunusu</vt:lpstr>
      <vt:lpstr>Bu özellikleri ise şu şekilde sıralamak mümkündür </vt:lpstr>
      <vt:lpstr>PowerPoint Sunusu</vt:lpstr>
      <vt:lpstr>DAĞITIM KANALINDA YER ALAN ARACILAR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TURİZM PAZARLAMASI</dc:title>
  <dc:creator>emir üner</dc:creator>
  <cp:lastModifiedBy>emir üner</cp:lastModifiedBy>
  <cp:revision>11</cp:revision>
  <dcterms:created xsi:type="dcterms:W3CDTF">2017-10-29T15:49:52Z</dcterms:created>
  <dcterms:modified xsi:type="dcterms:W3CDTF">2017-10-29T16:03:07Z</dcterms:modified>
</cp:coreProperties>
</file>