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9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Süpervizyonda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çeşitlilik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914400" y="1500174"/>
            <a:ext cx="8229600" cy="4096112"/>
          </a:xfrm>
        </p:spPr>
        <p:txBody>
          <a:bodyPr/>
          <a:lstStyle/>
          <a:p>
            <a:pPr algn="just">
              <a:buNone/>
            </a:pPr>
            <a:r>
              <a:rPr lang="tr-TR" b="1" dirty="0" smtClean="0"/>
              <a:t>Akran </a:t>
            </a:r>
            <a:r>
              <a:rPr lang="tr-TR" b="1" dirty="0" smtClean="0"/>
              <a:t>Grup </a:t>
            </a:r>
            <a:r>
              <a:rPr lang="tr-TR" b="1" dirty="0" err="1" smtClean="0"/>
              <a:t>Süpervizyonu</a:t>
            </a:r>
            <a:endParaRPr lang="tr-TR" b="1" dirty="0" smtClean="0"/>
          </a:p>
          <a:p>
            <a:pPr algn="just">
              <a:buNone/>
            </a:pPr>
            <a:r>
              <a:rPr lang="tr-TR" dirty="0" smtClean="0"/>
              <a:t>Bu tür grup </a:t>
            </a:r>
            <a:r>
              <a:rPr lang="tr-TR" dirty="0" err="1" smtClean="0"/>
              <a:t>süpervizyonlarında</a:t>
            </a:r>
            <a:r>
              <a:rPr lang="tr-TR" dirty="0" smtClean="0"/>
              <a:t> herkes uygulamasının paylaşımı ve diğer katılımcıların uygulamalarının geliştirilmesi ile ilgili sorumluluk duygusu taşımaktadır </a:t>
            </a:r>
            <a:r>
              <a:rPr lang="tr-TR" dirty="0" smtClean="0"/>
              <a:t>.</a:t>
            </a:r>
          </a:p>
          <a:p>
            <a:pPr algn="just">
              <a:buNone/>
            </a:pPr>
            <a:r>
              <a:rPr lang="tr-TR" dirty="0" smtClean="0"/>
              <a:t>Akran grup </a:t>
            </a:r>
            <a:r>
              <a:rPr lang="tr-TR" dirty="0" err="1" smtClean="0"/>
              <a:t>süpervizyonu</a:t>
            </a:r>
            <a:r>
              <a:rPr lang="tr-TR" dirty="0" smtClean="0"/>
              <a:t> uzmanın bağımsız uygulamasının kapasitesi için önemlidir; otorite olmaması durumunda kişiye inisiyatif ve özgürlükler </a:t>
            </a:r>
            <a:r>
              <a:rPr lang="tr-TR" dirty="0" smtClean="0"/>
              <a:t>sağlar.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71472" y="1857364"/>
            <a:ext cx="8229600" cy="373607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 smtClean="0"/>
              <a:t>Akran Danışmanlığı ve </a:t>
            </a:r>
            <a:r>
              <a:rPr lang="tr-TR" b="1" dirty="0" smtClean="0"/>
              <a:t>Koordinasyon</a:t>
            </a:r>
          </a:p>
          <a:p>
            <a:pPr algn="just"/>
            <a:r>
              <a:rPr lang="tr-TR" dirty="0" smtClean="0"/>
              <a:t>Akran koordinasyonu, danışma, ve </a:t>
            </a:r>
            <a:r>
              <a:rPr lang="tr-TR" dirty="0" err="1" smtClean="0"/>
              <a:t>süpervizyon</a:t>
            </a:r>
            <a:r>
              <a:rPr lang="tr-TR" dirty="0" smtClean="0"/>
              <a:t>  geleneksel </a:t>
            </a:r>
            <a:r>
              <a:rPr lang="tr-TR" dirty="0" err="1" smtClean="0"/>
              <a:t>süpervizyona</a:t>
            </a:r>
            <a:r>
              <a:rPr lang="tr-TR" dirty="0" smtClean="0"/>
              <a:t> yardımcı araçlar olarak görülmektedir. </a:t>
            </a:r>
            <a:endParaRPr lang="tr-TR" dirty="0" smtClean="0"/>
          </a:p>
          <a:p>
            <a:pPr algn="just"/>
            <a:r>
              <a:rPr lang="tr-TR" b="1" dirty="0" smtClean="0"/>
              <a:t>Uzun </a:t>
            </a:r>
            <a:r>
              <a:rPr lang="tr-TR" b="1" dirty="0" err="1" smtClean="0"/>
              <a:t>Süpervizyonlar</a:t>
            </a:r>
            <a:r>
              <a:rPr lang="tr-TR" b="1" dirty="0" smtClean="0"/>
              <a:t> ve Bürokrasi</a:t>
            </a:r>
            <a:endParaRPr lang="tr-TR" dirty="0" smtClean="0"/>
          </a:p>
          <a:p>
            <a:pPr algn="just"/>
            <a:r>
              <a:rPr lang="tr-TR" dirty="0" smtClean="0"/>
              <a:t>Yönetimsel yapıdaki değişiklik teklifleri gücün yeniden planlaması ve akran grupta çalışan uzmanların sorumluluğu ile şekillenir 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Süpervizyon</a:t>
            </a:r>
            <a:r>
              <a:rPr lang="tr-TR" dirty="0" smtClean="0"/>
              <a:t> işlemleri, takım çalışması ile hizmetin yerine getirilmesine ihtiyaç </a:t>
            </a:r>
            <a:r>
              <a:rPr lang="tr-TR" dirty="0" smtClean="0"/>
              <a:t>duyar.</a:t>
            </a:r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/>
              <a:t>Yönetim İçerikli </a:t>
            </a:r>
            <a:r>
              <a:rPr lang="tr-TR" sz="3200" b="1" dirty="0" err="1" smtClean="0"/>
              <a:t>Süpervizyon</a:t>
            </a:r>
            <a:endParaRPr lang="tr-TR" sz="3200" dirty="0" smtClean="0"/>
          </a:p>
          <a:p>
            <a:pPr algn="just"/>
            <a:r>
              <a:rPr lang="tr-TR" sz="3200" dirty="0" smtClean="0"/>
              <a:t>Yönetim, </a:t>
            </a:r>
            <a:r>
              <a:rPr lang="tr-TR" sz="3200" dirty="0" err="1" smtClean="0"/>
              <a:t>süpervizyonun</a:t>
            </a:r>
            <a:r>
              <a:rPr lang="tr-TR" sz="3200" dirty="0" smtClean="0"/>
              <a:t> üç fonksiyonel prensibine değişik etkilerde bulunmuştur.</a:t>
            </a:r>
          </a:p>
          <a:p>
            <a:pPr algn="just"/>
            <a:r>
              <a:rPr lang="tr-TR" sz="3200" b="1" dirty="0" smtClean="0"/>
              <a:t>Yönetimsel </a:t>
            </a:r>
            <a:r>
              <a:rPr lang="tr-TR" sz="3200" b="1" dirty="0" err="1" smtClean="0"/>
              <a:t>Süpervizyon</a:t>
            </a:r>
            <a:r>
              <a:rPr lang="tr-TR" sz="3200" b="1" dirty="0" smtClean="0"/>
              <a:t> ve Özel Yönetim</a:t>
            </a:r>
            <a:endParaRPr lang="tr-TR" sz="3200" dirty="0" smtClean="0"/>
          </a:p>
          <a:p>
            <a:pPr algn="just"/>
            <a:r>
              <a:rPr lang="tr-TR" sz="3200" b="1" dirty="0" smtClean="0"/>
              <a:t>Klinik Eğitim </a:t>
            </a:r>
            <a:r>
              <a:rPr lang="tr-TR" sz="3200" b="1" dirty="0" err="1" smtClean="0"/>
              <a:t>Süpervizyonu</a:t>
            </a:r>
            <a:r>
              <a:rPr lang="tr-TR" sz="3200" b="1" dirty="0" smtClean="0"/>
              <a:t> ve Yönetim  </a:t>
            </a:r>
            <a:endParaRPr lang="tr-TR" sz="3200" dirty="0" smtClean="0"/>
          </a:p>
          <a:p>
            <a:pPr algn="just"/>
            <a:r>
              <a:rPr lang="tr-TR" sz="3200" b="1" dirty="0" smtClean="0"/>
              <a:t>Destekleyici </a:t>
            </a:r>
            <a:r>
              <a:rPr lang="tr-TR" sz="3200" b="1" dirty="0" err="1" smtClean="0"/>
              <a:t>Süpervizyon</a:t>
            </a:r>
            <a:r>
              <a:rPr lang="tr-TR" sz="3200" b="1" dirty="0" smtClean="0"/>
              <a:t> ve Yönetim </a:t>
            </a:r>
            <a:endParaRPr lang="tr-TR" sz="3200" dirty="0" smtClean="0"/>
          </a:p>
          <a:p>
            <a:pPr algn="just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47</TotalTime>
  <Words>139</Words>
  <Application>Microsoft Office PowerPoint</Application>
  <PresentationFormat>Ekran Gösterisi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Kaynak</vt:lpstr>
      <vt:lpstr>Ankara Üniversitesi  Sağlık Bilimleri Fakültesi Sosyal Hizmet Bölümü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11</cp:revision>
  <dcterms:created xsi:type="dcterms:W3CDTF">2017-04-26T08:36:58Z</dcterms:created>
  <dcterms:modified xsi:type="dcterms:W3CDTF">2017-12-13T08:08:55Z</dcterms:modified>
</cp:coreProperties>
</file>