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30.04.2020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30.04.2020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30.04.2020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30.04.2020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573016"/>
            <a:ext cx="7200800" cy="2160240"/>
          </a:xfrm>
        </p:spPr>
        <p:txBody>
          <a:bodyPr>
            <a:noAutofit/>
          </a:bodyPr>
          <a:lstStyle/>
          <a:p>
            <a:pPr algn="just"/>
            <a:r>
              <a:rPr lang="tr-TR" sz="3000" dirty="0" smtClean="0">
                <a:solidFill>
                  <a:schemeClr val="tx1"/>
                </a:solidFill>
                <a:latin typeface="Calibri" pitchFamily="34" charset="0"/>
                <a:cs typeface="Calibri" pitchFamily="34" charset="0"/>
              </a:rPr>
              <a:t>Dersin Adı: </a:t>
            </a:r>
            <a:r>
              <a:rPr lang="tr-TR" sz="3000" dirty="0" err="1" smtClean="0">
                <a:solidFill>
                  <a:schemeClr val="tx1"/>
                </a:solidFill>
                <a:latin typeface="Calibri" pitchFamily="34" charset="0"/>
                <a:cs typeface="Calibri" pitchFamily="34" charset="0"/>
              </a:rPr>
              <a:t>Gerontolojik</a:t>
            </a:r>
            <a:r>
              <a:rPr lang="tr-TR" sz="3000" dirty="0" smtClean="0">
                <a:solidFill>
                  <a:schemeClr val="tx1"/>
                </a:solidFill>
                <a:latin typeface="Calibri" pitchFamily="34" charset="0"/>
                <a:cs typeface="Calibri" pitchFamily="34" charset="0"/>
              </a:rPr>
              <a:t> Sosyal Hizmet</a:t>
            </a:r>
          </a:p>
          <a:p>
            <a:pPr algn="just"/>
            <a:r>
              <a:rPr lang="tr-TR" sz="3000" dirty="0" smtClean="0">
                <a:solidFill>
                  <a:schemeClr val="tx1"/>
                </a:solidFill>
                <a:latin typeface="Calibri" pitchFamily="34" charset="0"/>
                <a:cs typeface="Calibri" pitchFamily="34" charset="0"/>
              </a:rPr>
              <a:t>Öğretim Üyesi: Prof. Dr. Emine ÖZMETE</a:t>
            </a:r>
          </a:p>
          <a:p>
            <a:pPr algn="just"/>
            <a:endParaRPr lang="tr-TR" sz="3000" dirty="0" smtClean="0">
              <a:solidFill>
                <a:schemeClr val="tx1"/>
              </a:solidFill>
              <a:latin typeface="Calibri" pitchFamily="34" charset="0"/>
              <a:cs typeface="Calibri" pitchFamily="34" charset="0"/>
            </a:endParaRPr>
          </a:p>
          <a:p>
            <a:pPr algn="just"/>
            <a:r>
              <a:rPr lang="tr-TR" sz="3000" smtClean="0">
                <a:solidFill>
                  <a:schemeClr val="tx1"/>
                </a:solidFill>
                <a:latin typeface="Calibri" pitchFamily="34" charset="0"/>
                <a:cs typeface="Calibri" pitchFamily="34" charset="0"/>
              </a:rPr>
              <a:t>Konu: </a:t>
            </a:r>
            <a:r>
              <a:rPr lang="tr-TR" sz="3200" smtClean="0"/>
              <a:t>Genel değerlendirme</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a:t>Türkiye’deki genç yaş gruplarının sayısal olarak azalmasına yol açan doğurganlıktaki hızlı düşüş, tüm yaş gruplarında yaşam beklentisinin artmasına (</a:t>
            </a:r>
            <a:r>
              <a:rPr lang="tr-TR" dirty="0" smtClean="0"/>
              <a:t>TÜİK </a:t>
            </a:r>
            <a:r>
              <a:rPr lang="tr-TR" dirty="0"/>
              <a:t>2006 verilerine göre Türkiye’de doğuşta yaşam beklentisinin erkekler için 71 yıl, kadınlar için 75 yıl olduğunu göstermektedir) ve geçmişte doğurganlığın yüksek olduğuna işaret etmektedir.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916832"/>
            <a:ext cx="8229600" cy="4240128"/>
          </a:xfrm>
        </p:spPr>
        <p:txBody>
          <a:bodyPr/>
          <a:lstStyle/>
          <a:p>
            <a:pPr algn="just"/>
            <a:r>
              <a:rPr lang="tr-TR" dirty="0"/>
              <a:t>Bu demografik değişiklikler ile 65 yaş grubuna ulaşan kuşakların büyüklüğünün artarak Türkiye’de nüfusun yaşlanmasına neden olduğu tahmin edilmektedir.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060848"/>
            <a:ext cx="8229600" cy="4096112"/>
          </a:xfrm>
        </p:spPr>
        <p:txBody>
          <a:bodyPr/>
          <a:lstStyle/>
          <a:p>
            <a:pPr algn="just"/>
            <a:r>
              <a:rPr lang="tr-TR" dirty="0"/>
              <a:t>• Yaşamın ilerleyen yılları günümüz insanı için giderek artan biçimde bir fırsatlar ve keyifli bir yaşam dönemi olarak görülmektedir.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a:t>Geniş ölçüde koruyucu, tedavi ve </a:t>
            </a:r>
            <a:r>
              <a:rPr lang="tr-TR" dirty="0" err="1"/>
              <a:t>rehabilite</a:t>
            </a:r>
            <a:r>
              <a:rPr lang="tr-TR" dirty="0"/>
              <a:t> edici hizmetlerin geliştirilerek yaşlı bireylere ulaştırılması, yaşanılan konutların estetik ve fonksiyonel niteliklerinin yaşam aktivitelerinin sınırlanmaması için rahatlık ve refah kriterleri gözetilerek iyileştirilmesi, özellikle yalnız yaşayan bireyler için huzurevi anlayışının dışında bireylerin bağımsızlık duygularını örselemeyen sıcak, yaratıcılığı güdüleyen, çevreye açık ortamların oluşturulması ile yaşam kalitesini sürdürmeye yeterli ekonomik olanakların sağlanması gerekmektedir.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2204864"/>
            <a:ext cx="8229600" cy="3952096"/>
          </a:xfrm>
        </p:spPr>
        <p:txBody>
          <a:bodyPr>
            <a:normAutofit/>
          </a:bodyPr>
          <a:lstStyle/>
          <a:p>
            <a:pPr algn="just"/>
            <a:r>
              <a:rPr lang="tr-TR" dirty="0"/>
              <a:t>Yaşlı bireyler fiziksel güçlerinin sınırlanması nedeni ile hareket yetisinin azalması sonucunda bağımsız bir bireyden yardım alan bir bireye dönüştüğüne tanıklık ederken sağlığını kaybettiği kaygısını da taşır.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algn="just"/>
            <a:r>
              <a:rPr lang="tr-TR" dirty="0" smtClean="0"/>
              <a:t>Yaşlılıkta </a:t>
            </a:r>
            <a:r>
              <a:rPr lang="tr-TR" dirty="0"/>
              <a:t>benlik bütünlüğünü ve </a:t>
            </a:r>
            <a:r>
              <a:rPr lang="tr-TR" dirty="0" err="1"/>
              <a:t>psiko</a:t>
            </a:r>
            <a:r>
              <a:rPr lang="tr-TR" dirty="0"/>
              <a:t>-sosyal yaşamı etkileyen birçok faktör vardır. Yaşanılan fiziksel çevre, eğitim, sosyal ve kültürel yapı, sağlıklı olma gibi yaşlı bireylerin psikolojik durumunu etkileyen bu faktörler, aynı zamanda </a:t>
            </a:r>
            <a:r>
              <a:rPr lang="tr-TR" dirty="0" err="1"/>
              <a:t>psiko</a:t>
            </a:r>
            <a:r>
              <a:rPr lang="tr-TR" dirty="0"/>
              <a:t>-sosyal yaşamın şekillenmesinde ve gelişimsel görevlerin yürütülmesinde de belirleyici olmaktadırlar. </a:t>
            </a:r>
          </a:p>
        </p:txBody>
      </p:sp>
    </p:spTree>
    <p:extLst>
      <p:ext uri="{BB962C8B-B14F-4D97-AF65-F5344CB8AC3E}">
        <p14:creationId xmlns:p14="http://schemas.microsoft.com/office/powerpoint/2010/main" val="4496840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1916832"/>
            <a:ext cx="8229600" cy="4240128"/>
          </a:xfrm>
        </p:spPr>
        <p:txBody>
          <a:bodyPr/>
          <a:lstStyle/>
          <a:p>
            <a:r>
              <a:rPr lang="tr-TR" dirty="0"/>
              <a:t>• Yaşlılık döneminde gelişimsel görevlerin gerçekleştirilme biçimi kır ve kent yaşamına ve demografik özelliklere göre farklılaşmaktadır. </a:t>
            </a:r>
          </a:p>
        </p:txBody>
      </p:sp>
    </p:spTree>
    <p:extLst>
      <p:ext uri="{BB962C8B-B14F-4D97-AF65-F5344CB8AC3E}">
        <p14:creationId xmlns:p14="http://schemas.microsoft.com/office/powerpoint/2010/main" val="17704561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Kaynakça</a:t>
            </a:r>
            <a:endParaRPr lang="tr-TR"/>
          </a:p>
        </p:txBody>
      </p:sp>
      <p:sp>
        <p:nvSpPr>
          <p:cNvPr id="3" name="İçerik Yer Tutucusu 2"/>
          <p:cNvSpPr>
            <a:spLocks noGrp="1"/>
          </p:cNvSpPr>
          <p:nvPr>
            <p:ph sz="quarter" idx="1"/>
          </p:nvPr>
        </p:nvSpPr>
        <p:spPr/>
        <p:txBody>
          <a:bodyPr/>
          <a:lstStyle/>
          <a:p>
            <a:r>
              <a:rPr lang="tr-TR" dirty="0" err="1"/>
              <a:t>Hablemitoğlu</a:t>
            </a:r>
            <a:r>
              <a:rPr lang="tr-TR" dirty="0"/>
              <a:t>, Ş., </a:t>
            </a:r>
            <a:r>
              <a:rPr lang="tr-TR" dirty="0" err="1"/>
              <a:t>Özmete</a:t>
            </a:r>
            <a:r>
              <a:rPr lang="tr-TR" dirty="0"/>
              <a:t>, E., 2010.  Yaşlı Refahı:  Yaşlılar İçin Sosyal Hizmet. Kilit Yayınları,  Ankara</a:t>
            </a:r>
          </a:p>
          <a:p>
            <a:r>
              <a:rPr lang="tr-TR" dirty="0"/>
              <a:t>Koşar, N. 1996. Sosyal Hizmetlerde Yaşlı Refahı Alanı. Şafak Matbaacılık.  Ankara</a:t>
            </a:r>
          </a:p>
          <a:p>
            <a:endParaRPr lang="tr-TR" dirty="0"/>
          </a:p>
        </p:txBody>
      </p:sp>
    </p:spTree>
    <p:extLst>
      <p:ext uri="{BB962C8B-B14F-4D97-AF65-F5344CB8AC3E}">
        <p14:creationId xmlns:p14="http://schemas.microsoft.com/office/powerpoint/2010/main" val="19991689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11</TotalTime>
  <Words>299</Words>
  <Application>Microsoft Office PowerPoint</Application>
  <PresentationFormat>Ekran Gösterisi (4:3)</PresentationFormat>
  <Paragraphs>15</Paragraphs>
  <Slides>9</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9</vt:i4>
      </vt:variant>
    </vt:vector>
  </HeadingPairs>
  <TitlesOfParts>
    <vt:vector size="15"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PowerPoint Sunusu</vt:lpstr>
      <vt:lpstr>PowerPoint Sunusu</vt:lpstr>
      <vt:lpstr>PowerPoint Sunusu</vt:lpstr>
      <vt:lpstr>Kaynakça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11</cp:revision>
  <dcterms:created xsi:type="dcterms:W3CDTF">2017-04-26T08:36:58Z</dcterms:created>
  <dcterms:modified xsi:type="dcterms:W3CDTF">2020-04-30T15:41:21Z</dcterms:modified>
</cp:coreProperties>
</file>