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312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7" r:id="rId11"/>
    <p:sldId id="325" r:id="rId12"/>
    <p:sldId id="339" r:id="rId13"/>
    <p:sldId id="326" r:id="rId14"/>
    <p:sldId id="328" r:id="rId15"/>
    <p:sldId id="329" r:id="rId16"/>
    <p:sldId id="330" r:id="rId17"/>
    <p:sldId id="331" r:id="rId18"/>
    <p:sldId id="338" r:id="rId19"/>
    <p:sldId id="332" r:id="rId20"/>
    <p:sldId id="333" r:id="rId21"/>
    <p:sldId id="334" r:id="rId22"/>
    <p:sldId id="335" r:id="rId23"/>
    <p:sldId id="340" r:id="rId24"/>
    <p:sldId id="343" r:id="rId25"/>
    <p:sldId id="342" r:id="rId26"/>
    <p:sldId id="341" r:id="rId27"/>
    <p:sldId id="344" r:id="rId28"/>
    <p:sldId id="345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 varScale="1">
        <p:scale>
          <a:sx n="110" d="100"/>
          <a:sy n="110" d="100"/>
        </p:scale>
        <p:origin x="15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5D899-4494-7F74-AE03-A42D97A8E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7A027-D2F1-6192-862D-94C66109D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79960-5A6E-E459-08B2-24077E2F7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A8017-1E70-0504-DD2A-3B1751D54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0E528-1479-2D05-EE45-40988DD8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86BA9-37A3-4FCF-B708-1885F05E2CEC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714118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E826-C216-20BD-CC2E-BAD7D9429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B44A81-416B-65A2-25B7-66CA5FA49E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FFC6D-BF62-9C15-E142-D651E9D81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27C67-4C22-BDDF-99A6-B9584EC38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168FD-D3A8-641D-946D-32D177609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6E0A8-3C81-4D7A-BFC5-65761B76BE04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82359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8E7CC2-02CE-1BE0-CF57-5DFC792889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0223C0-4D93-3518-E92C-AFD4995876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6FF1E-D5CB-F0C9-0F20-FFF74CC0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E44DA-714D-2AFF-0A9E-4B2A7C5CE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CAD3C-0FA0-4C4E-F42B-2822CC393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49AB8-0172-4364-A557-2F01D502A283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011359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C135A-9854-2C06-127E-A9F224377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48488-2564-F4D4-F327-5C938EE66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7E4B6-9D7A-02B5-3156-6B7B7B95D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87047-EBBC-E4B6-88C1-A907FFC3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F90C3-EAF6-892F-B12C-F966D8353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424F1-47E7-47C7-A5C5-9642AE06F6E9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279879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F6F5E-4873-1A73-90F0-7354CB38D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6CA195-6E6B-AC66-D55E-F56259C37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9E937-8FA6-CB64-D3AF-DE4E5D886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1BA69-969A-D84F-907D-DF3BEC564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5E9CD-6D49-6006-C333-F7B1C7F50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69C19-CA56-4741-9C7B-955706C3B083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75699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310AF-2958-082F-ECEA-1F7EC1E8E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0BC7C-DD29-72DD-3C1B-2D8CE96B84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2ED7C8-7311-A347-A349-DD71C005F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1D0927-C79B-5DB4-A2F9-21C05376E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0D40A-7B1A-5EF3-ED35-32C950650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D90064-76CF-2A58-0217-029BA63C9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45339-057B-4E5B-B2E5-BD749E3C827E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817330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E0996-BD60-655B-327B-268C0EE27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25382-013E-490A-2469-94C65D1EE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52C2DE-9607-A045-F11A-9701429A9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E60A5-1CDE-A210-BE82-BA5EA02AC3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A86187-75DD-70DE-4C8F-BB1CD968A8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77CF9C-0D2F-A2A4-1F70-99B965EE4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603FA-863E-A672-A78D-95AFC05D3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7650E9-2FE6-4D95-5228-A569DD38E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D627F-6911-4E25-AF96-695A2BE71B0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39424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004AA-3E10-16D3-5BF8-633A6DA4E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E4DA28-C03C-075A-EBE4-3A3ECBA74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AFEC3F-7733-7F7C-8ACE-48862A467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8635DA-EB03-45C5-1384-24062CDBF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5EE26-8A20-4C27-BADC-58BAC1CFA74A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956390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087FED-F11C-C2CE-442C-005FCA2E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A2ECE0-CCE1-0013-F71A-E970B6764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D92BF8-EC45-666C-0734-FF1E0B2C1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DFC2DB-3115-4721-B13C-39D300224F96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013574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8BB31-62C5-0F8D-74A6-A1AF1403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8EC91-9911-05E9-7709-1CF06FA2E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3F60B8-F0A6-8E5D-DE5C-0D06DB4EA2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C6AACA-BBAA-54BC-BB09-9D9321C2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BB887-26FF-0C23-77F9-BBA398216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38122F-45DA-94E3-6D2B-784BDA534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F7147-3071-44E7-881F-9D276F02D18E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980564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4ACF6-3463-1C9A-AE50-11ACB8DF9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F6C467-0835-030C-69A3-E1A5293E5A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0D58A-EE96-0279-C950-B53F07A66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C18D0-D0F7-4190-1CD1-9785E8F18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CEAC2-A71C-7808-DF71-215027874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4508E5-786D-5258-2893-3E56E72B5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BFAD4-6B4D-42C1-BD30-B6D3F81FCE06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307253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9CFFCAA-D925-8077-D944-892E80D530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40C9CDD-134D-D52E-BC4D-7C9E84D729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B1AF005-2C93-8DF7-6F95-1255AA8244D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tr-T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5D95142-443F-5695-2F5F-CC2B971B03D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tr-T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39E2F9C-61E1-1676-E4FB-87DEE083E0C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6370FF2-9139-4784-B931-962F4E3E1C31}" type="slidenum">
              <a:rPr lang="en-US" altLang="tr-TR"/>
              <a:pPr/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selim\Dersler\A207\ders_sunulari\Lebreton_Huygens_descent_high.wmv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selim\Dersler\A207\ders_sunulari\Movie1_DISR_wmp_high.wmv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3">
            <a:extLst>
              <a:ext uri="{FF2B5EF4-FFF2-40B4-BE49-F238E27FC236}">
                <a16:creationId xmlns:a16="http://schemas.microsoft.com/office/drawing/2014/main" id="{ECD3E520-E77F-A822-394C-1333C0C71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3" y="60325"/>
            <a:ext cx="5029200" cy="66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3200" b="1">
                <a:solidFill>
                  <a:schemeClr val="bg1"/>
                </a:solidFill>
              </a:rPr>
              <a:t>SATÜRN</a:t>
            </a:r>
          </a:p>
          <a:p>
            <a:pPr>
              <a:spcBef>
                <a:spcPct val="50000"/>
              </a:spcBef>
            </a:pPr>
            <a:r>
              <a:rPr lang="tr-TR" altLang="tr-TR">
                <a:solidFill>
                  <a:schemeClr val="bg1"/>
                </a:solidFill>
              </a:rPr>
              <a:t>Ekvator Çapı:		120,536 km</a:t>
            </a:r>
          </a:p>
          <a:p>
            <a:pPr>
              <a:spcBef>
                <a:spcPct val="50000"/>
              </a:spcBef>
            </a:pPr>
            <a:r>
              <a:rPr lang="tr-TR" altLang="tr-TR">
                <a:solidFill>
                  <a:schemeClr val="bg1"/>
                </a:solidFill>
              </a:rPr>
              <a:t>Kütle:			95.16 M</a:t>
            </a:r>
            <a:r>
              <a:rPr lang="tr-TR" altLang="tr-TR" baseline="-15000">
                <a:solidFill>
                  <a:schemeClr val="bg1"/>
                </a:solidFill>
              </a:rPr>
              <a:t>yer</a:t>
            </a:r>
          </a:p>
          <a:p>
            <a:pPr>
              <a:spcBef>
                <a:spcPct val="50000"/>
              </a:spcBef>
            </a:pPr>
            <a:r>
              <a:rPr lang="tr-TR" altLang="tr-TR">
                <a:solidFill>
                  <a:schemeClr val="bg1"/>
                </a:solidFill>
              </a:rPr>
              <a:t>Ortalama Yoğ.:	687 kg/m</a:t>
            </a:r>
            <a:r>
              <a:rPr lang="tr-TR" altLang="tr-TR" baseline="30000">
                <a:solidFill>
                  <a:schemeClr val="bg1"/>
                </a:solidFill>
              </a:rPr>
              <a:t>3</a:t>
            </a:r>
          </a:p>
          <a:p>
            <a:pPr>
              <a:spcBef>
                <a:spcPct val="50000"/>
              </a:spcBef>
            </a:pPr>
            <a:r>
              <a:rPr lang="tr-TR" altLang="tr-TR">
                <a:solidFill>
                  <a:schemeClr val="bg1"/>
                </a:solidFill>
              </a:rPr>
              <a:t>Kurtulma Hızı: 	35.5 km/sn</a:t>
            </a:r>
          </a:p>
          <a:p>
            <a:pPr>
              <a:spcBef>
                <a:spcPct val="50000"/>
              </a:spcBef>
            </a:pPr>
            <a:r>
              <a:rPr lang="tr-TR" altLang="tr-TR">
                <a:solidFill>
                  <a:schemeClr val="bg1"/>
                </a:solidFill>
              </a:rPr>
              <a:t>Albedo:		0.46</a:t>
            </a:r>
          </a:p>
          <a:p>
            <a:pPr>
              <a:spcBef>
                <a:spcPct val="50000"/>
              </a:spcBef>
            </a:pPr>
            <a:r>
              <a:rPr lang="tr-TR" altLang="tr-TR">
                <a:solidFill>
                  <a:schemeClr val="bg1"/>
                </a:solidFill>
              </a:rPr>
              <a:t>Yörünge basıklığı:	0.053</a:t>
            </a:r>
          </a:p>
          <a:p>
            <a:pPr>
              <a:spcBef>
                <a:spcPct val="50000"/>
              </a:spcBef>
            </a:pPr>
            <a:r>
              <a:rPr lang="tr-TR" altLang="tr-TR">
                <a:solidFill>
                  <a:schemeClr val="bg1"/>
                </a:solidFill>
              </a:rPr>
              <a:t>Yörünge eğimi:	2.48</a:t>
            </a:r>
            <a:r>
              <a:rPr lang="tr-TR" altLang="tr-TR">
                <a:solidFill>
                  <a:schemeClr val="bg1"/>
                </a:solidFill>
                <a:cs typeface="Times New Roman" panose="02020603050405020304" pitchFamily="18" charset="0"/>
              </a:rPr>
              <a:t>°</a:t>
            </a:r>
            <a:endParaRPr lang="tr-TR" altLang="tr-TR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tr-TR" altLang="tr-TR">
                <a:solidFill>
                  <a:schemeClr val="bg1"/>
                </a:solidFill>
              </a:rPr>
              <a:t>Ekvatorun yörüngeye eğimi:	 26.37</a:t>
            </a:r>
            <a:r>
              <a:rPr lang="tr-TR" altLang="tr-TR">
                <a:solidFill>
                  <a:schemeClr val="bg1"/>
                </a:solidFill>
                <a:cs typeface="Times New Roman" panose="02020603050405020304" pitchFamily="18" charset="0"/>
              </a:rPr>
              <a:t>°</a:t>
            </a:r>
            <a:endParaRPr lang="tr-TR" altLang="tr-TR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tr-TR" altLang="tr-TR">
                <a:solidFill>
                  <a:schemeClr val="bg1"/>
                </a:solidFill>
              </a:rPr>
              <a:t>Güneş’e uzaklık   	Ort:	9.572 AB</a:t>
            </a:r>
          </a:p>
          <a:p>
            <a:pPr>
              <a:spcBef>
                <a:spcPct val="50000"/>
              </a:spcBef>
            </a:pPr>
            <a:r>
              <a:rPr lang="tr-TR" altLang="tr-TR">
                <a:solidFill>
                  <a:schemeClr val="bg1"/>
                </a:solidFill>
              </a:rPr>
              <a:t>			Enberi:	9.063 AB</a:t>
            </a:r>
          </a:p>
          <a:p>
            <a:pPr>
              <a:spcBef>
                <a:spcPct val="50000"/>
              </a:spcBef>
            </a:pPr>
            <a:r>
              <a:rPr lang="tr-TR" altLang="tr-TR">
                <a:solidFill>
                  <a:schemeClr val="bg1"/>
                </a:solidFill>
              </a:rPr>
              <a:t>			Enöte:	10.08 AB</a:t>
            </a:r>
            <a:endParaRPr lang="en-US" altLang="tr-TR">
              <a:solidFill>
                <a:schemeClr val="bg1"/>
              </a:solidFill>
            </a:endParaRPr>
          </a:p>
        </p:txBody>
      </p:sp>
      <p:pic>
        <p:nvPicPr>
          <p:cNvPr id="60424" name="Picture 8">
            <a:extLst>
              <a:ext uri="{FF2B5EF4-FFF2-40B4-BE49-F238E27FC236}">
                <a16:creationId xmlns:a16="http://schemas.microsoft.com/office/drawing/2014/main" id="{098B0E4E-A8F2-E58E-BCD9-0CB3C341B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25" y="0"/>
            <a:ext cx="3941763" cy="6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7" name="Picture 5">
            <a:extLst>
              <a:ext uri="{FF2B5EF4-FFF2-40B4-BE49-F238E27FC236}">
                <a16:creationId xmlns:a16="http://schemas.microsoft.com/office/drawing/2014/main" id="{B8B25C55-97EB-370A-01D6-2CA7DF521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19238"/>
            <a:ext cx="6324600" cy="503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8" name="Text Box 6">
            <a:extLst>
              <a:ext uri="{FF2B5EF4-FFF2-40B4-BE49-F238E27FC236}">
                <a16:creationId xmlns:a16="http://schemas.microsoft.com/office/drawing/2014/main" id="{F73052C7-D514-05FC-EB69-AB42A4B52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2400"/>
            <a:ext cx="80772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VOYAGER 2   (1981)</a:t>
            </a:r>
          </a:p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“Çoban Uyduları” ve  F  Halkası</a:t>
            </a:r>
            <a:endParaRPr lang="en-US" altLang="tr-TR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9" name="Picture 5">
            <a:extLst>
              <a:ext uri="{FF2B5EF4-FFF2-40B4-BE49-F238E27FC236}">
                <a16:creationId xmlns:a16="http://schemas.microsoft.com/office/drawing/2014/main" id="{E2948B42-FB93-2CF6-2F8A-52E6668A0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3550"/>
            <a:ext cx="6477000" cy="601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70" name="Text Box 6">
            <a:extLst>
              <a:ext uri="{FF2B5EF4-FFF2-40B4-BE49-F238E27FC236}">
                <a16:creationId xmlns:a16="http://schemas.microsoft.com/office/drawing/2014/main" id="{EAE49055-7812-1C9C-AE21-81433DA4F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609600"/>
            <a:ext cx="22098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VOYAGER 2</a:t>
            </a:r>
          </a:p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   (1981)</a:t>
            </a:r>
          </a:p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Encke Boşluğu</a:t>
            </a:r>
          </a:p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ve </a:t>
            </a:r>
          </a:p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PAN</a:t>
            </a:r>
            <a:endParaRPr lang="en-US" altLang="tr-TR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9" name="Picture 5">
            <a:extLst>
              <a:ext uri="{FF2B5EF4-FFF2-40B4-BE49-F238E27FC236}">
                <a16:creationId xmlns:a16="http://schemas.microsoft.com/office/drawing/2014/main" id="{45E2134C-DC90-2C53-7FD1-E21DCFE4F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915400" cy="537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28" name="Text Box 4">
            <a:extLst>
              <a:ext uri="{FF2B5EF4-FFF2-40B4-BE49-F238E27FC236}">
                <a16:creationId xmlns:a16="http://schemas.microsoft.com/office/drawing/2014/main" id="{D3814FA8-4E08-3160-5520-D7B8F8C29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19113"/>
            <a:ext cx="807720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HUBBLE Uzay Teleskobu</a:t>
            </a:r>
          </a:p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Satürn’de aydınlık ve karanlık kuşaklar</a:t>
            </a:r>
            <a:endParaRPr lang="en-US" altLang="tr-TR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4" name="Picture 6">
            <a:extLst>
              <a:ext uri="{FF2B5EF4-FFF2-40B4-BE49-F238E27FC236}">
                <a16:creationId xmlns:a16="http://schemas.microsoft.com/office/drawing/2014/main" id="{EC6159E0-6A3D-0863-FC65-9E76A9703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9088"/>
            <a:ext cx="9144000" cy="526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5" name="Text Box 7">
            <a:extLst>
              <a:ext uri="{FF2B5EF4-FFF2-40B4-BE49-F238E27FC236}">
                <a16:creationId xmlns:a16="http://schemas.microsoft.com/office/drawing/2014/main" id="{DFDAF280-A6A4-429F-538A-1E847D71B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19113"/>
            <a:ext cx="807720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HUBBLE Uzay Teleskobu – Ağustos 1994</a:t>
            </a:r>
          </a:p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Satürn ekvatorunda fırtına</a:t>
            </a:r>
            <a:endParaRPr lang="en-US" altLang="tr-TR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1" name="Picture 5">
            <a:extLst>
              <a:ext uri="{FF2B5EF4-FFF2-40B4-BE49-F238E27FC236}">
                <a16:creationId xmlns:a16="http://schemas.microsoft.com/office/drawing/2014/main" id="{64EBA480-23B1-6A09-12D4-DCDB88B7F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382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2" name="Text Box 6">
            <a:extLst>
              <a:ext uri="{FF2B5EF4-FFF2-40B4-BE49-F238E27FC236}">
                <a16:creationId xmlns:a16="http://schemas.microsoft.com/office/drawing/2014/main" id="{1DB3D80A-00F1-CB43-3185-9FA24849A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048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b="1"/>
              <a:t>Satürn atmosferinin üst katmanları - Bulutlar</a:t>
            </a:r>
            <a:endParaRPr lang="en-US" altLang="tr-TR"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5" name="Picture 5">
            <a:extLst>
              <a:ext uri="{FF2B5EF4-FFF2-40B4-BE49-F238E27FC236}">
                <a16:creationId xmlns:a16="http://schemas.microsoft.com/office/drawing/2014/main" id="{2B464DD0-52CF-6E67-4E88-A8D04CA51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7162800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6" name="Text Box 6">
            <a:extLst>
              <a:ext uri="{FF2B5EF4-FFF2-40B4-BE49-F238E27FC236}">
                <a16:creationId xmlns:a16="http://schemas.microsoft.com/office/drawing/2014/main" id="{C55E4981-ED45-9E29-F5AD-560029F99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048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Satürn’ün iç yapısı</a:t>
            </a:r>
            <a:endParaRPr lang="en-US" altLang="tr-TR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9" name="Picture 5">
            <a:extLst>
              <a:ext uri="{FF2B5EF4-FFF2-40B4-BE49-F238E27FC236}">
                <a16:creationId xmlns:a16="http://schemas.microsoft.com/office/drawing/2014/main" id="{8941DB42-BE3C-5546-CA3C-89B2DD230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6400800" cy="521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90" name="Text Box 6">
            <a:extLst>
              <a:ext uri="{FF2B5EF4-FFF2-40B4-BE49-F238E27FC236}">
                <a16:creationId xmlns:a16="http://schemas.microsoft.com/office/drawing/2014/main" id="{F61E6C8B-1F78-F51C-52E4-5892831F4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048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b="1"/>
              <a:t>Satürn’ün Manyetosferi </a:t>
            </a:r>
            <a:endParaRPr lang="en-US" altLang="tr-TR"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4" name="Picture 6">
            <a:extLst>
              <a:ext uri="{FF2B5EF4-FFF2-40B4-BE49-F238E27FC236}">
                <a16:creationId xmlns:a16="http://schemas.microsoft.com/office/drawing/2014/main" id="{08DDD512-93AE-98C5-B75C-E616D240C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09600"/>
            <a:ext cx="6172200" cy="614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3" name="Text Box 5">
            <a:extLst>
              <a:ext uri="{FF2B5EF4-FFF2-40B4-BE49-F238E27FC236}">
                <a16:creationId xmlns:a16="http://schemas.microsoft.com/office/drawing/2014/main" id="{F70D54E3-CA63-111D-0E95-DD73DDEDF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286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Satürn’de Auroralar</a:t>
            </a:r>
            <a:endParaRPr lang="en-US" altLang="tr-TR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Text Box 3">
            <a:extLst>
              <a:ext uri="{FF2B5EF4-FFF2-40B4-BE49-F238E27FC236}">
                <a16:creationId xmlns:a16="http://schemas.microsoft.com/office/drawing/2014/main" id="{4B5DFF5D-8304-2C3E-C305-114BD2547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33400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TİTAN – Belirgin atmosfere sahip tek uydu</a:t>
            </a:r>
            <a:endParaRPr lang="en-US" altLang="tr-TR" b="1">
              <a:solidFill>
                <a:schemeClr val="bg1"/>
              </a:solidFill>
            </a:endParaRPr>
          </a:p>
        </p:txBody>
      </p:sp>
      <p:pic>
        <p:nvPicPr>
          <p:cNvPr id="102405" name="Picture 5">
            <a:extLst>
              <a:ext uri="{FF2B5EF4-FFF2-40B4-BE49-F238E27FC236}">
                <a16:creationId xmlns:a16="http://schemas.microsoft.com/office/drawing/2014/main" id="{D072A82C-7396-CA52-3247-29D09AA2D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8763000" cy="371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7" name="Picture 5">
            <a:extLst>
              <a:ext uri="{FF2B5EF4-FFF2-40B4-BE49-F238E27FC236}">
                <a16:creationId xmlns:a16="http://schemas.microsoft.com/office/drawing/2014/main" id="{C8936094-9616-2873-4E0F-D47B03504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38200"/>
            <a:ext cx="512445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8" name="Text Box 6">
            <a:extLst>
              <a:ext uri="{FF2B5EF4-FFF2-40B4-BE49-F238E27FC236}">
                <a16:creationId xmlns:a16="http://schemas.microsoft.com/office/drawing/2014/main" id="{32AC0D3A-B2CA-961F-A7D3-46D3250FC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28600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TİTAN’ın kızılöte yansıma haritası</a:t>
            </a:r>
            <a:endParaRPr lang="en-US" altLang="tr-TR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0" name="Text Box 6">
            <a:extLst>
              <a:ext uri="{FF2B5EF4-FFF2-40B4-BE49-F238E27FC236}">
                <a16:creationId xmlns:a16="http://schemas.microsoft.com/office/drawing/2014/main" id="{D3B657B0-FBF1-1587-F14B-9B0DBA879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81000"/>
            <a:ext cx="69850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TÜBİTAK Ulusal Gözlemevi (TUG) – Bakırlıtepe</a:t>
            </a:r>
          </a:p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(RTT150 - 1.5 m ayna çaplı teleskop)</a:t>
            </a:r>
            <a:endParaRPr lang="en-US" altLang="tr-TR" b="1">
              <a:solidFill>
                <a:schemeClr val="bg1"/>
              </a:solidFill>
            </a:endParaRPr>
          </a:p>
        </p:txBody>
      </p:sp>
      <p:pic>
        <p:nvPicPr>
          <p:cNvPr id="72712" name="Picture 8">
            <a:extLst>
              <a:ext uri="{FF2B5EF4-FFF2-40B4-BE49-F238E27FC236}">
                <a16:creationId xmlns:a16="http://schemas.microsoft.com/office/drawing/2014/main" id="{EEEBB2B1-EDEB-511B-377F-D773C529C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38263"/>
            <a:ext cx="8207375" cy="610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2" name="Picture 6">
            <a:extLst>
              <a:ext uri="{FF2B5EF4-FFF2-40B4-BE49-F238E27FC236}">
                <a16:creationId xmlns:a16="http://schemas.microsoft.com/office/drawing/2014/main" id="{CC70B49A-57E1-5CA4-3C4A-C9AC53BC4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220200" cy="283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3" name="Text Box 7">
            <a:extLst>
              <a:ext uri="{FF2B5EF4-FFF2-40B4-BE49-F238E27FC236}">
                <a16:creationId xmlns:a16="http://schemas.microsoft.com/office/drawing/2014/main" id="{379C56D3-CDB7-9C40-FB95-6D326C4FC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762000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Satürn’ün Uyduları</a:t>
            </a:r>
            <a:endParaRPr lang="en-US" altLang="tr-TR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Text Box 5">
            <a:extLst>
              <a:ext uri="{FF2B5EF4-FFF2-40B4-BE49-F238E27FC236}">
                <a16:creationId xmlns:a16="http://schemas.microsoft.com/office/drawing/2014/main" id="{79B85298-DBED-1EB7-BBC8-8211FB2B0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671513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Satürn’ün orta-ölçekli 6 uydusu</a:t>
            </a:r>
            <a:endParaRPr lang="en-US" altLang="tr-TR" b="1">
              <a:solidFill>
                <a:schemeClr val="bg1"/>
              </a:solidFill>
            </a:endParaRPr>
          </a:p>
        </p:txBody>
      </p:sp>
      <p:pic>
        <p:nvPicPr>
          <p:cNvPr id="97286" name="Picture 6">
            <a:extLst>
              <a:ext uri="{FF2B5EF4-FFF2-40B4-BE49-F238E27FC236}">
                <a16:creationId xmlns:a16="http://schemas.microsoft.com/office/drawing/2014/main" id="{442F0EAB-4101-A7F6-1B0F-9977A7C8E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1454150"/>
            <a:ext cx="9144000" cy="536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0" name="Text Box 6">
            <a:extLst>
              <a:ext uri="{FF2B5EF4-FFF2-40B4-BE49-F238E27FC236}">
                <a16:creationId xmlns:a16="http://schemas.microsoft.com/office/drawing/2014/main" id="{08BE60F3-4525-3866-5B3B-28F771D1F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750888"/>
            <a:ext cx="257175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rgbClr val="FFFF00"/>
                </a:solidFill>
              </a:rPr>
              <a:t>CASSINI</a:t>
            </a:r>
          </a:p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Uzay Aracı</a:t>
            </a:r>
          </a:p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(Eylül 2004)</a:t>
            </a:r>
          </a:p>
          <a:p>
            <a:pPr algn="ctr">
              <a:spcBef>
                <a:spcPct val="50000"/>
              </a:spcBef>
            </a:pPr>
            <a:endParaRPr lang="tr-TR" altLang="tr-TR" b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ve </a:t>
            </a:r>
          </a:p>
          <a:p>
            <a:pPr algn="ctr">
              <a:spcBef>
                <a:spcPct val="50000"/>
              </a:spcBef>
            </a:pPr>
            <a:endParaRPr lang="tr-TR" altLang="tr-TR" b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rgbClr val="FFFF00"/>
                </a:solidFill>
              </a:rPr>
              <a:t>HUYGENS</a:t>
            </a:r>
          </a:p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Sondası</a:t>
            </a:r>
          </a:p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(14 Ocak 2005)</a:t>
            </a:r>
            <a:endParaRPr lang="en-US" altLang="tr-TR" b="1">
              <a:solidFill>
                <a:schemeClr val="bg1"/>
              </a:solidFill>
            </a:endParaRPr>
          </a:p>
        </p:txBody>
      </p:sp>
      <p:pic>
        <p:nvPicPr>
          <p:cNvPr id="98314" name="Picture 10">
            <a:extLst>
              <a:ext uri="{FF2B5EF4-FFF2-40B4-BE49-F238E27FC236}">
                <a16:creationId xmlns:a16="http://schemas.microsoft.com/office/drawing/2014/main" id="{1B1EF677-6865-9718-3E9B-1D9C52A15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263"/>
            <a:ext cx="52832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>
            <a:extLst>
              <a:ext uri="{FF2B5EF4-FFF2-40B4-BE49-F238E27FC236}">
                <a16:creationId xmlns:a16="http://schemas.microsoft.com/office/drawing/2014/main" id="{795B78E4-A288-47CB-5C2A-35E8CD163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60350"/>
            <a:ext cx="8351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CASSINI aracı – HUYGENS Sondası</a:t>
            </a:r>
            <a:endParaRPr lang="en-US" altLang="tr-TR" b="1">
              <a:solidFill>
                <a:schemeClr val="bg1"/>
              </a:solidFill>
            </a:endParaRPr>
          </a:p>
        </p:txBody>
      </p:sp>
      <p:pic>
        <p:nvPicPr>
          <p:cNvPr id="105478" name="Lebreton_Huygens_descent_high.wmv">
            <a:hlinkClick r:id="" action="ppaction://media"/>
            <a:extLst>
              <a:ext uri="{FF2B5EF4-FFF2-40B4-BE49-F238E27FC236}">
                <a16:creationId xmlns:a16="http://schemas.microsoft.com/office/drawing/2014/main" id="{C763AA6E-D548-0892-7143-1DB5E1E6DB57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38288"/>
            <a:ext cx="5761038" cy="4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54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54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7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5478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>
            <a:extLst>
              <a:ext uri="{FF2B5EF4-FFF2-40B4-BE49-F238E27FC236}">
                <a16:creationId xmlns:a16="http://schemas.microsoft.com/office/drawing/2014/main" id="{2CEDEB70-B81A-194C-0665-E8BF27AD5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60350"/>
            <a:ext cx="8351837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CASSINI aracı </a:t>
            </a:r>
          </a:p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TİTAN ilk yakın geçiş			Huygens sondası</a:t>
            </a:r>
            <a:endParaRPr lang="en-US" altLang="tr-TR" b="1">
              <a:solidFill>
                <a:schemeClr val="bg1"/>
              </a:solidFill>
            </a:endParaRPr>
          </a:p>
        </p:txBody>
      </p:sp>
      <p:pic>
        <p:nvPicPr>
          <p:cNvPr id="108547" name="Picture 3">
            <a:extLst>
              <a:ext uri="{FF2B5EF4-FFF2-40B4-BE49-F238E27FC236}">
                <a16:creationId xmlns:a16="http://schemas.microsoft.com/office/drawing/2014/main" id="{599086E9-9902-F8C1-A820-D5F98024B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96975"/>
            <a:ext cx="52673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48" name="Picture 4">
            <a:extLst>
              <a:ext uri="{FF2B5EF4-FFF2-40B4-BE49-F238E27FC236}">
                <a16:creationId xmlns:a16="http://schemas.microsoft.com/office/drawing/2014/main" id="{5F51A841-425D-7434-9422-D21E29DD9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5" y="1704975"/>
            <a:ext cx="3400425" cy="431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>
            <a:extLst>
              <a:ext uri="{FF2B5EF4-FFF2-40B4-BE49-F238E27FC236}">
                <a16:creationId xmlns:a16="http://schemas.microsoft.com/office/drawing/2014/main" id="{99A65596-4DF8-6DF8-DC20-D7FB73DDE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60350"/>
            <a:ext cx="8351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CASSINI aracı – TİTAN - ilk yüzey haritaları</a:t>
            </a:r>
            <a:endParaRPr lang="en-US" altLang="tr-TR" b="1">
              <a:solidFill>
                <a:schemeClr val="bg1"/>
              </a:solidFill>
            </a:endParaRPr>
          </a:p>
        </p:txBody>
      </p:sp>
      <p:pic>
        <p:nvPicPr>
          <p:cNvPr id="107525" name="Picture 5">
            <a:extLst>
              <a:ext uri="{FF2B5EF4-FFF2-40B4-BE49-F238E27FC236}">
                <a16:creationId xmlns:a16="http://schemas.microsoft.com/office/drawing/2014/main" id="{AE8D873A-61F2-E045-2A2B-ACDA65500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3" y="1196975"/>
            <a:ext cx="5084762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26" name="Picture 6">
            <a:extLst>
              <a:ext uri="{FF2B5EF4-FFF2-40B4-BE49-F238E27FC236}">
                <a16:creationId xmlns:a16="http://schemas.microsoft.com/office/drawing/2014/main" id="{F0E816D3-51A3-1C64-A0FE-F1FEC39CB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951288"/>
            <a:ext cx="2786063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27" name="Movie1_DISR_wmp_high.wmv">
            <a:hlinkClick r:id="" action="ppaction://media"/>
            <a:extLst>
              <a:ext uri="{FF2B5EF4-FFF2-40B4-BE49-F238E27FC236}">
                <a16:creationId xmlns:a16="http://schemas.microsoft.com/office/drawing/2014/main" id="{4ECA39A9-CB2F-0BE8-98DF-EADE8F2CA2C6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68413"/>
            <a:ext cx="3743325" cy="28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75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75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52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7527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>
            <a:extLst>
              <a:ext uri="{FF2B5EF4-FFF2-40B4-BE49-F238E27FC236}">
                <a16:creationId xmlns:a16="http://schemas.microsoft.com/office/drawing/2014/main" id="{03BD4B7D-F13A-E72D-66F2-3AAAC2067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60350"/>
            <a:ext cx="8351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CASSINI aracı – Enceladus’da aktif su gayzerleri</a:t>
            </a:r>
            <a:endParaRPr lang="en-US" altLang="tr-TR" b="1">
              <a:solidFill>
                <a:schemeClr val="bg1"/>
              </a:solidFill>
            </a:endParaRPr>
          </a:p>
        </p:txBody>
      </p:sp>
      <p:pic>
        <p:nvPicPr>
          <p:cNvPr id="106501" name="Picture 5">
            <a:extLst>
              <a:ext uri="{FF2B5EF4-FFF2-40B4-BE49-F238E27FC236}">
                <a16:creationId xmlns:a16="http://schemas.microsoft.com/office/drawing/2014/main" id="{D901B81D-69CB-4D7B-F03D-3BA5C5E3D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1075"/>
            <a:ext cx="63500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>
            <a:extLst>
              <a:ext uri="{FF2B5EF4-FFF2-40B4-BE49-F238E27FC236}">
                <a16:creationId xmlns:a16="http://schemas.microsoft.com/office/drawing/2014/main" id="{58D56A3E-C5E1-CA3A-DD2F-64C0673CC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60350"/>
            <a:ext cx="8351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CASSINI aracı – Detaylar – Phoebe</a:t>
            </a:r>
            <a:endParaRPr lang="en-US" altLang="tr-TR" b="1">
              <a:solidFill>
                <a:schemeClr val="bg1"/>
              </a:solidFill>
            </a:endParaRPr>
          </a:p>
        </p:txBody>
      </p:sp>
      <p:pic>
        <p:nvPicPr>
          <p:cNvPr id="109572" name="Picture 4">
            <a:extLst>
              <a:ext uri="{FF2B5EF4-FFF2-40B4-BE49-F238E27FC236}">
                <a16:creationId xmlns:a16="http://schemas.microsoft.com/office/drawing/2014/main" id="{02766770-543D-9527-DD34-8D7627652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765175"/>
            <a:ext cx="7202488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>
            <a:extLst>
              <a:ext uri="{FF2B5EF4-FFF2-40B4-BE49-F238E27FC236}">
                <a16:creationId xmlns:a16="http://schemas.microsoft.com/office/drawing/2014/main" id="{D82AB27A-D49F-B5DD-78C6-FA6FED22E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60350"/>
            <a:ext cx="8351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CASSINI aracı – Detaylar – Dione ve Tethys</a:t>
            </a:r>
            <a:endParaRPr lang="en-US" altLang="tr-TR" b="1">
              <a:solidFill>
                <a:schemeClr val="bg1"/>
              </a:solidFill>
            </a:endParaRPr>
          </a:p>
        </p:txBody>
      </p:sp>
      <p:pic>
        <p:nvPicPr>
          <p:cNvPr id="110596" name="Picture 4">
            <a:extLst>
              <a:ext uri="{FF2B5EF4-FFF2-40B4-BE49-F238E27FC236}">
                <a16:creationId xmlns:a16="http://schemas.microsoft.com/office/drawing/2014/main" id="{2C7E8FD1-AD64-A699-FF58-E02334BAE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44675"/>
            <a:ext cx="4195763" cy="419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597" name="Picture 5">
            <a:extLst>
              <a:ext uri="{FF2B5EF4-FFF2-40B4-BE49-F238E27FC236}">
                <a16:creationId xmlns:a16="http://schemas.microsoft.com/office/drawing/2014/main" id="{1A54C209-3983-166A-96AC-571670364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700213"/>
            <a:ext cx="4441825" cy="445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6" name="Picture 10">
            <a:extLst>
              <a:ext uri="{FF2B5EF4-FFF2-40B4-BE49-F238E27FC236}">
                <a16:creationId xmlns:a16="http://schemas.microsoft.com/office/drawing/2014/main" id="{247E7977-3E13-41DD-3614-0802E71C4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2296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7" name="Text Box 11">
            <a:extLst>
              <a:ext uri="{FF2B5EF4-FFF2-40B4-BE49-F238E27FC236}">
                <a16:creationId xmlns:a16="http://schemas.microsoft.com/office/drawing/2014/main" id="{A533ADCB-90B5-DBF9-7F64-7F71771E3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524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VOYAGER 1       (1980)</a:t>
            </a:r>
            <a:endParaRPr lang="en-US" altLang="tr-TR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>
            <a:extLst>
              <a:ext uri="{FF2B5EF4-FFF2-40B4-BE49-F238E27FC236}">
                <a16:creationId xmlns:a16="http://schemas.microsoft.com/office/drawing/2014/main" id="{1C793A8F-76B8-1B6B-CE0D-0BBCBD3A0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36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9" name="Text Box 5">
            <a:extLst>
              <a:ext uri="{FF2B5EF4-FFF2-40B4-BE49-F238E27FC236}">
                <a16:creationId xmlns:a16="http://schemas.microsoft.com/office/drawing/2014/main" id="{CAF3704B-999A-A4CF-1CE9-9E7E9C6D6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24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VOYAGER 1   (1980)</a:t>
            </a:r>
            <a:endParaRPr lang="en-US" altLang="tr-TR" b="1">
              <a:solidFill>
                <a:schemeClr val="bg1"/>
              </a:solidFill>
            </a:endParaRPr>
          </a:p>
        </p:txBody>
      </p:sp>
      <p:pic>
        <p:nvPicPr>
          <p:cNvPr id="82950" name="Picture 6">
            <a:extLst>
              <a:ext uri="{FF2B5EF4-FFF2-40B4-BE49-F238E27FC236}">
                <a16:creationId xmlns:a16="http://schemas.microsoft.com/office/drawing/2014/main" id="{0A91E9BB-9DAB-CBB0-138D-2810E27A7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84288"/>
            <a:ext cx="8077200" cy="511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3" name="Picture 5">
            <a:extLst>
              <a:ext uri="{FF2B5EF4-FFF2-40B4-BE49-F238E27FC236}">
                <a16:creationId xmlns:a16="http://schemas.microsoft.com/office/drawing/2014/main" id="{36621441-B54D-277F-9157-27F51FB62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858000" cy="49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4" name="Text Box 6">
            <a:extLst>
              <a:ext uri="{FF2B5EF4-FFF2-40B4-BE49-F238E27FC236}">
                <a16:creationId xmlns:a16="http://schemas.microsoft.com/office/drawing/2014/main" id="{F97787F5-7990-13BB-FA51-6372678B0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2400"/>
            <a:ext cx="80772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VOYAGER 1   (1980)</a:t>
            </a:r>
          </a:p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F  Halkası</a:t>
            </a:r>
            <a:endParaRPr lang="en-US" altLang="tr-TR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7" name="Picture 5">
            <a:extLst>
              <a:ext uri="{FF2B5EF4-FFF2-40B4-BE49-F238E27FC236}">
                <a16:creationId xmlns:a16="http://schemas.microsoft.com/office/drawing/2014/main" id="{07E54ED5-B075-F393-2C34-E91AB108A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7086600" cy="56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8" name="Text Box 6">
            <a:extLst>
              <a:ext uri="{FF2B5EF4-FFF2-40B4-BE49-F238E27FC236}">
                <a16:creationId xmlns:a16="http://schemas.microsoft.com/office/drawing/2014/main" id="{F57FAB31-F707-E24E-D5F6-112AD97CA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2400"/>
            <a:ext cx="80772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VOYAGER 1   (1980)</a:t>
            </a:r>
          </a:p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Halkaların Karanlık Tarafı</a:t>
            </a:r>
            <a:endParaRPr lang="en-US" altLang="tr-TR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3" name="Text Box 7">
            <a:extLst>
              <a:ext uri="{FF2B5EF4-FFF2-40B4-BE49-F238E27FC236}">
                <a16:creationId xmlns:a16="http://schemas.microsoft.com/office/drawing/2014/main" id="{90AC8B67-2E26-AFBC-95B1-676FF12E7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2400"/>
            <a:ext cx="80772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VOYAGER 2   (1981)</a:t>
            </a:r>
          </a:p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Halkaların Farklı Renkleri</a:t>
            </a:r>
            <a:endParaRPr lang="en-US" altLang="tr-TR" b="1">
              <a:solidFill>
                <a:schemeClr val="bg1"/>
              </a:solidFill>
            </a:endParaRPr>
          </a:p>
        </p:txBody>
      </p:sp>
      <p:pic>
        <p:nvPicPr>
          <p:cNvPr id="86024" name="Picture 8">
            <a:extLst>
              <a:ext uri="{FF2B5EF4-FFF2-40B4-BE49-F238E27FC236}">
                <a16:creationId xmlns:a16="http://schemas.microsoft.com/office/drawing/2014/main" id="{C49427AA-5E4B-AD61-ADEC-0EDE299B2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71613"/>
            <a:ext cx="6705600" cy="523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6" name="Picture 6">
            <a:extLst>
              <a:ext uri="{FF2B5EF4-FFF2-40B4-BE49-F238E27FC236}">
                <a16:creationId xmlns:a16="http://schemas.microsoft.com/office/drawing/2014/main" id="{76C24C21-A9B8-5068-F5A5-D2C73E850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1975"/>
            <a:ext cx="9144000" cy="41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258</Words>
  <Application>Microsoft Office PowerPoint</Application>
  <PresentationFormat>On-screen Show (4:3)</PresentationFormat>
  <Paragraphs>57</Paragraphs>
  <Slides>28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astpc7</dc:creator>
  <cp:lastModifiedBy>Selim.Selam</cp:lastModifiedBy>
  <cp:revision>86</cp:revision>
  <dcterms:created xsi:type="dcterms:W3CDTF">2002-09-24T06:32:53Z</dcterms:created>
  <dcterms:modified xsi:type="dcterms:W3CDTF">2023-09-13T08:26:59Z</dcterms:modified>
</cp:coreProperties>
</file>