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7" r:id="rId2"/>
    <p:sldId id="258" r:id="rId3"/>
    <p:sldId id="259" r:id="rId4"/>
    <p:sldId id="260" r:id="rId5"/>
    <p:sldId id="261" r:id="rId6"/>
    <p:sldId id="262" r:id="rId7"/>
    <p:sldId id="263" r:id="rId8"/>
    <p:sldId id="264" r:id="rId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392" y="-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89787F-CED5-4D2F-80B5-C0757ED5C5F1}" type="datetimeFigureOut">
              <a:rPr lang="tr-TR" smtClean="0"/>
              <a:t>19.5.2020</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AEBD1A-3F51-4C77-A355-DB95938DF807}" type="slidenum">
              <a:rPr lang="tr-TR" smtClean="0"/>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064" y="8685335"/>
            <a:ext cx="2972335" cy="457200"/>
          </a:xfrm>
          <a:prstGeom prst="rect">
            <a:avLst/>
          </a:prstGeom>
          <a:ln/>
        </p:spPr>
        <p:txBody>
          <a:bodyPr/>
          <a:lstStyle/>
          <a:p>
            <a:fld id="{41E99163-E6B5-488D-8FAF-FF58CBB4156F}" type="slidenum">
              <a:rPr lang="da-DK"/>
              <a:pPr/>
              <a:t>1</a:t>
            </a:fld>
            <a:endParaRPr lang="da-DK"/>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da-DK"/>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064" y="8685335"/>
            <a:ext cx="2972335" cy="457200"/>
          </a:xfrm>
          <a:prstGeom prst="rect">
            <a:avLst/>
          </a:prstGeom>
          <a:ln/>
        </p:spPr>
        <p:txBody>
          <a:bodyPr/>
          <a:lstStyle/>
          <a:p>
            <a:fld id="{50AF5021-2403-4A60-8A27-91CB3D029422}" type="slidenum">
              <a:rPr lang="da-DK"/>
              <a:pPr/>
              <a:t>5</a:t>
            </a:fld>
            <a:endParaRPr lang="da-DK"/>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da-DK"/>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89897423-43AC-478E-A6DD-689F135EF0BA}" type="datetimeFigureOut">
              <a:rPr lang="tr-TR" smtClean="0"/>
              <a:t>19.5.2020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E3DFADC-6801-4887-86DC-E62C8CBBA894}"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89897423-43AC-478E-A6DD-689F135EF0BA}" type="datetimeFigureOut">
              <a:rPr lang="tr-TR" smtClean="0"/>
              <a:t>19.5.2020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E3DFADC-6801-4887-86DC-E62C8CBBA894}"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89897423-43AC-478E-A6DD-689F135EF0BA}" type="datetimeFigureOut">
              <a:rPr lang="tr-TR" smtClean="0"/>
              <a:t>19.5.2020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E3DFADC-6801-4887-86DC-E62C8CBBA894}" type="slidenum">
              <a:rPr lang="tr-TR" smtClean="0"/>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1887900" y="579433"/>
            <a:ext cx="5368200" cy="11432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1" name="Google Shape;21;p5"/>
          <p:cNvSpPr txBox="1">
            <a:spLocks noGrp="1"/>
          </p:cNvSpPr>
          <p:nvPr>
            <p:ph type="body" idx="1"/>
          </p:nvPr>
        </p:nvSpPr>
        <p:spPr>
          <a:xfrm>
            <a:off x="1224425" y="1970333"/>
            <a:ext cx="6695100" cy="45976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23" name="Google Shape;23;p5"/>
          <p:cNvSpPr txBox="1">
            <a:spLocks noGrp="1"/>
          </p:cNvSpPr>
          <p:nvPr>
            <p:ph type="sldNum" idx="12"/>
          </p:nvPr>
        </p:nvSpPr>
        <p:spPr>
          <a:xfrm>
            <a:off x="4297650" y="6333201"/>
            <a:ext cx="5487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89897423-43AC-478E-A6DD-689F135EF0BA}" type="datetimeFigureOut">
              <a:rPr lang="tr-TR" smtClean="0"/>
              <a:t>19.5.2020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E3DFADC-6801-4887-86DC-E62C8CBBA894}"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89897423-43AC-478E-A6DD-689F135EF0BA}" type="datetimeFigureOut">
              <a:rPr lang="tr-TR" smtClean="0"/>
              <a:t>19.5.2020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E3DFADC-6801-4887-86DC-E62C8CBBA894}"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89897423-43AC-478E-A6DD-689F135EF0BA}" type="datetimeFigureOut">
              <a:rPr lang="tr-TR" smtClean="0"/>
              <a:t>19.5.2020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E3DFADC-6801-4887-86DC-E62C8CBBA894}"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89897423-43AC-478E-A6DD-689F135EF0BA}" type="datetimeFigureOut">
              <a:rPr lang="tr-TR" smtClean="0"/>
              <a:t>19.5.2020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E3DFADC-6801-4887-86DC-E62C8CBBA894}"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89897423-43AC-478E-A6DD-689F135EF0BA}" type="datetimeFigureOut">
              <a:rPr lang="tr-TR" smtClean="0"/>
              <a:t>19.5.2020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E3DFADC-6801-4887-86DC-E62C8CBBA894}"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89897423-43AC-478E-A6DD-689F135EF0BA}" type="datetimeFigureOut">
              <a:rPr lang="tr-TR" smtClean="0"/>
              <a:t>19.5.2020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E3DFADC-6801-4887-86DC-E62C8CBBA894}"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89897423-43AC-478E-A6DD-689F135EF0BA}" type="datetimeFigureOut">
              <a:rPr lang="tr-TR" smtClean="0"/>
              <a:t>19.5.2020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E3DFADC-6801-4887-86DC-E62C8CBBA894}"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89897423-43AC-478E-A6DD-689F135EF0BA}" type="datetimeFigureOut">
              <a:rPr lang="tr-TR" smtClean="0"/>
              <a:t>19.5.2020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E3DFADC-6801-4887-86DC-E62C8CBBA894}"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897423-43AC-478E-A6DD-689F135EF0BA}" type="datetimeFigureOut">
              <a:rPr lang="tr-TR" smtClean="0"/>
              <a:t>19.5.2020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3DFADC-6801-4887-86DC-E62C8CBBA894}"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endParaRPr lang="da-DK" sz="4000"/>
          </a:p>
        </p:txBody>
      </p:sp>
      <p:pic>
        <p:nvPicPr>
          <p:cNvPr id="36867" name="Picture 3" descr="Vejnet ad 200"/>
          <p:cNvPicPr>
            <a:picLocks noChangeAspect="1" noChangeArrowheads="1"/>
          </p:cNvPicPr>
          <p:nvPr/>
        </p:nvPicPr>
        <p:blipFill>
          <a:blip r:embed="rId3" cstate="print"/>
          <a:srcRect/>
          <a:stretch>
            <a:fillRect/>
          </a:stretch>
        </p:blipFill>
        <p:spPr bwMode="auto">
          <a:xfrm>
            <a:off x="468313" y="260351"/>
            <a:ext cx="8208962" cy="6011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07704" y="260649"/>
            <a:ext cx="5368200" cy="672075"/>
          </a:xfrm>
        </p:spPr>
        <p:txBody>
          <a:bodyPr/>
          <a:lstStyle/>
          <a:p>
            <a:r>
              <a:rPr lang="tr-TR" sz="3600" dirty="0" err="1" smtClean="0">
                <a:latin typeface="Times New Roman" pitchFamily="18" charset="0"/>
                <a:cs typeface="Times New Roman" pitchFamily="18" charset="0"/>
              </a:rPr>
              <a:t>İKTİSADî</a:t>
            </a:r>
            <a:r>
              <a:rPr lang="tr-TR" sz="3600" dirty="0" smtClean="0">
                <a:latin typeface="Times New Roman" pitchFamily="18" charset="0"/>
                <a:cs typeface="Times New Roman" pitchFamily="18" charset="0"/>
              </a:rPr>
              <a:t> TARİH</a:t>
            </a:r>
            <a:endParaRPr lang="tr-TR" sz="3600" dirty="0"/>
          </a:p>
        </p:txBody>
      </p:sp>
      <p:sp>
        <p:nvSpPr>
          <p:cNvPr id="3" name="2 Metin Yer Tutucusu"/>
          <p:cNvSpPr>
            <a:spLocks noGrp="1"/>
          </p:cNvSpPr>
          <p:nvPr>
            <p:ph type="body" idx="1"/>
          </p:nvPr>
        </p:nvSpPr>
        <p:spPr>
          <a:xfrm>
            <a:off x="611560" y="836712"/>
            <a:ext cx="8064896" cy="5731221"/>
          </a:xfrm>
        </p:spPr>
        <p:txBody>
          <a:bodyPr/>
          <a:lstStyle/>
          <a:p>
            <a:pPr algn="ctr">
              <a:buNone/>
            </a:pPr>
            <a:r>
              <a:rPr lang="tr-TR" sz="2000" dirty="0" smtClean="0">
                <a:latin typeface="Times New Roman" pitchFamily="18" charset="0"/>
                <a:cs typeface="Times New Roman" pitchFamily="18" charset="0"/>
              </a:rPr>
              <a:t>Ortaçağ </a:t>
            </a:r>
            <a:r>
              <a:rPr lang="tr-TR" sz="2000" dirty="0" err="1" smtClean="0">
                <a:latin typeface="Times New Roman" pitchFamily="18" charset="0"/>
                <a:cs typeface="Times New Roman" pitchFamily="18" charset="0"/>
              </a:rPr>
              <a:t>Avrupasında</a:t>
            </a:r>
            <a:r>
              <a:rPr lang="tr-TR" sz="2000" dirty="0" smtClean="0">
                <a:latin typeface="Times New Roman" pitchFamily="18" charset="0"/>
                <a:cs typeface="Times New Roman" pitchFamily="18" charset="0"/>
              </a:rPr>
              <a:t> Ekonomik Gelişme </a:t>
            </a:r>
          </a:p>
          <a:p>
            <a:pPr algn="just">
              <a:buFontTx/>
              <a:buChar char="-"/>
            </a:pPr>
            <a:endParaRPr lang="tr-TR" sz="2000" dirty="0" smtClean="0">
              <a:latin typeface="Times New Roman" pitchFamily="18" charset="0"/>
              <a:cs typeface="Times New Roman" pitchFamily="18" charset="0"/>
            </a:endParaRPr>
          </a:p>
          <a:p>
            <a:pPr algn="just">
              <a:buFontTx/>
              <a:buChar char="-"/>
            </a:pPr>
            <a:r>
              <a:rPr lang="tr-TR" sz="2000" dirty="0" err="1" smtClean="0">
                <a:latin typeface="Times New Roman" pitchFamily="18" charset="0"/>
                <a:cs typeface="Times New Roman" pitchFamily="18" charset="0"/>
              </a:rPr>
              <a:t>Ondokuzuncu</a:t>
            </a:r>
            <a:r>
              <a:rPr lang="tr-TR" sz="2000" dirty="0" smtClean="0">
                <a:latin typeface="Times New Roman" pitchFamily="18" charset="0"/>
                <a:cs typeface="Times New Roman" pitchFamily="18" charset="0"/>
              </a:rPr>
              <a:t> yüzyıla kadar tarım genel olarak bütün toplumlarda istihdam ve üretim hacmi/değeri bakımından en önemli sektör idi. </a:t>
            </a:r>
          </a:p>
          <a:p>
            <a:pPr algn="just">
              <a:buFontTx/>
              <a:buChar char="-"/>
            </a:pPr>
            <a:r>
              <a:rPr lang="tr-TR" sz="2000" dirty="0" smtClean="0">
                <a:latin typeface="Times New Roman" pitchFamily="18" charset="0"/>
                <a:cs typeface="Times New Roman" pitchFamily="18" charset="0"/>
              </a:rPr>
              <a:t>Ortaçağ ekonomisi için de aynı husus geçerliydi. </a:t>
            </a:r>
          </a:p>
          <a:p>
            <a:pPr algn="just">
              <a:buFontTx/>
              <a:buChar char="-"/>
            </a:pPr>
            <a:r>
              <a:rPr lang="tr-TR" sz="2000" dirty="0" smtClean="0">
                <a:latin typeface="Times New Roman" pitchFamily="18" charset="0"/>
                <a:cs typeface="Times New Roman" pitchFamily="18" charset="0"/>
              </a:rPr>
              <a:t>Ortaçağ ekonomisi ve toplumu, böyle bir kanaat bulunmasına karşılık, “durağan” değildi. </a:t>
            </a:r>
          </a:p>
          <a:p>
            <a:pPr algn="just">
              <a:buFontTx/>
              <a:buChar char="-"/>
            </a:pPr>
            <a:r>
              <a:rPr lang="tr-TR" sz="2000" dirty="0" smtClean="0">
                <a:latin typeface="Times New Roman" pitchFamily="18" charset="0"/>
                <a:cs typeface="Times New Roman" pitchFamily="18" charset="0"/>
              </a:rPr>
              <a:t>Aynı şekilde Ortaçağlar “karanlık”, herhangi bir teknolojik/bilimsel ilerlemenin yaşanmadığı dönemler değildi. Ortaçağların başlangıcındaki ve sonundaki Avrupa toplumu karşılaştırılırsa bu durum açıkça görülebilir.  </a:t>
            </a:r>
          </a:p>
        </p:txBody>
      </p:sp>
      <p:sp>
        <p:nvSpPr>
          <p:cNvPr id="4" name="3 Slayt Numarası Yer Tutucusu"/>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2</a:t>
            </a:fld>
            <a:endParaRPr lang="e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07704" y="260649"/>
            <a:ext cx="5368200" cy="672075"/>
          </a:xfrm>
        </p:spPr>
        <p:txBody>
          <a:bodyPr/>
          <a:lstStyle/>
          <a:p>
            <a:r>
              <a:rPr lang="tr-TR" sz="3600" dirty="0" err="1" smtClean="0">
                <a:latin typeface="Times New Roman" pitchFamily="18" charset="0"/>
                <a:cs typeface="Times New Roman" pitchFamily="18" charset="0"/>
              </a:rPr>
              <a:t>İKTİSADî</a:t>
            </a:r>
            <a:r>
              <a:rPr lang="tr-TR" sz="3600" dirty="0" smtClean="0">
                <a:latin typeface="Times New Roman" pitchFamily="18" charset="0"/>
                <a:cs typeface="Times New Roman" pitchFamily="18" charset="0"/>
              </a:rPr>
              <a:t> TARİH</a:t>
            </a:r>
            <a:endParaRPr lang="tr-TR" sz="3600" dirty="0"/>
          </a:p>
        </p:txBody>
      </p:sp>
      <p:sp>
        <p:nvSpPr>
          <p:cNvPr id="3" name="2 Metin Yer Tutucusu"/>
          <p:cNvSpPr>
            <a:spLocks noGrp="1"/>
          </p:cNvSpPr>
          <p:nvPr>
            <p:ph type="body" idx="1"/>
          </p:nvPr>
        </p:nvSpPr>
        <p:spPr>
          <a:xfrm>
            <a:off x="611560" y="836712"/>
            <a:ext cx="8064896" cy="5731221"/>
          </a:xfrm>
        </p:spPr>
        <p:txBody>
          <a:bodyPr/>
          <a:lstStyle/>
          <a:p>
            <a:pPr algn="ctr">
              <a:buNone/>
            </a:pPr>
            <a:r>
              <a:rPr lang="tr-TR" sz="2000" dirty="0" smtClean="0">
                <a:latin typeface="Times New Roman" pitchFamily="18" charset="0"/>
                <a:cs typeface="Times New Roman" pitchFamily="18" charset="0"/>
              </a:rPr>
              <a:t>Ortaçağ </a:t>
            </a:r>
            <a:r>
              <a:rPr lang="tr-TR" sz="2000" dirty="0" err="1" smtClean="0">
                <a:latin typeface="Times New Roman" pitchFamily="18" charset="0"/>
                <a:cs typeface="Times New Roman" pitchFamily="18" charset="0"/>
              </a:rPr>
              <a:t>Avrupasında</a:t>
            </a:r>
            <a:r>
              <a:rPr lang="tr-TR" sz="2000" dirty="0" smtClean="0">
                <a:latin typeface="Times New Roman" pitchFamily="18" charset="0"/>
                <a:cs typeface="Times New Roman" pitchFamily="18" charset="0"/>
              </a:rPr>
              <a:t> Ekonomik Gelişme </a:t>
            </a:r>
          </a:p>
          <a:p>
            <a:pPr algn="just">
              <a:buFontTx/>
              <a:buChar char="-"/>
            </a:pPr>
            <a:r>
              <a:rPr lang="tr-TR" sz="2000" dirty="0" smtClean="0">
                <a:latin typeface="Times New Roman" pitchFamily="18" charset="0"/>
                <a:cs typeface="Times New Roman" pitchFamily="18" charset="0"/>
              </a:rPr>
              <a:t>Ortaçağ ekonomisini anlayabilmek için başlangıcındaki sosyal ve ekonomik şartları hatırlamak gerekir. </a:t>
            </a:r>
          </a:p>
          <a:p>
            <a:pPr algn="just">
              <a:buFontTx/>
              <a:buChar char="-"/>
            </a:pPr>
            <a:r>
              <a:rPr lang="tr-TR" sz="2000" dirty="0" smtClean="0">
                <a:latin typeface="Times New Roman" pitchFamily="18" charset="0"/>
                <a:cs typeface="Times New Roman" pitchFamily="18" charset="0"/>
              </a:rPr>
              <a:t>Roma İmparatorluğu’nun çöküşü; Batı Avrupa’da bir merkezi otorite kalmayışı ve artan anarşi ve karmaşa; kırsal alanlarda kendine yeterli (geçimlik ekonomiye sahip) büyük mülklerin ortaya çıkışı; şehir hayatının, şehirlerarası ve bölgelerarası ticaretin gerileyişi. </a:t>
            </a:r>
          </a:p>
          <a:p>
            <a:pPr algn="just">
              <a:buFontTx/>
              <a:buChar char="-"/>
            </a:pPr>
            <a:r>
              <a:rPr lang="tr-TR" sz="2000" dirty="0" smtClean="0">
                <a:latin typeface="Times New Roman" pitchFamily="18" charset="0"/>
                <a:cs typeface="Times New Roman" pitchFamily="18" charset="0"/>
              </a:rPr>
              <a:t>Roma İmparatorluğu’nun çöküşünden sonra barbar/</a:t>
            </a:r>
            <a:r>
              <a:rPr lang="tr-TR" sz="2000" dirty="0" err="1" smtClean="0">
                <a:latin typeface="Times New Roman" pitchFamily="18" charset="0"/>
                <a:cs typeface="Times New Roman" pitchFamily="18" charset="0"/>
              </a:rPr>
              <a:t>Germanic</a:t>
            </a:r>
            <a:r>
              <a:rPr lang="tr-TR" sz="2000" dirty="0" smtClean="0">
                <a:latin typeface="Times New Roman" pitchFamily="18" charset="0"/>
                <a:cs typeface="Times New Roman" pitchFamily="18" charset="0"/>
              </a:rPr>
              <a:t> kavimler Roma topraklarında yağmaya ve anarşi yaratmaya devam etti. Bu dönemde Avrupa’da küçük krallıklar ortaya çıktı ama düzeni sağlamaya ya da etkili bir vergi sistemi sağlamaya yetecek kadar uzun ömürlü olmadılar. </a:t>
            </a:r>
          </a:p>
        </p:txBody>
      </p:sp>
      <p:sp>
        <p:nvSpPr>
          <p:cNvPr id="4" name="3 Slayt Numarası Yer Tutucusu"/>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3</a:t>
            </a:fld>
            <a:endParaRPr lang="en"/>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07704" y="260649"/>
            <a:ext cx="5368200" cy="672075"/>
          </a:xfrm>
        </p:spPr>
        <p:txBody>
          <a:bodyPr/>
          <a:lstStyle/>
          <a:p>
            <a:r>
              <a:rPr lang="tr-TR" sz="3600" dirty="0" err="1" smtClean="0">
                <a:latin typeface="Times New Roman" pitchFamily="18" charset="0"/>
                <a:cs typeface="Times New Roman" pitchFamily="18" charset="0"/>
              </a:rPr>
              <a:t>İKTİSADî</a:t>
            </a:r>
            <a:r>
              <a:rPr lang="tr-TR" sz="3600" dirty="0" smtClean="0">
                <a:latin typeface="Times New Roman" pitchFamily="18" charset="0"/>
                <a:cs typeface="Times New Roman" pitchFamily="18" charset="0"/>
              </a:rPr>
              <a:t> TARİH</a:t>
            </a:r>
            <a:endParaRPr lang="tr-TR" sz="3600" dirty="0"/>
          </a:p>
        </p:txBody>
      </p:sp>
      <p:sp>
        <p:nvSpPr>
          <p:cNvPr id="3" name="2 Metin Yer Tutucusu"/>
          <p:cNvSpPr>
            <a:spLocks noGrp="1"/>
          </p:cNvSpPr>
          <p:nvPr>
            <p:ph type="body" idx="1"/>
          </p:nvPr>
        </p:nvSpPr>
        <p:spPr>
          <a:xfrm>
            <a:off x="611560" y="836712"/>
            <a:ext cx="8064896" cy="5731221"/>
          </a:xfrm>
        </p:spPr>
        <p:txBody>
          <a:bodyPr/>
          <a:lstStyle/>
          <a:p>
            <a:pPr algn="ctr">
              <a:buNone/>
            </a:pPr>
            <a:r>
              <a:rPr lang="tr-TR" sz="2000" dirty="0" smtClean="0">
                <a:latin typeface="Times New Roman" pitchFamily="18" charset="0"/>
                <a:cs typeface="Times New Roman" pitchFamily="18" charset="0"/>
              </a:rPr>
              <a:t>Ortaçağ </a:t>
            </a:r>
            <a:r>
              <a:rPr lang="tr-TR" sz="2000" dirty="0" err="1" smtClean="0">
                <a:latin typeface="Times New Roman" pitchFamily="18" charset="0"/>
                <a:cs typeface="Times New Roman" pitchFamily="18" charset="0"/>
              </a:rPr>
              <a:t>Avrupasında</a:t>
            </a:r>
            <a:r>
              <a:rPr lang="tr-TR" sz="2000" dirty="0" smtClean="0">
                <a:latin typeface="Times New Roman" pitchFamily="18" charset="0"/>
                <a:cs typeface="Times New Roman" pitchFamily="18" charset="0"/>
              </a:rPr>
              <a:t> Ekonomik Gelişme </a:t>
            </a:r>
          </a:p>
          <a:p>
            <a:pPr algn="just">
              <a:buFontTx/>
              <a:buChar char="-"/>
            </a:pPr>
            <a:r>
              <a:rPr lang="tr-TR" sz="2000" dirty="0" smtClean="0">
                <a:latin typeface="Times New Roman" pitchFamily="18" charset="0"/>
                <a:cs typeface="Times New Roman" pitchFamily="18" charset="0"/>
              </a:rPr>
              <a:t>8. yüzyılda güneyde Müslüman Araplar, 9. yüzyılda kuzeyde Viking akınları görülüyor. Macar kabileleri ise orta Avrupa’yı yağmalıyordu. Bu tehditlerle baş edebilmek için Frank kralları (</a:t>
            </a:r>
            <a:r>
              <a:rPr lang="tr-TR" sz="2000" dirty="0" err="1" smtClean="0">
                <a:latin typeface="Times New Roman" pitchFamily="18" charset="0"/>
                <a:cs typeface="Times New Roman" pitchFamily="18" charset="0"/>
              </a:rPr>
              <a:t>Karolenjler</a:t>
            </a:r>
            <a:r>
              <a:rPr lang="tr-TR" sz="2000" dirty="0" smtClean="0">
                <a:latin typeface="Times New Roman" pitchFamily="18" charset="0"/>
                <a:cs typeface="Times New Roman" pitchFamily="18" charset="0"/>
              </a:rPr>
              <a:t>) bugün “feodalizm” olarak adlandırılan bir siyasi-askeri sistemi gelişmekte olan iktisadi sistemin üzerine oturtuyor. </a:t>
            </a:r>
          </a:p>
          <a:p>
            <a:pPr algn="just">
              <a:buFontTx/>
              <a:buChar char="-"/>
            </a:pPr>
            <a:r>
              <a:rPr lang="tr-TR" sz="2000" dirty="0" smtClean="0">
                <a:latin typeface="Times New Roman" pitchFamily="18" charset="0"/>
                <a:cs typeface="Times New Roman" pitchFamily="18" charset="0"/>
              </a:rPr>
              <a:t>Avrupa’nın askeri (savunma) ihtiyaçları, zırhlı süvarilerin ortaya çıkışını getirmiş görünmektedir. Muhtemelen Orta Asya kökenli olan üzenginin (</a:t>
            </a:r>
            <a:r>
              <a:rPr lang="tr-TR" sz="2000" dirty="0" err="1" smtClean="0">
                <a:latin typeface="Times New Roman" pitchFamily="18" charset="0"/>
                <a:cs typeface="Times New Roman" pitchFamily="18" charset="0"/>
              </a:rPr>
              <a:t>stirrup</a:t>
            </a:r>
            <a:r>
              <a:rPr lang="tr-TR" sz="2000" dirty="0" smtClean="0">
                <a:latin typeface="Times New Roman" pitchFamily="18" charset="0"/>
                <a:cs typeface="Times New Roman" pitchFamily="18" charset="0"/>
              </a:rPr>
              <a:t>) gelişi, ata daha sağlam şekilde binmeyi sağlayarak süvarileri önemlileştirirken yaya askerleri gözden düşürmeye başladı. Zırhlı askeri birlikleri (şövalye – </a:t>
            </a:r>
            <a:r>
              <a:rPr lang="tr-TR" sz="2000" dirty="0" err="1" smtClean="0">
                <a:latin typeface="Times New Roman" pitchFamily="18" charset="0"/>
                <a:cs typeface="Times New Roman" pitchFamily="18" charset="0"/>
              </a:rPr>
              <a:t>knight</a:t>
            </a:r>
            <a:r>
              <a:rPr lang="tr-TR" sz="2000" dirty="0" smtClean="0">
                <a:latin typeface="Times New Roman" pitchFamily="18" charset="0"/>
                <a:cs typeface="Times New Roman" pitchFamily="18" charset="0"/>
              </a:rPr>
              <a:t>) besleyebilmek/devamlılığını sağlayabilmek ise etkili bir vergileme sistemi olmaksızın ve paranın (ve para kullanımının) kaybolduğu bir ekonomide mümkün değildi. </a:t>
            </a:r>
          </a:p>
        </p:txBody>
      </p:sp>
      <p:sp>
        <p:nvSpPr>
          <p:cNvPr id="4" name="3 Slayt Numarası Yer Tutucusu"/>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4</a:t>
            </a:fld>
            <a:endParaRPr lang="en"/>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Carolingian_Empire_map_1895"/>
          <p:cNvPicPr>
            <a:picLocks noChangeAspect="1" noChangeArrowheads="1"/>
          </p:cNvPicPr>
          <p:nvPr/>
        </p:nvPicPr>
        <p:blipFill>
          <a:blip r:embed="rId3" cstate="print"/>
          <a:srcRect/>
          <a:stretch>
            <a:fillRect/>
          </a:stretch>
        </p:blipFill>
        <p:spPr bwMode="auto">
          <a:xfrm>
            <a:off x="323850" y="957265"/>
            <a:ext cx="8064500" cy="5773737"/>
          </a:xfrm>
          <a:prstGeom prst="rect">
            <a:avLst/>
          </a:prstGeom>
          <a:noFill/>
          <a:ln w="9525">
            <a:noFill/>
            <a:miter lim="800000"/>
            <a:headEnd/>
            <a:tailEnd/>
          </a:ln>
        </p:spPr>
      </p:pic>
      <p:sp>
        <p:nvSpPr>
          <p:cNvPr id="41987" name="Text Box 3"/>
          <p:cNvSpPr txBox="1">
            <a:spLocks noChangeArrowheads="1"/>
          </p:cNvSpPr>
          <p:nvPr/>
        </p:nvSpPr>
        <p:spPr bwMode="auto">
          <a:xfrm>
            <a:off x="519113" y="260351"/>
            <a:ext cx="7148512" cy="523220"/>
          </a:xfrm>
          <a:prstGeom prst="rect">
            <a:avLst/>
          </a:prstGeom>
          <a:noFill/>
          <a:ln w="9525">
            <a:noFill/>
            <a:miter lim="800000"/>
            <a:headEnd/>
            <a:tailEnd/>
          </a:ln>
          <a:effectLst/>
        </p:spPr>
        <p:txBody>
          <a:bodyPr>
            <a:spAutoFit/>
          </a:bodyPr>
          <a:lstStyle/>
          <a:p>
            <a:r>
              <a:rPr lang="da-DK" sz="2800" b="0" u="none"/>
              <a:t>The Carolingian Empire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07704" y="260649"/>
            <a:ext cx="5368200" cy="672075"/>
          </a:xfrm>
        </p:spPr>
        <p:txBody>
          <a:bodyPr/>
          <a:lstStyle/>
          <a:p>
            <a:r>
              <a:rPr lang="tr-TR" sz="3600" dirty="0" err="1" smtClean="0">
                <a:latin typeface="Times New Roman" pitchFamily="18" charset="0"/>
                <a:cs typeface="Times New Roman" pitchFamily="18" charset="0"/>
              </a:rPr>
              <a:t>İKTİSADî</a:t>
            </a:r>
            <a:r>
              <a:rPr lang="tr-TR" sz="3600" dirty="0" smtClean="0">
                <a:latin typeface="Times New Roman" pitchFamily="18" charset="0"/>
                <a:cs typeface="Times New Roman" pitchFamily="18" charset="0"/>
              </a:rPr>
              <a:t> TARİH</a:t>
            </a:r>
            <a:endParaRPr lang="tr-TR" sz="3600" dirty="0"/>
          </a:p>
        </p:txBody>
      </p:sp>
      <p:sp>
        <p:nvSpPr>
          <p:cNvPr id="3" name="2 Metin Yer Tutucusu"/>
          <p:cNvSpPr>
            <a:spLocks noGrp="1"/>
          </p:cNvSpPr>
          <p:nvPr>
            <p:ph type="body" idx="1"/>
          </p:nvPr>
        </p:nvSpPr>
        <p:spPr>
          <a:xfrm>
            <a:off x="611560" y="836712"/>
            <a:ext cx="8064896" cy="5731221"/>
          </a:xfrm>
        </p:spPr>
        <p:txBody>
          <a:bodyPr/>
          <a:lstStyle/>
          <a:p>
            <a:pPr algn="ctr">
              <a:buNone/>
            </a:pPr>
            <a:r>
              <a:rPr lang="tr-TR" sz="2000" dirty="0" smtClean="0">
                <a:latin typeface="Times New Roman" pitchFamily="18" charset="0"/>
                <a:cs typeface="Times New Roman" pitchFamily="18" charset="0"/>
              </a:rPr>
              <a:t>Ortaçağ </a:t>
            </a:r>
            <a:r>
              <a:rPr lang="tr-TR" sz="2000" dirty="0" err="1" smtClean="0">
                <a:latin typeface="Times New Roman" pitchFamily="18" charset="0"/>
                <a:cs typeface="Times New Roman" pitchFamily="18" charset="0"/>
              </a:rPr>
              <a:t>Avrupasında</a:t>
            </a:r>
            <a:r>
              <a:rPr lang="tr-TR" sz="2000" dirty="0" smtClean="0">
                <a:latin typeface="Times New Roman" pitchFamily="18" charset="0"/>
                <a:cs typeface="Times New Roman" pitchFamily="18" charset="0"/>
              </a:rPr>
              <a:t> Ekonomik Gelişme </a:t>
            </a:r>
          </a:p>
          <a:p>
            <a:pPr algn="just">
              <a:buFontTx/>
              <a:buChar char="-"/>
            </a:pPr>
            <a:endParaRPr lang="tr-TR" sz="2000" dirty="0" smtClean="0">
              <a:latin typeface="Times New Roman" pitchFamily="18" charset="0"/>
              <a:cs typeface="Times New Roman" pitchFamily="18" charset="0"/>
            </a:endParaRPr>
          </a:p>
          <a:p>
            <a:pPr algn="just">
              <a:buNone/>
            </a:pPr>
            <a:r>
              <a:rPr lang="tr-TR" sz="2000" dirty="0" smtClean="0">
                <a:latin typeface="Times New Roman" pitchFamily="18" charset="0"/>
                <a:cs typeface="Times New Roman" pitchFamily="18" charset="0"/>
              </a:rPr>
              <a:t>	Dahası, iç düzen ve yönetim için çok sayıda yerel görevli gerekmekte olup dönemin krallıkları bu kadrolara doğrudan (nakit) maaş ödemesi yapabilecek durumda değildi. Bu askeri ve idari meselelere karşı getirilen </a:t>
            </a:r>
            <a:r>
              <a:rPr lang="tr-TR" sz="2000" b="1" u="sng" dirty="0" smtClean="0">
                <a:latin typeface="Times New Roman" pitchFamily="18" charset="0"/>
                <a:cs typeface="Times New Roman" pitchFamily="18" charset="0"/>
              </a:rPr>
              <a:t>çözüm</a:t>
            </a:r>
            <a:r>
              <a:rPr lang="tr-TR" sz="2000" dirty="0" smtClean="0">
                <a:latin typeface="Times New Roman" pitchFamily="18" charset="0"/>
                <a:cs typeface="Times New Roman" pitchFamily="18" charset="0"/>
              </a:rPr>
              <a:t>; askeri hizmetleri karşılığında savaşçılara (şövalyelere), çoğu kilise mülklerinden el konulmuş bulunan, büyük mülklerin/arazilerin gelirini tahsis etmekti. Savaşçı sınıfı oluşturan toprak beyleri/</a:t>
            </a:r>
            <a:r>
              <a:rPr lang="tr-TR" sz="2000" dirty="0" err="1" smtClean="0">
                <a:latin typeface="Times New Roman" pitchFamily="18" charset="0"/>
                <a:cs typeface="Times New Roman" pitchFamily="18" charset="0"/>
              </a:rPr>
              <a:t>lordlar</a:t>
            </a:r>
            <a:r>
              <a:rPr lang="tr-TR" sz="2000" dirty="0" smtClean="0">
                <a:latin typeface="Times New Roman" pitchFamily="18" charset="0"/>
                <a:cs typeface="Times New Roman" pitchFamily="18" charset="0"/>
              </a:rPr>
              <a:t> ve şövalyeler, kendi mülkleri üzerindeki düzeni ve hukuku/adaleti sağlamakla da görevlendirildi. Arazi tahsisini yapan otorite, kendisi en yüksek statüdeki feodal bey olan, kral idi. </a:t>
            </a:r>
          </a:p>
        </p:txBody>
      </p:sp>
      <p:sp>
        <p:nvSpPr>
          <p:cNvPr id="4" name="3 Slayt Numarası Yer Tutucusu"/>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6</a:t>
            </a:fld>
            <a:endParaRPr lang="en"/>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07704" y="260649"/>
            <a:ext cx="5368200" cy="672075"/>
          </a:xfrm>
        </p:spPr>
        <p:txBody>
          <a:bodyPr/>
          <a:lstStyle/>
          <a:p>
            <a:r>
              <a:rPr lang="tr-TR" sz="3600" dirty="0" err="1" smtClean="0">
                <a:latin typeface="Times New Roman" pitchFamily="18" charset="0"/>
                <a:cs typeface="Times New Roman" pitchFamily="18" charset="0"/>
              </a:rPr>
              <a:t>İKTİSADî</a:t>
            </a:r>
            <a:r>
              <a:rPr lang="tr-TR" sz="3600" dirty="0" smtClean="0">
                <a:latin typeface="Times New Roman" pitchFamily="18" charset="0"/>
                <a:cs typeface="Times New Roman" pitchFamily="18" charset="0"/>
              </a:rPr>
              <a:t> TARİH</a:t>
            </a:r>
            <a:endParaRPr lang="tr-TR" sz="3600" dirty="0"/>
          </a:p>
        </p:txBody>
      </p:sp>
      <p:sp>
        <p:nvSpPr>
          <p:cNvPr id="3" name="2 Metin Yer Tutucusu"/>
          <p:cNvSpPr>
            <a:spLocks noGrp="1"/>
          </p:cNvSpPr>
          <p:nvPr>
            <p:ph type="body" idx="1"/>
          </p:nvPr>
        </p:nvSpPr>
        <p:spPr>
          <a:xfrm>
            <a:off x="611560" y="836712"/>
            <a:ext cx="8064896" cy="5731221"/>
          </a:xfrm>
        </p:spPr>
        <p:txBody>
          <a:bodyPr/>
          <a:lstStyle/>
          <a:p>
            <a:pPr algn="ctr">
              <a:buFontTx/>
              <a:buChar char="-"/>
            </a:pPr>
            <a:r>
              <a:rPr lang="tr-TR" sz="2000" dirty="0" smtClean="0">
                <a:latin typeface="Times New Roman" pitchFamily="18" charset="0"/>
                <a:cs typeface="Times New Roman" pitchFamily="18" charset="0"/>
              </a:rPr>
              <a:t>Ortaçağ </a:t>
            </a:r>
            <a:r>
              <a:rPr lang="tr-TR" sz="2000" dirty="0" err="1" smtClean="0">
                <a:latin typeface="Times New Roman" pitchFamily="18" charset="0"/>
                <a:cs typeface="Times New Roman" pitchFamily="18" charset="0"/>
              </a:rPr>
              <a:t>Avrupasında</a:t>
            </a:r>
            <a:r>
              <a:rPr lang="tr-TR" sz="2000" dirty="0" smtClean="0">
                <a:latin typeface="Times New Roman" pitchFamily="18" charset="0"/>
                <a:cs typeface="Times New Roman" pitchFamily="18" charset="0"/>
              </a:rPr>
              <a:t> Ekonomik Gelişme </a:t>
            </a:r>
          </a:p>
          <a:p>
            <a:pPr algn="just">
              <a:buFontTx/>
              <a:buChar char="-"/>
            </a:pPr>
            <a:endParaRPr lang="tr-TR" sz="2000" dirty="0" smtClean="0">
              <a:latin typeface="Times New Roman" pitchFamily="18" charset="0"/>
              <a:cs typeface="Times New Roman" pitchFamily="18" charset="0"/>
            </a:endParaRPr>
          </a:p>
          <a:p>
            <a:pPr algn="just">
              <a:buFontTx/>
              <a:buChar char="-"/>
            </a:pPr>
            <a:r>
              <a:rPr lang="tr-TR" sz="2000" dirty="0" smtClean="0">
                <a:latin typeface="Times New Roman" pitchFamily="18" charset="0"/>
                <a:cs typeface="Times New Roman" pitchFamily="18" charset="0"/>
              </a:rPr>
              <a:t>Büyük soylular (dükler, kontlar, markiler) pek çok köyü de içerebilen büyük mülklere sahipti. Kraldan tahsisini aldıkları bu mülklerin bazılarını ya da bir mülkün bir kısmını, bir bağlılık ve sadakat yemini karşılığında (</a:t>
            </a:r>
            <a:r>
              <a:rPr lang="tr-TR" sz="2000" dirty="0" err="1" smtClean="0">
                <a:latin typeface="Times New Roman" pitchFamily="18" charset="0"/>
                <a:cs typeface="Times New Roman" pitchFamily="18" charset="0"/>
              </a:rPr>
              <a:t>vassallik</a:t>
            </a:r>
            <a:r>
              <a:rPr lang="tr-TR" sz="2000" dirty="0" smtClean="0">
                <a:latin typeface="Times New Roman" pitchFamily="18" charset="0"/>
                <a:cs typeface="Times New Roman" pitchFamily="18" charset="0"/>
              </a:rPr>
              <a:t> yemini), daha küçük beylere ya da şövalyelere tahsis edebiliyorlardı. Kendileri de benzer şekilde krala bağlanıyorlardı. Böylece </a:t>
            </a:r>
            <a:r>
              <a:rPr lang="tr-TR" sz="2000" u="sng" dirty="0" smtClean="0">
                <a:latin typeface="Times New Roman" pitchFamily="18" charset="0"/>
                <a:cs typeface="Times New Roman" pitchFamily="18" charset="0"/>
              </a:rPr>
              <a:t>feodalizm</a:t>
            </a:r>
            <a:r>
              <a:rPr lang="tr-TR" sz="2000" dirty="0" smtClean="0">
                <a:latin typeface="Times New Roman" pitchFamily="18" charset="0"/>
                <a:cs typeface="Times New Roman" pitchFamily="18" charset="0"/>
              </a:rPr>
              <a:t>, en yukarıda kralın ve en altta şövalyenin yer aldığı </a:t>
            </a:r>
            <a:r>
              <a:rPr lang="tr-TR" sz="2000" u="sng" dirty="0" smtClean="0">
                <a:latin typeface="Times New Roman" pitchFamily="18" charset="0"/>
                <a:cs typeface="Times New Roman" pitchFamily="18" charset="0"/>
              </a:rPr>
              <a:t>hiyerarşik bir sistem</a:t>
            </a:r>
            <a:r>
              <a:rPr lang="tr-TR" sz="2000" dirty="0" smtClean="0">
                <a:latin typeface="Times New Roman" pitchFamily="18" charset="0"/>
                <a:cs typeface="Times New Roman" pitchFamily="18" charset="0"/>
              </a:rPr>
              <a:t> olarak belirmiştir. </a:t>
            </a:r>
          </a:p>
        </p:txBody>
      </p:sp>
      <p:sp>
        <p:nvSpPr>
          <p:cNvPr id="4" name="3 Slayt Numarası Yer Tutucusu"/>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7</a:t>
            </a:fld>
            <a:endParaRPr lang="en"/>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07704" y="260649"/>
            <a:ext cx="5368200" cy="672075"/>
          </a:xfrm>
        </p:spPr>
        <p:txBody>
          <a:bodyPr/>
          <a:lstStyle/>
          <a:p>
            <a:r>
              <a:rPr lang="tr-TR" sz="3600" dirty="0" err="1" smtClean="0">
                <a:latin typeface="Times New Roman" pitchFamily="18" charset="0"/>
                <a:cs typeface="Times New Roman" pitchFamily="18" charset="0"/>
              </a:rPr>
              <a:t>İKTİSADî</a:t>
            </a:r>
            <a:r>
              <a:rPr lang="tr-TR" sz="3600" dirty="0" smtClean="0">
                <a:latin typeface="Times New Roman" pitchFamily="18" charset="0"/>
                <a:cs typeface="Times New Roman" pitchFamily="18" charset="0"/>
              </a:rPr>
              <a:t> TARİH</a:t>
            </a:r>
            <a:endParaRPr lang="tr-TR" sz="3600" dirty="0"/>
          </a:p>
        </p:txBody>
      </p:sp>
      <p:sp>
        <p:nvSpPr>
          <p:cNvPr id="3" name="2 Metin Yer Tutucusu"/>
          <p:cNvSpPr>
            <a:spLocks noGrp="1"/>
          </p:cNvSpPr>
          <p:nvPr>
            <p:ph type="body" idx="1"/>
          </p:nvPr>
        </p:nvSpPr>
        <p:spPr>
          <a:xfrm>
            <a:off x="611560" y="836712"/>
            <a:ext cx="8064896" cy="5731221"/>
          </a:xfrm>
        </p:spPr>
        <p:txBody>
          <a:bodyPr/>
          <a:lstStyle/>
          <a:p>
            <a:pPr algn="ctr">
              <a:buFontTx/>
              <a:buChar char="-"/>
            </a:pPr>
            <a:r>
              <a:rPr lang="tr-TR" sz="2000" dirty="0" smtClean="0">
                <a:latin typeface="Times New Roman" pitchFamily="18" charset="0"/>
                <a:cs typeface="Times New Roman" pitchFamily="18" charset="0"/>
              </a:rPr>
              <a:t>Ortaçağ </a:t>
            </a:r>
            <a:r>
              <a:rPr lang="tr-TR" sz="2000" dirty="0" err="1" smtClean="0">
                <a:latin typeface="Times New Roman" pitchFamily="18" charset="0"/>
                <a:cs typeface="Times New Roman" pitchFamily="18" charset="0"/>
              </a:rPr>
              <a:t>Avrupasında</a:t>
            </a:r>
            <a:r>
              <a:rPr lang="tr-TR" sz="2000" dirty="0" smtClean="0">
                <a:latin typeface="Times New Roman" pitchFamily="18" charset="0"/>
                <a:cs typeface="Times New Roman" pitchFamily="18" charset="0"/>
              </a:rPr>
              <a:t> Ekonomik Gelişme </a:t>
            </a:r>
          </a:p>
          <a:p>
            <a:pPr algn="just">
              <a:buFontTx/>
              <a:buChar char="-"/>
            </a:pPr>
            <a:r>
              <a:rPr lang="tr-TR" sz="1900" dirty="0" smtClean="0">
                <a:latin typeface="Times New Roman" pitchFamily="18" charset="0"/>
                <a:cs typeface="Times New Roman" pitchFamily="18" charset="0"/>
              </a:rPr>
              <a:t>Feodalizmin temelinde, daha eski ve farklı kökenleri olan ve  </a:t>
            </a:r>
            <a:r>
              <a:rPr lang="tr-TR" sz="1900" i="1" dirty="0" err="1" smtClean="0">
                <a:latin typeface="Times New Roman" pitchFamily="18" charset="0"/>
                <a:cs typeface="Times New Roman" pitchFamily="18" charset="0"/>
              </a:rPr>
              <a:t>manoryalizm</a:t>
            </a:r>
            <a:r>
              <a:rPr lang="tr-TR" sz="1900" dirty="0" smtClean="0">
                <a:latin typeface="Times New Roman" pitchFamily="18" charset="0"/>
                <a:cs typeface="Times New Roman" pitchFamily="18" charset="0"/>
              </a:rPr>
              <a:t> olarak adlandırılan bir iktisadi ve sosyal organizasyon bulunmaktadır. </a:t>
            </a:r>
          </a:p>
          <a:p>
            <a:pPr algn="just">
              <a:buFontTx/>
              <a:buChar char="-"/>
            </a:pPr>
            <a:r>
              <a:rPr lang="tr-TR" sz="1900" i="1" dirty="0" err="1" smtClean="0">
                <a:latin typeface="Times New Roman" pitchFamily="18" charset="0"/>
                <a:cs typeface="Times New Roman" pitchFamily="18" charset="0"/>
              </a:rPr>
              <a:t>Manoryalizm</a:t>
            </a:r>
            <a:r>
              <a:rPr lang="tr-TR" sz="1900" dirty="0" smtClean="0">
                <a:latin typeface="Times New Roman" pitchFamily="18" charset="0"/>
                <a:cs typeface="Times New Roman" pitchFamily="18" charset="0"/>
              </a:rPr>
              <a:t> Roma İmparatorluğu döneminde, Roma soylularının büyük kırsal çiftlikleri (latifundia) kendine yeterli mülklere dönüşmeye başladığında  ve bu toprakları işlemekte olan köylüler, acil iktisadi ve sosyal baskılar/ihtiyaçlar nedeniyle işledikleri toprağa “bağlandıklarında”  şekillenmeye başlamıştır. </a:t>
            </a:r>
          </a:p>
          <a:p>
            <a:pPr algn="just">
              <a:buFontTx/>
              <a:buChar char="-"/>
            </a:pPr>
            <a:r>
              <a:rPr lang="tr-TR" sz="1900" dirty="0" smtClean="0">
                <a:latin typeface="Times New Roman" pitchFamily="18" charset="0"/>
                <a:cs typeface="Times New Roman" pitchFamily="18" charset="0"/>
              </a:rPr>
              <a:t>Barbar istilaları da sistemin şekillenmesinde/ihtiyaçlara göre yeniden ele alınmasında etkili olmuştur; barbar kabilelerin şefleri ve önemli savaşçıları şimdi yönetici sınıf haline gelmekteydi. 8-9. yüzyılların Arap-Viking-Macar istilaları sırasında </a:t>
            </a:r>
            <a:r>
              <a:rPr lang="tr-TR" sz="1900" dirty="0" err="1" smtClean="0">
                <a:latin typeface="Times New Roman" pitchFamily="18" charset="0"/>
                <a:cs typeface="Times New Roman" pitchFamily="18" charset="0"/>
              </a:rPr>
              <a:t>manoryalizm</a:t>
            </a:r>
            <a:r>
              <a:rPr lang="tr-TR" sz="1900" dirty="0" smtClean="0">
                <a:latin typeface="Times New Roman" pitchFamily="18" charset="0"/>
                <a:cs typeface="Times New Roman" pitchFamily="18" charset="0"/>
              </a:rPr>
              <a:t> feodal sistemin temeli haline geldi.</a:t>
            </a:r>
            <a:r>
              <a:rPr lang="tr-TR" sz="2000" dirty="0" smtClean="0">
                <a:latin typeface="Times New Roman" pitchFamily="18" charset="0"/>
                <a:cs typeface="Times New Roman" pitchFamily="18" charset="0"/>
              </a:rPr>
              <a:t>  </a:t>
            </a:r>
          </a:p>
        </p:txBody>
      </p:sp>
      <p:sp>
        <p:nvSpPr>
          <p:cNvPr id="4" name="3 Slayt Numarası Yer Tutucusu"/>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8</a:t>
            </a:fld>
            <a:endParaRPr lang="en"/>
          </a:p>
        </p:txBody>
      </p:sp>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491</Words>
  <Application>Microsoft Office PowerPoint</Application>
  <PresentationFormat>Ekran Gösterisi (4:3)</PresentationFormat>
  <Paragraphs>38</Paragraphs>
  <Slides>8</Slides>
  <Notes>2</Notes>
  <HiddenSlides>0</HiddenSlides>
  <MMClips>0</MMClips>
  <ScaleCrop>false</ScaleCrop>
  <HeadingPairs>
    <vt:vector size="4" baseType="variant">
      <vt:variant>
        <vt:lpstr>Tema</vt:lpstr>
      </vt:variant>
      <vt:variant>
        <vt:i4>1</vt:i4>
      </vt:variant>
      <vt:variant>
        <vt:lpstr>Slayt Başlıkları</vt:lpstr>
      </vt:variant>
      <vt:variant>
        <vt:i4>8</vt:i4>
      </vt:variant>
    </vt:vector>
  </HeadingPairs>
  <TitlesOfParts>
    <vt:vector size="9" baseType="lpstr">
      <vt:lpstr>Ofis Teması</vt:lpstr>
      <vt:lpstr>Slayt 1</vt:lpstr>
      <vt:lpstr>İKTİSADî TARİH</vt:lpstr>
      <vt:lpstr>İKTİSADî TARİH</vt:lpstr>
      <vt:lpstr>İKTİSADî TARİH</vt:lpstr>
      <vt:lpstr>Slayt 5</vt:lpstr>
      <vt:lpstr>İKTİSADî TARİH</vt:lpstr>
      <vt:lpstr>İKTİSADî TARİH</vt:lpstr>
      <vt:lpstr>İKTİSADî TARİH</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MURAT BASKICI</dc:creator>
  <cp:lastModifiedBy>MURAT BASKICI</cp:lastModifiedBy>
  <cp:revision>1</cp:revision>
  <dcterms:created xsi:type="dcterms:W3CDTF">2020-05-19T19:25:41Z</dcterms:created>
  <dcterms:modified xsi:type="dcterms:W3CDTF">2020-05-19T19:26:13Z</dcterms:modified>
</cp:coreProperties>
</file>