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71" r:id="rId8"/>
    <p:sldId id="264" r:id="rId9"/>
    <p:sldId id="270" r:id="rId10"/>
    <p:sldId id="265" r:id="rId11"/>
    <p:sldId id="259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 autoAdjust="0"/>
    <p:restoredTop sz="94676" autoAdjust="0"/>
  </p:normalViewPr>
  <p:slideViewPr>
    <p:cSldViewPr>
      <p:cViewPr varScale="1">
        <p:scale>
          <a:sx n="88" d="100"/>
          <a:sy n="88" d="100"/>
        </p:scale>
        <p:origin x="12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0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95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62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55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1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1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42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9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7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69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B26CF-E2C6-4359-B936-FD04A896B90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61514-2F5F-4856-BCA9-A71987D93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53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IT and Labor Markets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Information Technology in Business and Society 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5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What is the influence of IT on labor markets?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Friedman argued that the world has flattened by some specific developments. </a:t>
            </a:r>
          </a:p>
          <a:p>
            <a:r>
              <a:rPr lang="tr-TR" sz="3600" smtClean="0"/>
              <a:t>He means that the advantages of developed countries have reduced.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7392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10 Forces That Flatten the World</a:t>
            </a:r>
            <a:endParaRPr lang="en-US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861"/>
          <a:stretch/>
        </p:blipFill>
        <p:spPr bwMode="auto">
          <a:xfrm>
            <a:off x="467544" y="1340768"/>
            <a:ext cx="8352928" cy="49858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etin kutusu 2"/>
          <p:cNvSpPr txBox="1"/>
          <p:nvPr/>
        </p:nvSpPr>
        <p:spPr>
          <a:xfrm>
            <a:off x="611560" y="645333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/>
              <a:t>Baltzan, P., </a:t>
            </a:r>
            <a:r>
              <a:rPr lang="tr-TR" i="1"/>
              <a:t>Business Driven Information Systems</a:t>
            </a:r>
            <a:r>
              <a:rPr lang="tr-TR"/>
              <a:t>, 4th. Ed., McGraw Hill, 2014</a:t>
            </a:r>
            <a:r>
              <a:rPr lang="tr-TR" smtClean="0"/>
              <a:t>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22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References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Laudon K. And J. Laudon, </a:t>
            </a:r>
            <a:r>
              <a:rPr lang="tr-TR" i="1" smtClean="0"/>
              <a:t>Management Information Systems Managing the Digital Firm</a:t>
            </a:r>
            <a:r>
              <a:rPr lang="tr-TR" smtClean="0"/>
              <a:t>, 12th Ed., Pearson Prentice Hall, 2012.</a:t>
            </a:r>
          </a:p>
          <a:p>
            <a:r>
              <a:rPr lang="tr-TR" smtClean="0"/>
              <a:t>Baltzan, P., </a:t>
            </a:r>
            <a:r>
              <a:rPr lang="tr-TR" i="1" smtClean="0"/>
              <a:t>Business Driven Information Systems</a:t>
            </a:r>
            <a:r>
              <a:rPr lang="tr-TR" smtClean="0"/>
              <a:t>, 4th. Ed., McGraw Hill, 2014.</a:t>
            </a:r>
          </a:p>
          <a:p>
            <a:r>
              <a:rPr lang="tr-TR" smtClean="0"/>
              <a:t>Valacich, J and C. Schneider, </a:t>
            </a:r>
            <a:r>
              <a:rPr lang="tr-TR" i="1" smtClean="0"/>
              <a:t>Information Systems Today Managing in the Digital World, </a:t>
            </a:r>
            <a:r>
              <a:rPr lang="tr-TR" smtClean="0"/>
              <a:t>5th Ed., Prentice Hall, 2012.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4544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The World is Flat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Thomas Friedman argued that the world is flat.</a:t>
            </a:r>
          </a:p>
          <a:p>
            <a:r>
              <a:rPr lang="tr-TR" smtClean="0"/>
              <a:t>He claimed that being an average student in New York is better than being a genius in China.</a:t>
            </a:r>
          </a:p>
          <a:p>
            <a:r>
              <a:rPr lang="tr-TR" smtClean="0"/>
              <a:t>What is the reason behind it?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58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smtClean="0"/>
              <a:t>Economics and the Production Factors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4000" smtClean="0"/>
              <a:t>Economics </a:t>
            </a:r>
            <a:r>
              <a:rPr lang="en-US" sz="4000"/>
              <a:t>is the science of how people make choices for the allocation of scarce resources to satisfy their unlimited desires</a:t>
            </a:r>
            <a:r>
              <a:rPr lang="en-US" sz="4000" smtClean="0"/>
              <a:t>.</a:t>
            </a:r>
            <a:endParaRPr lang="tr-TR" sz="4000" smtClean="0"/>
          </a:p>
          <a:p>
            <a:r>
              <a:rPr lang="tr-TR" sz="4000" smtClean="0"/>
              <a:t>Production Factors:</a:t>
            </a:r>
          </a:p>
          <a:p>
            <a:pPr lvl="1"/>
            <a:r>
              <a:rPr lang="tr-TR" sz="3600" smtClean="0"/>
              <a:t>Land</a:t>
            </a:r>
          </a:p>
          <a:p>
            <a:pPr lvl="1"/>
            <a:r>
              <a:rPr lang="tr-TR" sz="3600" smtClean="0"/>
              <a:t>Labor</a:t>
            </a:r>
          </a:p>
          <a:p>
            <a:pPr lvl="1"/>
            <a:r>
              <a:rPr lang="tr-TR" sz="3600" smtClean="0"/>
              <a:t>Capital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00283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The Production Factors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smtClean="0"/>
              <a:t>Traditional production factors are mentioned above.</a:t>
            </a:r>
          </a:p>
          <a:p>
            <a:r>
              <a:rPr lang="tr-TR" sz="4000" smtClean="0"/>
              <a:t>Modern production factors are:</a:t>
            </a:r>
          </a:p>
          <a:p>
            <a:pPr lvl="1"/>
            <a:r>
              <a:rPr lang="tr-TR" sz="3600" smtClean="0"/>
              <a:t>Knowledge</a:t>
            </a:r>
          </a:p>
          <a:p>
            <a:pPr lvl="1"/>
            <a:r>
              <a:rPr lang="tr-TR" sz="3600" smtClean="0"/>
              <a:t>Enterpreneurship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90943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What</a:t>
            </a:r>
            <a:r>
              <a:rPr lang="tr-TR" sz="4000" dirty="0" smtClean="0"/>
              <a:t> is a </a:t>
            </a:r>
            <a:r>
              <a:rPr lang="tr-TR" sz="4000" dirty="0" err="1" smtClean="0"/>
              <a:t>labor</a:t>
            </a:r>
            <a:r>
              <a:rPr lang="tr-TR" sz="4000" dirty="0" smtClean="0"/>
              <a:t> market?</a:t>
            </a:r>
          </a:p>
          <a:p>
            <a:pPr lvl="1"/>
            <a:r>
              <a:rPr lang="en-US" sz="3600" dirty="0"/>
              <a:t>where workers and employees interact with each other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pPr lvl="1"/>
            <a:r>
              <a:rPr lang="tr-TR" sz="3600" dirty="0" err="1" smtClean="0"/>
              <a:t>Labor</a:t>
            </a:r>
            <a:r>
              <a:rPr lang="tr-TR" sz="3600" dirty="0" smtClean="0"/>
              <a:t> </a:t>
            </a:r>
            <a:r>
              <a:rPr lang="tr-TR" sz="3600" dirty="0" err="1" smtClean="0"/>
              <a:t>demand</a:t>
            </a:r>
            <a:r>
              <a:rPr lang="tr-TR" sz="3600" dirty="0" smtClean="0"/>
              <a:t>=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firm’s</a:t>
            </a:r>
            <a:r>
              <a:rPr lang="tr-TR" sz="3600" dirty="0" smtClean="0"/>
              <a:t> </a:t>
            </a:r>
            <a:r>
              <a:rPr lang="tr-TR" sz="3600" dirty="0" err="1" smtClean="0"/>
              <a:t>demand</a:t>
            </a:r>
            <a:endParaRPr lang="tr-TR" sz="3600" dirty="0" smtClean="0"/>
          </a:p>
          <a:p>
            <a:pPr lvl="1"/>
            <a:r>
              <a:rPr lang="tr-TR" sz="3600" dirty="0" err="1" smtClean="0"/>
              <a:t>Labor</a:t>
            </a:r>
            <a:r>
              <a:rPr lang="tr-TR" sz="3600" dirty="0" smtClean="0"/>
              <a:t> </a:t>
            </a:r>
            <a:r>
              <a:rPr lang="tr-TR" sz="3600" dirty="0" err="1" smtClean="0"/>
              <a:t>supply</a:t>
            </a:r>
            <a:r>
              <a:rPr lang="tr-TR" sz="3600" dirty="0" smtClean="0"/>
              <a:t> =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en-US" sz="3600" dirty="0" smtClean="0"/>
              <a:t>worker's </a:t>
            </a:r>
            <a:r>
              <a:rPr lang="en-US" sz="3600" dirty="0"/>
              <a:t>supply of labor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4935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r>
              <a:rPr lang="tr-TR" sz="3600" dirty="0" smtClean="0"/>
              <a:t>IT has </a:t>
            </a:r>
            <a:r>
              <a:rPr lang="tr-TR" sz="3600" dirty="0" err="1" smtClean="0"/>
              <a:t>specific</a:t>
            </a:r>
            <a:r>
              <a:rPr lang="tr-TR" sz="3600" dirty="0" smtClean="0"/>
              <a:t> </a:t>
            </a:r>
            <a:r>
              <a:rPr lang="tr-TR" sz="3600" dirty="0" err="1" smtClean="0"/>
              <a:t>contributions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economy</a:t>
            </a:r>
            <a:r>
              <a:rPr lang="tr-TR" sz="3600" dirty="0" smtClean="0"/>
              <a:t>:</a:t>
            </a:r>
          </a:p>
          <a:p>
            <a:pPr lvl="1"/>
            <a:r>
              <a:rPr lang="en-US" sz="3200" dirty="0"/>
              <a:t>It increases/eases the investments in the economy, so the economical growth </a:t>
            </a:r>
            <a:r>
              <a:rPr lang="en-US" sz="3200" dirty="0" smtClean="0"/>
              <a:t>increases</a:t>
            </a:r>
            <a:r>
              <a:rPr lang="tr-TR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792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IT and Labor Markets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lvl="1"/>
            <a:r>
              <a:rPr lang="en-US" sz="3200" dirty="0" smtClean="0"/>
              <a:t>It </a:t>
            </a:r>
            <a:r>
              <a:rPr lang="en-US" sz="3200" dirty="0"/>
              <a:t>increases the total factor </a:t>
            </a:r>
            <a:r>
              <a:rPr lang="en-US" sz="3200" dirty="0" smtClean="0"/>
              <a:t>productivity</a:t>
            </a:r>
            <a:r>
              <a:rPr lang="tr-TR" sz="3200" dirty="0" smtClean="0"/>
              <a:t> (TFP).</a:t>
            </a:r>
          </a:p>
          <a:p>
            <a:r>
              <a:rPr lang="tr-TR" sz="3600" dirty="0" smtClean="0"/>
              <a:t>TFP </a:t>
            </a:r>
            <a:r>
              <a:rPr lang="tr-TR" sz="3600" dirty="0" err="1" smtClean="0"/>
              <a:t>represents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long</a:t>
            </a:r>
            <a:r>
              <a:rPr lang="tr-TR" sz="3600" dirty="0" smtClean="0"/>
              <a:t> </a:t>
            </a:r>
            <a:r>
              <a:rPr lang="tr-TR" sz="3600" dirty="0" err="1" smtClean="0"/>
              <a:t>term</a:t>
            </a:r>
            <a:r>
              <a:rPr lang="tr-TR" sz="3600" dirty="0" smtClean="0"/>
              <a:t> </a:t>
            </a:r>
            <a:r>
              <a:rPr lang="tr-TR" sz="3600" dirty="0" err="1" smtClean="0"/>
              <a:t>technological</a:t>
            </a:r>
            <a:r>
              <a:rPr lang="tr-TR" sz="3600" dirty="0" smtClean="0"/>
              <a:t> </a:t>
            </a:r>
            <a:r>
              <a:rPr lang="tr-TR" sz="3600" dirty="0" err="1" smtClean="0"/>
              <a:t>change</a:t>
            </a:r>
            <a:r>
              <a:rPr lang="tr-TR" sz="3600" dirty="0" smtClean="0"/>
              <a:t> in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economy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792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What is the influence of IT on labor markets?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smtClean="0"/>
              <a:t>Globalization is the </a:t>
            </a:r>
            <a:r>
              <a:rPr lang="en-US" sz="3600"/>
              <a:t>integration of goods, services, and culture among the nations of the world. </a:t>
            </a:r>
            <a:endParaRPr lang="tr-TR" sz="3600" smtClean="0"/>
          </a:p>
          <a:p>
            <a:r>
              <a:rPr lang="tr-TR" sz="3600" smtClean="0"/>
              <a:t>It begins with the </a:t>
            </a:r>
            <a:r>
              <a:rPr lang="en-US" sz="3600"/>
              <a:t>European </a:t>
            </a:r>
            <a:r>
              <a:rPr lang="en-US" sz="3600" smtClean="0"/>
              <a:t>colonization</a:t>
            </a:r>
            <a:r>
              <a:rPr lang="tr-TR" sz="360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641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What is the influence of IT on labor markets?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smtClean="0"/>
              <a:t>Industrial Revolution made the world smaller.</a:t>
            </a:r>
          </a:p>
          <a:p>
            <a:r>
              <a:rPr lang="tr-TR" sz="3600" smtClean="0"/>
              <a:t>The advance of Internet since 2000s has made the world even smaller.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18641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373</Words>
  <Application>Microsoft Office PowerPoint</Application>
  <PresentationFormat>Ekran Gösterisi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Ofis Teması</vt:lpstr>
      <vt:lpstr>IT and Labor Markets</vt:lpstr>
      <vt:lpstr>The World is Flat</vt:lpstr>
      <vt:lpstr>Economics and the Production Factors</vt:lpstr>
      <vt:lpstr>The Production Factors</vt:lpstr>
      <vt:lpstr>IT and Labor Markets</vt:lpstr>
      <vt:lpstr>IT and Labor Markets</vt:lpstr>
      <vt:lpstr>IT and Labor Markets</vt:lpstr>
      <vt:lpstr>What is the influence of IT on labor markets?</vt:lpstr>
      <vt:lpstr>What is the influence of IT on labor markets?</vt:lpstr>
      <vt:lpstr>What is the influence of IT on labor markets?</vt:lpstr>
      <vt:lpstr>10 Forces That Flatten the World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and Labor Markets</dc:title>
  <dc:creator>Sevgi Eda Tuzcu</dc:creator>
  <cp:lastModifiedBy>SEVGI EDA TUZCU</cp:lastModifiedBy>
  <cp:revision>26</cp:revision>
  <dcterms:created xsi:type="dcterms:W3CDTF">2018-09-18T10:03:20Z</dcterms:created>
  <dcterms:modified xsi:type="dcterms:W3CDTF">2019-11-19T09:01:59Z</dcterms:modified>
</cp:coreProperties>
</file>