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7" r:id="rId4"/>
    <p:sldId id="269" r:id="rId5"/>
    <p:sldId id="270" r:id="rId6"/>
    <p:sldId id="274" r:id="rId7"/>
    <p:sldId id="271" r:id="rId8"/>
    <p:sldId id="272" r:id="rId9"/>
    <p:sldId id="27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792289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B088146-0AD3-4BBD-8D73-C09DC10655C3}"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2531617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2588897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868872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7301486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19887916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2562656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28394841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3746763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2690530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4234318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B088146-0AD3-4BBD-8D73-C09DC10655C3}"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3612945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B088146-0AD3-4BBD-8D73-C09DC10655C3}" type="datetimeFigureOut">
              <a:rPr lang="tr-TR" smtClean="0"/>
              <a:t>15.2.2018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1007537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2307252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1376944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5B088146-0AD3-4BBD-8D73-C09DC10655C3}" type="datetimeFigureOut">
              <a:rPr lang="tr-TR" smtClean="0"/>
              <a:t>15.2.2018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1216052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B088146-0AD3-4BBD-8D73-C09DC10655C3}" type="datetimeFigureOut">
              <a:rPr lang="tr-TR" smtClean="0"/>
              <a:t>15.2.2018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59D60B-5F98-4D8A-B9B4-12904A85471B}" type="slidenum">
              <a:rPr lang="tr-TR" smtClean="0"/>
              <a:t>‹#›</a:t>
            </a:fld>
            <a:endParaRPr lang="tr-TR"/>
          </a:p>
        </p:txBody>
      </p:sp>
    </p:spTree>
    <p:extLst>
      <p:ext uri="{BB962C8B-B14F-4D97-AF65-F5344CB8AC3E}">
        <p14:creationId xmlns:p14="http://schemas.microsoft.com/office/powerpoint/2010/main" val="3532694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B088146-0AD3-4BBD-8D73-C09DC10655C3}" type="datetimeFigureOut">
              <a:rPr lang="tr-TR" smtClean="0"/>
              <a:t>15.2.2018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959D60B-5F98-4D8A-B9B4-12904A85471B}" type="slidenum">
              <a:rPr lang="tr-TR" smtClean="0"/>
              <a:t>‹#›</a:t>
            </a:fld>
            <a:endParaRPr lang="tr-TR"/>
          </a:p>
        </p:txBody>
      </p:sp>
    </p:spTree>
    <p:extLst>
      <p:ext uri="{BB962C8B-B14F-4D97-AF65-F5344CB8AC3E}">
        <p14:creationId xmlns:p14="http://schemas.microsoft.com/office/powerpoint/2010/main" val="331666390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02130" y="2060514"/>
            <a:ext cx="9144000" cy="2387600"/>
          </a:xfrm>
        </p:spPr>
        <p:txBody>
          <a:bodyPr/>
          <a:lstStyle/>
          <a:p>
            <a:r>
              <a:rPr lang="tr-TR" dirty="0"/>
              <a:t>Çocuk Gelişiminde Temel Yaklaşımlar</a:t>
            </a:r>
          </a:p>
        </p:txBody>
      </p:sp>
    </p:spTree>
    <p:extLst>
      <p:ext uri="{BB962C8B-B14F-4D97-AF65-F5344CB8AC3E}">
        <p14:creationId xmlns:p14="http://schemas.microsoft.com/office/powerpoint/2010/main" val="2780098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Beslenme </a:t>
            </a:r>
            <a:endParaRPr lang="tr-TR" dirty="0"/>
          </a:p>
        </p:txBody>
      </p:sp>
      <p:sp>
        <p:nvSpPr>
          <p:cNvPr id="3" name="İçerik Yer Tutucusu 2"/>
          <p:cNvSpPr>
            <a:spLocks noGrp="1"/>
          </p:cNvSpPr>
          <p:nvPr>
            <p:ph idx="1"/>
          </p:nvPr>
        </p:nvSpPr>
        <p:spPr>
          <a:xfrm>
            <a:off x="1103312" y="2052918"/>
            <a:ext cx="10297000" cy="3350355"/>
          </a:xfrm>
        </p:spPr>
        <p:txBody>
          <a:bodyPr>
            <a:noAutofit/>
          </a:bodyPr>
          <a:lstStyle/>
          <a:p>
            <a:r>
              <a:rPr lang="tr-TR" sz="2800" dirty="0" smtClean="0"/>
              <a:t>Yetersiz beslenme</a:t>
            </a:r>
          </a:p>
          <a:p>
            <a:r>
              <a:rPr lang="tr-TR" sz="2800" dirty="0" smtClean="0"/>
              <a:t>Fazla beslenme</a:t>
            </a:r>
          </a:p>
          <a:p>
            <a:r>
              <a:rPr lang="tr-TR" sz="2800" dirty="0" smtClean="0"/>
              <a:t>Fazla yağlı, tuzlu ve şeker ağırlıklı beslenme</a:t>
            </a:r>
          </a:p>
          <a:p>
            <a:r>
              <a:rPr lang="tr-TR" sz="2800" dirty="0" smtClean="0"/>
              <a:t>Sindirim sistemi sorunları</a:t>
            </a:r>
          </a:p>
          <a:p>
            <a:r>
              <a:rPr lang="tr-TR" sz="2800" dirty="0" smtClean="0"/>
              <a:t>Su tüketimi azlığı</a:t>
            </a:r>
          </a:p>
          <a:p>
            <a:r>
              <a:rPr lang="tr-TR" sz="2800" dirty="0" smtClean="0"/>
              <a:t>Yiyecek ve içeceklerin saklanmasında/pişirilmesinde/sunulmasındaki yanlışlıklar</a:t>
            </a:r>
            <a:endParaRPr lang="tr-TR" sz="2800" dirty="0"/>
          </a:p>
        </p:txBody>
      </p:sp>
    </p:spTree>
    <p:extLst>
      <p:ext uri="{BB962C8B-B14F-4D97-AF65-F5344CB8AC3E}">
        <p14:creationId xmlns:p14="http://schemas.microsoft.com/office/powerpoint/2010/main" val="1588134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İlaçlar-kimyasallar-radyasyon</a:t>
            </a:r>
            <a:endParaRPr lang="tr-TR" dirty="0"/>
          </a:p>
        </p:txBody>
      </p:sp>
      <p:sp>
        <p:nvSpPr>
          <p:cNvPr id="3" name="İçerik Yer Tutucusu 2"/>
          <p:cNvSpPr>
            <a:spLocks noGrp="1"/>
          </p:cNvSpPr>
          <p:nvPr>
            <p:ph idx="1"/>
          </p:nvPr>
        </p:nvSpPr>
        <p:spPr>
          <a:xfrm>
            <a:off x="646111" y="2052918"/>
            <a:ext cx="8946541" cy="2614085"/>
          </a:xfrm>
        </p:spPr>
        <p:txBody>
          <a:bodyPr>
            <a:noAutofit/>
          </a:bodyPr>
          <a:lstStyle/>
          <a:p>
            <a:r>
              <a:rPr lang="tr-TR" sz="2800" dirty="0" smtClean="0"/>
              <a:t>Gereksiz ve yanlış ilaç kullanımı</a:t>
            </a:r>
          </a:p>
          <a:p>
            <a:r>
              <a:rPr lang="tr-TR" sz="2800" dirty="0" smtClean="0"/>
              <a:t>Uyuşturucu </a:t>
            </a:r>
          </a:p>
          <a:p>
            <a:r>
              <a:rPr lang="tr-TR" sz="2800" dirty="0" smtClean="0"/>
              <a:t>Alkol </a:t>
            </a:r>
          </a:p>
          <a:p>
            <a:r>
              <a:rPr lang="tr-TR" sz="2800" dirty="0" smtClean="0"/>
              <a:t>Sigara </a:t>
            </a:r>
          </a:p>
          <a:p>
            <a:r>
              <a:rPr lang="tr-TR" sz="2800" dirty="0" smtClean="0"/>
              <a:t>GDO </a:t>
            </a:r>
            <a:r>
              <a:rPr lang="tr-TR" sz="2800" dirty="0" err="1" smtClean="0"/>
              <a:t>lu</a:t>
            </a:r>
            <a:r>
              <a:rPr lang="tr-TR" sz="2800" dirty="0" smtClean="0"/>
              <a:t> yiyecekler</a:t>
            </a:r>
          </a:p>
          <a:p>
            <a:r>
              <a:rPr lang="tr-TR" sz="2800" dirty="0" smtClean="0"/>
              <a:t>Aşırı radyasyon</a:t>
            </a:r>
            <a:endParaRPr lang="tr-TR" sz="2800" dirty="0"/>
          </a:p>
        </p:txBody>
      </p:sp>
      <p:pic>
        <p:nvPicPr>
          <p:cNvPr id="2050" name="Picture 2" descr="danger for pregnant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92652" y="3492479"/>
            <a:ext cx="2349047" cy="23490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7105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Kan sorunları-hastalıklar</a:t>
            </a:r>
            <a:endParaRPr lang="tr-TR" dirty="0"/>
          </a:p>
        </p:txBody>
      </p:sp>
      <p:sp>
        <p:nvSpPr>
          <p:cNvPr id="3" name="İçerik Yer Tutucusu 2"/>
          <p:cNvSpPr>
            <a:spLocks noGrp="1"/>
          </p:cNvSpPr>
          <p:nvPr>
            <p:ph idx="1"/>
          </p:nvPr>
        </p:nvSpPr>
        <p:spPr>
          <a:xfrm>
            <a:off x="1103312" y="2052918"/>
            <a:ext cx="4252459" cy="4195481"/>
          </a:xfrm>
        </p:spPr>
        <p:txBody>
          <a:bodyPr/>
          <a:lstStyle/>
          <a:p>
            <a:r>
              <a:rPr lang="tr-TR" dirty="0" smtClean="0"/>
              <a:t>Anemi </a:t>
            </a:r>
          </a:p>
          <a:p>
            <a:r>
              <a:rPr lang="tr-TR" dirty="0" smtClean="0"/>
              <a:t>Kan uyuşmazlığı </a:t>
            </a:r>
          </a:p>
          <a:p>
            <a:r>
              <a:rPr lang="tr-TR" dirty="0" err="1" smtClean="0"/>
              <a:t>Virütik</a:t>
            </a:r>
            <a:r>
              <a:rPr lang="tr-TR" dirty="0" smtClean="0"/>
              <a:t> hastalıklar : </a:t>
            </a:r>
            <a:r>
              <a:rPr lang="tr-TR" dirty="0" err="1" smtClean="0"/>
              <a:t>Zika</a:t>
            </a:r>
            <a:r>
              <a:rPr lang="tr-TR" dirty="0" smtClean="0"/>
              <a:t> virüsü</a:t>
            </a:r>
            <a:endParaRPr lang="tr-TR" dirty="0"/>
          </a:p>
        </p:txBody>
      </p:sp>
      <p:pic>
        <p:nvPicPr>
          <p:cNvPr id="1026" name="Picture 2" descr="zika virüsü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8235" y="1649186"/>
            <a:ext cx="5953125" cy="30956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zika virüsü ile ilgili görsel sonuc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39303" y="3784331"/>
            <a:ext cx="3889809" cy="28559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0459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Psikolojik sıkıntılar</a:t>
            </a:r>
            <a:endParaRPr lang="tr-TR" dirty="0"/>
          </a:p>
        </p:txBody>
      </p:sp>
      <p:sp>
        <p:nvSpPr>
          <p:cNvPr id="3" name="İçerik Yer Tutucusu 2"/>
          <p:cNvSpPr>
            <a:spLocks noGrp="1"/>
          </p:cNvSpPr>
          <p:nvPr>
            <p:ph idx="1"/>
          </p:nvPr>
        </p:nvSpPr>
        <p:spPr>
          <a:xfrm>
            <a:off x="1103312" y="2052918"/>
            <a:ext cx="8946541" cy="2994095"/>
          </a:xfrm>
        </p:spPr>
        <p:txBody>
          <a:bodyPr>
            <a:noAutofit/>
          </a:bodyPr>
          <a:lstStyle/>
          <a:p>
            <a:r>
              <a:rPr lang="tr-TR" sz="2800" dirty="0" smtClean="0"/>
              <a:t>Aşırı gergin ortam ve yaşantılar</a:t>
            </a:r>
          </a:p>
          <a:p>
            <a:r>
              <a:rPr lang="tr-TR" sz="2800" dirty="0" smtClean="0"/>
              <a:t>Sürekli ve yüksek düzeyde korku</a:t>
            </a:r>
          </a:p>
          <a:p>
            <a:r>
              <a:rPr lang="tr-TR" sz="2800" dirty="0" smtClean="0"/>
              <a:t>Yetersiz sosyal destek</a:t>
            </a:r>
          </a:p>
          <a:p>
            <a:r>
              <a:rPr lang="tr-TR" sz="2800" dirty="0" smtClean="0"/>
              <a:t>Düşük gelir</a:t>
            </a:r>
          </a:p>
          <a:p>
            <a:r>
              <a:rPr lang="tr-TR" sz="2800" dirty="0" smtClean="0"/>
              <a:t>Eğitim durumunda yetersizlikler ve yanlış bilgilendirme</a:t>
            </a:r>
            <a:endParaRPr lang="tr-TR" sz="2800" dirty="0"/>
          </a:p>
        </p:txBody>
      </p:sp>
    </p:spTree>
    <p:extLst>
      <p:ext uri="{BB962C8B-B14F-4D97-AF65-F5344CB8AC3E}">
        <p14:creationId xmlns:p14="http://schemas.microsoft.com/office/powerpoint/2010/main" val="2151730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Doğum öncesi kontroller</a:t>
            </a:r>
          </a:p>
        </p:txBody>
      </p:sp>
      <p:sp>
        <p:nvSpPr>
          <p:cNvPr id="3" name="İçerik Yer Tutucusu 2"/>
          <p:cNvSpPr>
            <a:spLocks noGrp="1"/>
          </p:cNvSpPr>
          <p:nvPr>
            <p:ph idx="1"/>
          </p:nvPr>
        </p:nvSpPr>
        <p:spPr>
          <a:xfrm>
            <a:off x="509546" y="1672908"/>
            <a:ext cx="10297000" cy="4195481"/>
          </a:xfrm>
        </p:spPr>
        <p:txBody>
          <a:bodyPr>
            <a:normAutofit/>
          </a:bodyPr>
          <a:lstStyle/>
          <a:p>
            <a:r>
              <a:rPr lang="tr-TR" dirty="0" smtClean="0"/>
              <a:t>Fiziksel muayene</a:t>
            </a:r>
          </a:p>
          <a:p>
            <a:r>
              <a:rPr lang="tr-TR" b="1" dirty="0"/>
              <a:t>Kan tetkikleri:</a:t>
            </a:r>
            <a:r>
              <a:rPr lang="tr-TR" dirty="0"/>
              <a:t> </a:t>
            </a:r>
            <a:r>
              <a:rPr lang="tr-TR" dirty="0" err="1"/>
              <a:t>Ilk</a:t>
            </a:r>
            <a:r>
              <a:rPr lang="tr-TR" dirty="0"/>
              <a:t> </a:t>
            </a:r>
            <a:r>
              <a:rPr lang="tr-TR" dirty="0" smtClean="0"/>
              <a:t>kontrolde kan </a:t>
            </a:r>
            <a:r>
              <a:rPr lang="tr-TR" dirty="0"/>
              <a:t>grubu, tam kan sayımı (özellikle olası bir kansızlık durumunu saptamak için) ve bebek için tehlikeli olabilecek kızamıkçık</a:t>
            </a:r>
            <a:r>
              <a:rPr lang="tr-TR" dirty="0" smtClean="0"/>
              <a:t>, </a:t>
            </a:r>
            <a:r>
              <a:rPr lang="tr-TR" dirty="0" err="1" smtClean="0"/>
              <a:t>toksoplasmozis</a:t>
            </a:r>
            <a:r>
              <a:rPr lang="tr-TR" dirty="0" smtClean="0"/>
              <a:t> </a:t>
            </a:r>
            <a:r>
              <a:rPr lang="tr-TR" dirty="0"/>
              <a:t>vb. hastalıklara karşı bağışıklık </a:t>
            </a:r>
            <a:r>
              <a:rPr lang="tr-TR" dirty="0" smtClean="0"/>
              <a:t>durumunun </a:t>
            </a:r>
            <a:r>
              <a:rPr lang="tr-TR" dirty="0"/>
              <a:t>belirlenmesi için </a:t>
            </a:r>
            <a:r>
              <a:rPr lang="tr-TR" dirty="0" smtClean="0"/>
              <a:t>bir </a:t>
            </a:r>
            <a:r>
              <a:rPr lang="tr-TR" dirty="0"/>
              <a:t>miktar kan alınarak incelenir. Burada elde edilen sonuçlara göre gerektiğinde testler tekrarlanabilir ya da ek testler istenebilir. Bunların dışında kan şekeri ile böbrek ve karaciğer fonksiyon testlerinin de içinde bulunduğu biyokimyasal testler ve sarılık testi de istenecek testlerin arasındadır.</a:t>
            </a:r>
          </a:p>
          <a:p>
            <a:r>
              <a:rPr lang="tr-TR" b="1" dirty="0"/>
              <a:t>İ</a:t>
            </a:r>
            <a:r>
              <a:rPr lang="tr-TR" b="1" dirty="0" smtClean="0"/>
              <a:t>drar </a:t>
            </a:r>
            <a:r>
              <a:rPr lang="tr-TR" b="1" dirty="0"/>
              <a:t>tetkikleri:</a:t>
            </a:r>
            <a:r>
              <a:rPr lang="tr-TR" dirty="0"/>
              <a:t> İ</a:t>
            </a:r>
            <a:r>
              <a:rPr lang="tr-TR" dirty="0" smtClean="0"/>
              <a:t>drarda </a:t>
            </a:r>
            <a:r>
              <a:rPr lang="tr-TR" dirty="0"/>
              <a:t>çeşitli maddelerin araştırıldığı ve </a:t>
            </a:r>
            <a:r>
              <a:rPr lang="tr-TR" dirty="0" err="1"/>
              <a:t>mikroskopik</a:t>
            </a:r>
            <a:r>
              <a:rPr lang="tr-TR" dirty="0"/>
              <a:t> incelemenin yapıldığı tam idrar tetkiki ve bir enfeksiyondan şüphelenildiği zaman istenecek idrar kültürü </a:t>
            </a:r>
            <a:r>
              <a:rPr lang="tr-TR" dirty="0" smtClean="0"/>
              <a:t>doktorun </a:t>
            </a:r>
            <a:r>
              <a:rPr lang="tr-TR" dirty="0"/>
              <a:t>gerek duyduğu anlarda yaptıracağı idrar tetkiklerini oluşturur.</a:t>
            </a:r>
          </a:p>
        </p:txBody>
      </p:sp>
    </p:spTree>
    <p:extLst>
      <p:ext uri="{BB962C8B-B14F-4D97-AF65-F5344CB8AC3E}">
        <p14:creationId xmlns:p14="http://schemas.microsoft.com/office/powerpoint/2010/main" val="2271998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Doğum öncesi kontroller</a:t>
            </a:r>
            <a:endParaRPr lang="tr-TR" dirty="0"/>
          </a:p>
        </p:txBody>
      </p:sp>
      <p:sp>
        <p:nvSpPr>
          <p:cNvPr id="3" name="İçerik Yer Tutucusu 2"/>
          <p:cNvSpPr>
            <a:spLocks noGrp="1"/>
          </p:cNvSpPr>
          <p:nvPr>
            <p:ph idx="1"/>
          </p:nvPr>
        </p:nvSpPr>
        <p:spPr>
          <a:xfrm>
            <a:off x="349228" y="1744160"/>
            <a:ext cx="10576071" cy="4195481"/>
          </a:xfrm>
        </p:spPr>
        <p:txBody>
          <a:bodyPr/>
          <a:lstStyle/>
          <a:p>
            <a:r>
              <a:rPr lang="tr-TR" b="1" dirty="0"/>
              <a:t>Ultrasonografi:</a:t>
            </a:r>
            <a:r>
              <a:rPr lang="tr-TR" dirty="0"/>
              <a:t> Ses dalgalarını kullanarak görüntü elde edilmesi yoluyla</a:t>
            </a:r>
            <a:r>
              <a:rPr lang="tr-TR" dirty="0" smtClean="0"/>
              <a:t>, annenin </a:t>
            </a:r>
            <a:r>
              <a:rPr lang="tr-TR" dirty="0"/>
              <a:t>ve </a:t>
            </a:r>
            <a:r>
              <a:rPr lang="tr-TR" dirty="0" smtClean="0"/>
              <a:t>bebeğin </a:t>
            </a:r>
            <a:r>
              <a:rPr lang="tr-TR" dirty="0"/>
              <a:t>durumunun incelenmesidir. Bu uygulama kesinlikle rad­yasyon </a:t>
            </a:r>
            <a:r>
              <a:rPr lang="tr-TR" dirty="0" smtClean="0"/>
              <a:t>içermez. Hangi ögeler dikkate alınır:</a:t>
            </a:r>
          </a:p>
          <a:p>
            <a:pPr marL="0" indent="0">
              <a:buNone/>
            </a:pPr>
            <a:r>
              <a:rPr lang="tr-TR" b="1" dirty="0" err="1"/>
              <a:t>Fetal</a:t>
            </a:r>
            <a:r>
              <a:rPr lang="tr-TR" b="1" dirty="0"/>
              <a:t> canlılık:</a:t>
            </a:r>
            <a:r>
              <a:rPr lang="tr-TR" dirty="0"/>
              <a:t> </a:t>
            </a:r>
            <a:r>
              <a:rPr lang="tr-TR" dirty="0" smtClean="0"/>
              <a:t>Hamileliğin </a:t>
            </a:r>
            <a:r>
              <a:rPr lang="tr-TR" dirty="0"/>
              <a:t>ilk beş ya da altı haftasında, </a:t>
            </a:r>
            <a:r>
              <a:rPr lang="tr-TR" dirty="0" smtClean="0"/>
              <a:t>bebeğin </a:t>
            </a:r>
            <a:r>
              <a:rPr lang="tr-TR" dirty="0"/>
              <a:t>kalp atış­ları dinlenir ve canlılığı teyit edilir. 6. haftadan önce </a:t>
            </a:r>
            <a:r>
              <a:rPr lang="tr-TR" dirty="0" smtClean="0"/>
              <a:t>embriyonun </a:t>
            </a:r>
            <a:r>
              <a:rPr lang="tr-TR" dirty="0"/>
              <a:t>kendisinden çok </a:t>
            </a:r>
            <a:r>
              <a:rPr lang="tr-TR" dirty="0" smtClean="0"/>
              <a:t>gebelik </a:t>
            </a:r>
            <a:r>
              <a:rPr lang="tr-TR" dirty="0"/>
              <a:t>kesesini görmek mümkün olur. Gebelik kesesi rahmin dışında ise, yani dış gebelik </a:t>
            </a:r>
            <a:r>
              <a:rPr lang="tr-TR" dirty="0" smtClean="0"/>
              <a:t>varsa bu </a:t>
            </a:r>
            <a:r>
              <a:rPr lang="tr-TR" dirty="0"/>
              <a:t>muayenede anlaşılabilir</a:t>
            </a:r>
            <a:r>
              <a:rPr lang="tr-TR" dirty="0" smtClean="0"/>
              <a:t>.</a:t>
            </a:r>
          </a:p>
          <a:p>
            <a:pPr marL="0" indent="0">
              <a:buNone/>
            </a:pPr>
            <a:r>
              <a:rPr lang="tr-TR" b="1" dirty="0" err="1"/>
              <a:t>Fetus</a:t>
            </a:r>
            <a:r>
              <a:rPr lang="tr-TR" b="1" dirty="0"/>
              <a:t> sayısı:</a:t>
            </a:r>
            <a:r>
              <a:rPr lang="tr-TR" dirty="0"/>
              <a:t> </a:t>
            </a:r>
            <a:r>
              <a:rPr lang="tr-TR" dirty="0" smtClean="0"/>
              <a:t>Kaç </a:t>
            </a:r>
            <a:r>
              <a:rPr lang="tr-TR" dirty="0" err="1"/>
              <a:t>fetus</a:t>
            </a:r>
            <a:r>
              <a:rPr lang="tr-TR" dirty="0"/>
              <a:t> </a:t>
            </a:r>
            <a:r>
              <a:rPr lang="tr-TR" dirty="0" smtClean="0"/>
              <a:t>olduğu saptanacaktır</a:t>
            </a:r>
            <a:r>
              <a:rPr lang="tr-TR" dirty="0"/>
              <a:t>. Birden fazla </a:t>
            </a:r>
            <a:r>
              <a:rPr lang="tr-TR" dirty="0" err="1"/>
              <a:t>fetus</a:t>
            </a:r>
            <a:r>
              <a:rPr lang="tr-TR" dirty="0"/>
              <a:t> olması durumunda, onları ayıran ince zarın görüntüsünün ve plasenta konumlarının kontrol edilmesi, aynı plasentada mı yoksa ayrı plasenta­larda mı bulunduklarını gösterecektir.</a:t>
            </a:r>
          </a:p>
        </p:txBody>
      </p:sp>
    </p:spTree>
    <p:extLst>
      <p:ext uri="{BB962C8B-B14F-4D97-AF65-F5344CB8AC3E}">
        <p14:creationId xmlns:p14="http://schemas.microsoft.com/office/powerpoint/2010/main" val="2692646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2514" y="1245396"/>
            <a:ext cx="10295906" cy="4195481"/>
          </a:xfrm>
        </p:spPr>
        <p:txBody>
          <a:bodyPr>
            <a:noAutofit/>
          </a:bodyPr>
          <a:lstStyle/>
          <a:p>
            <a:pPr fontAlgn="b"/>
            <a:r>
              <a:rPr lang="tr-TR" sz="2400" b="1" dirty="0" err="1"/>
              <a:t>Fetusta</a:t>
            </a:r>
            <a:r>
              <a:rPr lang="tr-TR" sz="2400" b="1" dirty="0"/>
              <a:t> anormallikler:</a:t>
            </a:r>
            <a:r>
              <a:rPr lang="tr-TR" sz="2400" dirty="0"/>
              <a:t> </a:t>
            </a:r>
            <a:r>
              <a:rPr lang="tr-TR" sz="2400" dirty="0" err="1"/>
              <a:t>Fetustaki</a:t>
            </a:r>
            <a:r>
              <a:rPr lang="tr-TR" sz="2400" dirty="0"/>
              <a:t> bazı anormallikleri özellikle 11-14. gebelik haf­talarında yapılacak olan detaylı ultrasonografi taramasında görebilmek müm­kündür. Ense kalınlığı ölçümü ile bazı genetik ve </a:t>
            </a:r>
            <a:r>
              <a:rPr lang="tr-TR" sz="2400" dirty="0" err="1"/>
              <a:t>kromozomal</a:t>
            </a:r>
            <a:r>
              <a:rPr lang="tr-TR" sz="2400" dirty="0"/>
              <a:t> anormallikler tahmin edilmeye çalışılır. Kromozom anomalilerini taramak amacıyla ikili tara­ma testi istenir.</a:t>
            </a:r>
          </a:p>
          <a:p>
            <a:pPr fontAlgn="b"/>
            <a:r>
              <a:rPr lang="tr-TR" sz="2400" b="1" dirty="0" smtClean="0"/>
              <a:t>Yumurtalıkların </a:t>
            </a:r>
            <a:r>
              <a:rPr lang="tr-TR" sz="2400" b="1" dirty="0"/>
              <a:t>durumu:</a:t>
            </a:r>
            <a:r>
              <a:rPr lang="tr-TR" sz="2400" dirty="0"/>
              <a:t> Ultrasonografi, </a:t>
            </a:r>
            <a:r>
              <a:rPr lang="tr-TR" sz="2400" dirty="0" smtClean="0"/>
              <a:t>yumurtalıklarda </a:t>
            </a:r>
            <a:r>
              <a:rPr lang="tr-TR" sz="2400" dirty="0"/>
              <a:t>bir anormallik olup olmadığını, mesela bir kistin varlığını gösterecektir. Eğer kayda değer bir kist varsa, türüne, büyüklüğüne ve </a:t>
            </a:r>
            <a:r>
              <a:rPr lang="tr-TR" sz="2400" dirty="0" smtClean="0"/>
              <a:t>annedeki bulgulara </a:t>
            </a:r>
            <a:r>
              <a:rPr lang="tr-TR" sz="2400" dirty="0"/>
              <a:t>göre alınması gereken ted­birlere karar verilecektir.</a:t>
            </a:r>
          </a:p>
          <a:p>
            <a:pPr fontAlgn="b"/>
            <a:r>
              <a:rPr lang="tr-TR" sz="2400" b="1" dirty="0" err="1"/>
              <a:t>Myomlarm</a:t>
            </a:r>
            <a:r>
              <a:rPr lang="tr-TR" sz="2400" b="1" dirty="0"/>
              <a:t> varlığı:</a:t>
            </a:r>
            <a:r>
              <a:rPr lang="tr-TR" sz="2400" dirty="0"/>
              <a:t> </a:t>
            </a:r>
            <a:r>
              <a:rPr lang="tr-TR" sz="2400" dirty="0" err="1"/>
              <a:t>Myom</a:t>
            </a:r>
            <a:r>
              <a:rPr lang="tr-TR" sz="2400" dirty="0"/>
              <a:t> denilen iyi huylu tümörler, rahmin aşırı ve düzensiz büyüyen kaslarından oluşur. Ultrasonografide </a:t>
            </a:r>
            <a:r>
              <a:rPr lang="tr-TR" sz="2400" dirty="0" err="1"/>
              <a:t>myomun</a:t>
            </a:r>
            <a:r>
              <a:rPr lang="tr-TR" sz="2400" dirty="0"/>
              <a:t> olup olmadığı kadar, varsa rahim içindeki yerleşimi ve gebelik açısından bir risk oluşturup oluştur­mayacağı değerlendirilir.</a:t>
            </a:r>
          </a:p>
          <a:p>
            <a:endParaRPr lang="tr-TR" sz="2400" dirty="0"/>
          </a:p>
        </p:txBody>
      </p:sp>
    </p:spTree>
    <p:extLst>
      <p:ext uri="{BB962C8B-B14F-4D97-AF65-F5344CB8AC3E}">
        <p14:creationId xmlns:p14="http://schemas.microsoft.com/office/powerpoint/2010/main" val="1777127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Diğer taramalar</a:t>
            </a:r>
            <a:endParaRPr lang="tr-TR" dirty="0"/>
          </a:p>
        </p:txBody>
      </p:sp>
      <p:sp>
        <p:nvSpPr>
          <p:cNvPr id="3" name="İçerik Yer Tutucusu 2"/>
          <p:cNvSpPr>
            <a:spLocks noGrp="1"/>
          </p:cNvSpPr>
          <p:nvPr>
            <p:ph idx="1"/>
          </p:nvPr>
        </p:nvSpPr>
        <p:spPr>
          <a:xfrm>
            <a:off x="533296" y="1684782"/>
            <a:ext cx="10902642" cy="4704143"/>
          </a:xfrm>
        </p:spPr>
        <p:txBody>
          <a:bodyPr>
            <a:normAutofit fontScale="85000" lnSpcReduction="10000"/>
          </a:bodyPr>
          <a:lstStyle/>
          <a:p>
            <a:r>
              <a:rPr lang="tr-TR" b="1" dirty="0"/>
              <a:t>Üçlü tarama (</a:t>
            </a:r>
            <a:r>
              <a:rPr lang="tr-TR" b="1" dirty="0" err="1"/>
              <a:t>Mongolizm</a:t>
            </a:r>
            <a:r>
              <a:rPr lang="tr-TR" b="1" dirty="0"/>
              <a:t> - </a:t>
            </a:r>
            <a:r>
              <a:rPr lang="tr-TR" b="1" dirty="0" err="1"/>
              <a:t>Down</a:t>
            </a:r>
            <a:r>
              <a:rPr lang="tr-TR" b="1" dirty="0"/>
              <a:t> sendromu) ve omurilik anomalileri tarama testi: </a:t>
            </a:r>
            <a:r>
              <a:rPr lang="tr-TR" dirty="0"/>
              <a:t>Bu testin ideal yapılma zamanı 16 - 18.gebelik haftaları arasıdır. Tarama amacıyla uygulanan bu testte bebekten annenin kan dolaşımına geçen AFP (alfa </a:t>
            </a:r>
            <a:r>
              <a:rPr lang="tr-TR" dirty="0" err="1"/>
              <a:t>fetoprotein</a:t>
            </a:r>
            <a:r>
              <a:rPr lang="tr-TR" dirty="0"/>
              <a:t>) maddesi ile bebek ve plasenta tarafından üretilen E3 (</a:t>
            </a:r>
            <a:r>
              <a:rPr lang="tr-TR" dirty="0" err="1"/>
              <a:t>estriol</a:t>
            </a:r>
            <a:r>
              <a:rPr lang="tr-TR" dirty="0"/>
              <a:t>) ve beta </a:t>
            </a:r>
            <a:r>
              <a:rPr lang="tr-TR" dirty="0" err="1"/>
              <a:t>hCG</a:t>
            </a:r>
            <a:r>
              <a:rPr lang="tr-TR" dirty="0"/>
              <a:t> hormon düzeylerine anneden bir miktar kan alınarak bakılır. Annenin yaşı, şeker hastalığı olup olmadığı, </a:t>
            </a:r>
            <a:r>
              <a:rPr lang="tr-TR" dirty="0" err="1"/>
              <a:t>ultrasonografik</a:t>
            </a:r>
            <a:r>
              <a:rPr lang="tr-TR" dirty="0"/>
              <a:t> ölçüm sonuçlarının da yer aldığı bir </a:t>
            </a:r>
            <a:r>
              <a:rPr lang="tr-TR" dirty="0" smtClean="0"/>
              <a:t>bilgisayar </a:t>
            </a:r>
            <a:r>
              <a:rPr lang="tr-TR" dirty="0"/>
              <a:t>programı vasıtası ile bir risk durumu saptanır. Eğer bu risk yüksek bulunursa </a:t>
            </a:r>
            <a:r>
              <a:rPr lang="tr-TR" dirty="0" smtClean="0"/>
              <a:t>doktor </a:t>
            </a:r>
            <a:r>
              <a:rPr lang="tr-TR" dirty="0" err="1"/>
              <a:t>amniyosentez</a:t>
            </a:r>
            <a:r>
              <a:rPr lang="tr-TR" dirty="0"/>
              <a:t> gibi ileri tetkikler isteyebilir.</a:t>
            </a:r>
          </a:p>
          <a:p>
            <a:r>
              <a:rPr lang="tr-TR" b="1" dirty="0" err="1" smtClean="0"/>
              <a:t>Amniyosentez</a:t>
            </a:r>
            <a:r>
              <a:rPr lang="tr-TR" b="1" dirty="0"/>
              <a:t>:</a:t>
            </a:r>
            <a:r>
              <a:rPr lang="tr-TR" dirty="0"/>
              <a:t> 16 - 19. haftalar arası yapılan </a:t>
            </a:r>
            <a:r>
              <a:rPr lang="tr-TR" dirty="0" err="1" smtClean="0"/>
              <a:t>amniyosentez</a:t>
            </a:r>
            <a:r>
              <a:rPr lang="tr-TR" dirty="0" smtClean="0"/>
              <a:t>, </a:t>
            </a:r>
            <a:r>
              <a:rPr lang="tr-TR" dirty="0"/>
              <a:t>anomalili çocuk doğurma riski yüksek olan gebelerde uygulanır. Yerel anestezi yapılarak ultrason kılavuzluğunda annenin karnından ince bir iğne ile girilerek bebeğin içinde yüzdüğü sıvıdan örnek alma işlemidir. Alınan sıvıdan genetik testler dışında biyokimyasal analizler de yapılabilir. </a:t>
            </a:r>
            <a:r>
              <a:rPr lang="tr-TR" dirty="0" err="1"/>
              <a:t>Ileri</a:t>
            </a:r>
            <a:r>
              <a:rPr lang="tr-TR" dirty="0"/>
              <a:t> gebelik döneminde ise erken doğum olasılığı ya da gerekliliğinin </a:t>
            </a:r>
            <a:r>
              <a:rPr lang="tr-TR" dirty="0" err="1"/>
              <a:t>varolduğu</a:t>
            </a:r>
            <a:r>
              <a:rPr lang="tr-TR" dirty="0"/>
              <a:t> durumlarda bebeğin akciğerlerinin olgunluk durumunun saptanması amacı güdülür. </a:t>
            </a:r>
            <a:r>
              <a:rPr lang="tr-TR" dirty="0" err="1"/>
              <a:t>Işlem</a:t>
            </a:r>
            <a:r>
              <a:rPr lang="tr-TR" dirty="0"/>
              <a:t> sonrası gebeliğin kaybedilmesi riski %1'den azdır.</a:t>
            </a:r>
          </a:p>
          <a:p>
            <a:r>
              <a:rPr lang="tr-TR" b="1" dirty="0" err="1" smtClean="0"/>
              <a:t>Kordosentez</a:t>
            </a:r>
            <a:r>
              <a:rPr lang="tr-TR" b="1" dirty="0"/>
              <a:t>:</a:t>
            </a:r>
            <a:r>
              <a:rPr lang="tr-TR" dirty="0"/>
              <a:t> Genel hatları ile </a:t>
            </a:r>
            <a:r>
              <a:rPr lang="tr-TR" dirty="0" err="1"/>
              <a:t>amniyosentezi</a:t>
            </a:r>
            <a:r>
              <a:rPr lang="tr-TR" dirty="0"/>
              <a:t> andıran bir işlemdir. Daha fazla deneyim ve titizlik gerektirir. </a:t>
            </a:r>
            <a:r>
              <a:rPr lang="tr-TR" dirty="0" err="1"/>
              <a:t>Amniyosentezin</a:t>
            </a:r>
            <a:r>
              <a:rPr lang="tr-TR" dirty="0"/>
              <a:t> yeterli bilgi veremediği durumlarda bebeğin göbek kordonundaki damara girilerek kan örneği alınması esasına dayanır. Alınan örnekten genetik inceleme ya da gerekli durumlarda biyokimyasal testler yapılabilir. </a:t>
            </a:r>
            <a:r>
              <a:rPr lang="tr-TR" dirty="0" err="1"/>
              <a:t>Işlem</a:t>
            </a:r>
            <a:r>
              <a:rPr lang="tr-TR" dirty="0"/>
              <a:t> sonrası gebeliğin kaybedilmesi riski %2 - 5 arasındadır.</a:t>
            </a:r>
          </a:p>
          <a:p>
            <a:endParaRPr lang="tr-TR" dirty="0"/>
          </a:p>
        </p:txBody>
      </p:sp>
    </p:spTree>
    <p:extLst>
      <p:ext uri="{BB962C8B-B14F-4D97-AF65-F5344CB8AC3E}">
        <p14:creationId xmlns:p14="http://schemas.microsoft.com/office/powerpoint/2010/main" val="24351580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142</TotalTime>
  <Words>107</Words>
  <Application>Microsoft Office PowerPoint</Application>
  <PresentationFormat>Geniş ekran</PresentationFormat>
  <Paragraphs>40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İyon</vt:lpstr>
      <vt:lpstr>Çocuk Gelişiminde Temel Yaklaşımlar</vt:lpstr>
      <vt:lpstr>Beslenme </vt:lpstr>
      <vt:lpstr>İlaçlar-kimyasallar-radyasyon</vt:lpstr>
      <vt:lpstr>Kan sorunları-hastalıklar</vt:lpstr>
      <vt:lpstr>Psikolojik sıkıntılar</vt:lpstr>
      <vt:lpstr>Doğum öncesi kontroller</vt:lpstr>
      <vt:lpstr>Doğum öncesi kontroller</vt:lpstr>
      <vt:lpstr>PowerPoint Sunusu</vt:lpstr>
      <vt:lpstr>Diğer taramalar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Gelişiminde Temel Yaklaşımlar</dc:title>
  <dc:creator>Bd2_bb3</dc:creator>
  <cp:lastModifiedBy>Bd2_bb3</cp:lastModifiedBy>
  <cp:revision>41</cp:revision>
  <dcterms:created xsi:type="dcterms:W3CDTF">2017-10-09T06:30:40Z</dcterms:created>
  <dcterms:modified xsi:type="dcterms:W3CDTF">2018-02-15T12:10:06Z</dcterms:modified>
</cp:coreProperties>
</file>