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78" r:id="rId2"/>
    <p:sldId id="294" r:id="rId3"/>
    <p:sldId id="262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291" r:id="rId15"/>
    <p:sldId id="263" r:id="rId16"/>
    <p:sldId id="264" r:id="rId17"/>
    <p:sldId id="297" r:id="rId18"/>
    <p:sldId id="295" r:id="rId19"/>
    <p:sldId id="298" r:id="rId20"/>
    <p:sldId id="299" r:id="rId21"/>
    <p:sldId id="257" r:id="rId22"/>
    <p:sldId id="258" r:id="rId23"/>
    <p:sldId id="259" r:id="rId24"/>
    <p:sldId id="260" r:id="rId25"/>
    <p:sldId id="267" r:id="rId26"/>
    <p:sldId id="268" r:id="rId27"/>
    <p:sldId id="270" r:id="rId28"/>
    <p:sldId id="271" r:id="rId29"/>
    <p:sldId id="273" r:id="rId30"/>
    <p:sldId id="274" r:id="rId31"/>
    <p:sldId id="275" r:id="rId32"/>
    <p:sldId id="276" r:id="rId33"/>
    <p:sldId id="277" r:id="rId34"/>
    <p:sldId id="279" r:id="rId35"/>
    <p:sldId id="261" r:id="rId36"/>
  </p:sldIdLst>
  <p:sldSz cx="9144000" cy="6858000" type="screen4x3"/>
  <p:notesSz cx="6858000" cy="97107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00" autoAdjust="0"/>
  </p:normalViewPr>
  <p:slideViewPr>
    <p:cSldViewPr>
      <p:cViewPr varScale="1">
        <p:scale>
          <a:sx n="74" d="100"/>
          <a:sy n="74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86554-898B-4CEE-9949-D5A9E366A365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A77F1-241B-42AA-B430-5E31C21519C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A77F1-241B-42AA-B430-5E31C21519C2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D63E85-4ACC-4191-B2E3-FBF5EBC21876}" type="datetimeFigureOut">
              <a:rPr lang="tr-TR" smtClean="0"/>
              <a:pPr/>
              <a:t>09.11.2016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4DC3E0-9484-4F61-9783-F40B1ACEBF1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60648"/>
            <a:ext cx="8424936" cy="1656184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EGZERSİZ VE SPORA KATILIM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517232"/>
            <a:ext cx="7467600" cy="956720"/>
          </a:xfrm>
        </p:spPr>
        <p:txBody>
          <a:bodyPr/>
          <a:lstStyle/>
          <a:p>
            <a:pPr algn="r">
              <a:buNone/>
            </a:pPr>
            <a:endParaRPr lang="tr-TR" dirty="0"/>
          </a:p>
        </p:txBody>
      </p:sp>
      <p:pic>
        <p:nvPicPr>
          <p:cNvPr id="1026" name="Picture 2" descr="C:\Users\perican\Desktop\ÇOCUK SPO.RESİML\cocuklar-hangi-yasta-hangi-sporu-yapmali-21289-4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36912"/>
            <a:ext cx="6912768" cy="3779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990675"/>
          </a:xfrm>
        </p:spPr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200" dirty="0" smtClean="0"/>
              <a:t>FİZİKSEL ETKİNLİĞİN YARARLARININ BİLİNMESİNE RAGMEN KATILIM YETERLİ DEĞİLDİR.PEKİ NEDEN?</a:t>
            </a:r>
            <a:endParaRPr lang="tr-TR" sz="11200" dirty="0"/>
          </a:p>
        </p:txBody>
      </p:sp>
      <p:pic>
        <p:nvPicPr>
          <p:cNvPr id="1026" name="Picture 2" descr="C:\Users\perican\Desktop\ÇOCUK SPO.RESİML\yari-olimpik-yuzme-havuzu-sporcular-14-08-2012-297-150x1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79329"/>
            <a:ext cx="7956376" cy="290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ÇÜNKÜ..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ÇOCUKLARIN FİZİKSEL ETKİNLİKTEN KAZANÇLARI PEK ANLAŞILIR DEĞİLDİR.</a:t>
            </a:r>
          </a:p>
          <a:p>
            <a:r>
              <a:rPr lang="tr-TR" dirty="0" smtClean="0"/>
              <a:t>BUNUN SAĞLANMASI İÇİN,</a:t>
            </a:r>
          </a:p>
          <a:p>
            <a:r>
              <a:rPr lang="tr-TR" dirty="0" smtClean="0"/>
              <a:t>FİZİKSEL ETKİNLİK İLE,</a:t>
            </a:r>
          </a:p>
          <a:p>
            <a:r>
              <a:rPr lang="tr-TR" dirty="0" smtClean="0"/>
              <a:t>    AİLE ONAYI</a:t>
            </a:r>
          </a:p>
          <a:p>
            <a:r>
              <a:rPr lang="tr-TR" dirty="0" smtClean="0"/>
              <a:t>          ARKADAŞ ONAYI</a:t>
            </a:r>
          </a:p>
          <a:p>
            <a:r>
              <a:rPr lang="tr-TR" dirty="0" smtClean="0"/>
              <a:t>                 İÇSEL MOTİVASYON</a:t>
            </a:r>
          </a:p>
          <a:p>
            <a:r>
              <a:rPr lang="tr-TR" dirty="0" smtClean="0"/>
              <a:t>                      GÜVEN</a:t>
            </a:r>
          </a:p>
          <a:p>
            <a:r>
              <a:rPr lang="tr-TR" dirty="0" smtClean="0"/>
              <a:t>                            BENLİK SAYGISI ARASINDAKİ  İLİŞKİYE BAKMAK GEREKİR.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BENLİK SAYGISI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Benlik saygısı fiziksel etkinliklerde motive olmuş davranışlarla ortaya çıkar.Benlik saygısı fiziksel aktivite ile ilişkilidir.</a:t>
            </a:r>
          </a:p>
          <a:p>
            <a:endParaRPr lang="tr-TR" dirty="0" smtClean="0"/>
          </a:p>
          <a:p>
            <a:r>
              <a:rPr lang="tr-TR" dirty="0" smtClean="0"/>
              <a:t>FİZİKSEL GÖRÜNÜŞ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BECERİ DÜZEYİ</a:t>
            </a:r>
          </a:p>
          <a:p>
            <a:endParaRPr lang="tr-TR" dirty="0" smtClean="0"/>
          </a:p>
          <a:p>
            <a:r>
              <a:rPr lang="tr-TR" dirty="0" smtClean="0"/>
              <a:t>KUVVET</a:t>
            </a:r>
          </a:p>
          <a:p>
            <a:endParaRPr lang="tr-TR" dirty="0" smtClean="0"/>
          </a:p>
          <a:p>
            <a:r>
              <a:rPr lang="tr-TR" dirty="0" smtClean="0"/>
              <a:t>FİZİKSEL DURUM </a:t>
            </a:r>
          </a:p>
          <a:p>
            <a:r>
              <a:rPr lang="tr-TR" dirty="0" smtClean="0"/>
              <a:t>              Benlik algısı üzerine etkilidirler.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Erkekler kızlara oranla daha çok fiziksel aktivite içindedirler.Bu ise  onların fiziksel benlik algılarının kızlara oranla daha yüksek olduğunu </a:t>
            </a:r>
          </a:p>
          <a:p>
            <a:pPr>
              <a:buNone/>
            </a:pPr>
            <a:r>
              <a:rPr lang="tr-TR" dirty="0" smtClean="0"/>
              <a:t>    gösterir.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702643"/>
          </a:xfrm>
        </p:spPr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12800" dirty="0" smtClean="0"/>
              <a:t>BU ALANDA YAPILAN ÇALIŞMALARA</a:t>
            </a:r>
          </a:p>
          <a:p>
            <a:pPr>
              <a:buNone/>
            </a:pPr>
            <a:r>
              <a:rPr lang="tr-TR" sz="12800" dirty="0" smtClean="0"/>
              <a:t>                       ÖRNEKLER             </a:t>
            </a:r>
            <a:endParaRPr lang="tr-TR" sz="12800" dirty="0"/>
          </a:p>
        </p:txBody>
      </p:sp>
      <p:pic>
        <p:nvPicPr>
          <p:cNvPr id="1026" name="Picture 2" descr="C:\Users\perican\Desktop\ÇOCUK SPO.RESİML\Spor-olarak-jimnastik-51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56992"/>
            <a:ext cx="4968552" cy="3184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828600" y="260648"/>
            <a:ext cx="7416824" cy="1656184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MOTİVE EDİCİ FAKTÖRLER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420888"/>
            <a:ext cx="8291264" cy="3705275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Beceri gelişimi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Eğlence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Arkadaşlık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Başarı/Statü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Yetenek/Yarışma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Enerji atma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Fitness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Durumsal/Mevkisel Faktörler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KISITLAYAN FAKTÖRLER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Zaman azlığı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Maddi durum yetersizliği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Coğrafi uzaklık/Ulaşılabilirlik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Tesis eksikliği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Ailenin etkisi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Karşı cinsten arkadaşlar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 eksikliği/ilgisizlik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Kişisel ve Psikolojik durum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Servis Eksikliği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Partner Eksikliği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323606" cy="713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88"/>
                <a:gridCol w="2195830"/>
                <a:gridCol w="1548586"/>
                <a:gridCol w="2015302"/>
              </a:tblGrid>
              <a:tr h="654032">
                <a:tc gridSpan="4">
                  <a:txBody>
                    <a:bodyPr/>
                    <a:lstStyle/>
                    <a:p>
                      <a:pPr algn="ctr"/>
                      <a:r>
                        <a:rPr lang="tr-TR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SPORA KATILIMI</a:t>
                      </a:r>
                      <a:endParaRPr lang="tr-TR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840899"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MOTİVE EDENLER NEDENLER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KISITLAYANLAR NEDENLER</a:t>
                      </a:r>
                      <a:endParaRPr lang="tr-TR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3855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BECERİ GELİŞTİRME İSTEĞİ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DIŞSAL </a:t>
                      </a:r>
                      <a:r>
                        <a:rPr lang="tr-TR" sz="1600" b="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DURUM</a:t>
                      </a:r>
                      <a:endParaRPr lang="tr-TR" sz="1600" b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İÇSEL DURUM</a:t>
                      </a:r>
                      <a:endParaRPr lang="tr-TR" sz="1600" b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YAPISAL</a:t>
                      </a:r>
                      <a:endParaRPr lang="tr-TR" sz="1600" b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855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EĞLENCE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PARTNER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EKSİKLİĞİ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KİŞİSEL</a:t>
                      </a:r>
                    </a:p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PSİKOLOJİK</a:t>
                      </a:r>
                    </a:p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NEDENLER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TESİS/SERVİS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EKSİKLİĞİ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855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ARKADAŞLIK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BİLGİ EKSİKLİĞİ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ULAŞILABİLİRLİK/FİNANSAL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7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YARIŞMA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İLGİSİZLİK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ZAMAN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7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BAŞARI GÜDÜSÜ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437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ENERJİSİNİ ATMA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37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FITNESS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37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DURUMSAL</a:t>
                      </a:r>
                      <a:endParaRPr lang="tr-TR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Düz Ok Bağlayıcısı"/>
          <p:cNvCxnSpPr/>
          <p:nvPr/>
        </p:nvCxnSpPr>
        <p:spPr>
          <a:xfrm rot="10800000" flipV="1">
            <a:off x="4716016" y="105273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rot="5400000">
            <a:off x="5760132" y="1304764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 rot="16200000" flipH="1">
            <a:off x="7092280" y="105273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perican\Desktop\ÇOCUK SPO.RESİML\Jimnastik-e-6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352928" cy="5760640"/>
          </a:xfrm>
          <a:prstGeom prst="rect">
            <a:avLst/>
          </a:prstGeom>
          <a:noFill/>
        </p:spPr>
      </p:pic>
      <p:pic>
        <p:nvPicPr>
          <p:cNvPr id="4" name="Picture 2" descr="C:\Users\perican\Desktop\ÇOCUK SPO.RESİML\-45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3" y="260648"/>
            <a:ext cx="3888432" cy="5904656"/>
          </a:xfrm>
          <a:prstGeom prst="rect">
            <a:avLst/>
          </a:prstGeom>
          <a:noFill/>
        </p:spPr>
      </p:pic>
      <p:pic>
        <p:nvPicPr>
          <p:cNvPr id="5" name="Picture 2" descr="C:\Users\perican\Desktop\ÇOCUK SPO.RESİML\426_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1152128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SPORA KATILIM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Günümüzde spora katılım kişilerin sosyalleşmesi ve kişilik gelişimleri için giderek önem kazanmaktadır. Katılım sebepleri kişiden kişiye değişmektedir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MOTİVE EDİCİ SEBEPLER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35516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790"/>
                <a:gridCol w="1838790"/>
                <a:gridCol w="1838790"/>
                <a:gridCol w="183879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Ortalama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S.D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Katılımcı sayısı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Beceri Gelişimi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10.59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1.66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Eğlence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9.81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1.69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Arkadaşlık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6.80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1.05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Yarışma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1"/>
                          </a:solidFill>
                        </a:rPr>
                        <a:t>6.64</a:t>
                      </a:r>
                      <a:endParaRPr lang="tr-TR" dirty="0">
                        <a:solidFill>
                          <a:schemeClr val="accent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1.08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Başarı/Statü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18.41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3.32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Enerji</a:t>
                      </a:r>
                      <a:r>
                        <a:rPr lang="tr-TR" baseline="0" dirty="0" smtClean="0"/>
                        <a:t> Atma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16.09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2.28</a:t>
                      </a: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Fitness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9.88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1.56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Neden/güdü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86.56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9.99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27</a:t>
                      </a:r>
                      <a:endParaRPr lang="tr-T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MOTIVES AND CONSTRAINTS TO PHYSICAL ACTIVITIES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PARTICIPATION AMONG UNDERGRADUATES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933056"/>
            <a:ext cx="8219256" cy="2193107"/>
          </a:xfrm>
        </p:spPr>
        <p:txBody>
          <a:bodyPr/>
          <a:lstStyle/>
          <a:p>
            <a:pPr algn="ctr">
              <a:buNone/>
            </a:pPr>
            <a:r>
              <a:rPr lang="tr-TR" b="1" dirty="0" err="1" smtClean="0"/>
              <a:t>Wee</a:t>
            </a:r>
            <a:r>
              <a:rPr lang="tr-TR" b="1" dirty="0" smtClean="0"/>
              <a:t> </a:t>
            </a:r>
            <a:r>
              <a:rPr lang="tr-TR" b="1" dirty="0" err="1" smtClean="0"/>
              <a:t>Eng</a:t>
            </a:r>
            <a:r>
              <a:rPr lang="tr-TR" b="1" dirty="0" smtClean="0"/>
              <a:t> </a:t>
            </a:r>
            <a:r>
              <a:rPr lang="tr-TR" b="1" dirty="0" err="1" smtClean="0"/>
              <a:t>Hoe</a:t>
            </a:r>
            <a:endParaRPr lang="tr-TR" b="1" dirty="0" smtClean="0"/>
          </a:p>
          <a:p>
            <a:pPr algn="ctr">
              <a:buNone/>
            </a:pPr>
            <a:r>
              <a:rPr lang="tr-TR" b="1" dirty="0" err="1" smtClean="0"/>
              <a:t>Universiti</a:t>
            </a:r>
            <a:r>
              <a:rPr lang="tr-TR" b="1" dirty="0" smtClean="0"/>
              <a:t> </a:t>
            </a:r>
            <a:r>
              <a:rPr lang="tr-TR" b="1" dirty="0" err="1" smtClean="0"/>
              <a:t>Teknologi</a:t>
            </a:r>
            <a:r>
              <a:rPr lang="tr-TR" b="1" dirty="0" smtClean="0"/>
              <a:t> MARA</a:t>
            </a:r>
          </a:p>
          <a:p>
            <a:pPr algn="ctr">
              <a:buNone/>
            </a:pPr>
            <a:r>
              <a:rPr lang="tr-TR" b="1" dirty="0" err="1" smtClean="0"/>
              <a:t>Shah</a:t>
            </a:r>
            <a:r>
              <a:rPr lang="tr-TR" b="1" dirty="0" smtClean="0"/>
              <a:t> Alam, </a:t>
            </a:r>
            <a:r>
              <a:rPr lang="tr-TR" b="1" dirty="0" err="1" smtClean="0"/>
              <a:t>Selangor</a:t>
            </a:r>
            <a:r>
              <a:rPr lang="tr-TR" b="1" dirty="0" smtClean="0"/>
              <a:t>, </a:t>
            </a:r>
            <a:r>
              <a:rPr lang="tr-TR" b="1" dirty="0" err="1" smtClean="0"/>
              <a:t>Malaysia</a:t>
            </a:r>
            <a:endParaRPr lang="tr-T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AMAÇ: DEVLET ÜNİVERSİTELERİNDE SPORA KATILIMI MOTİVE EDİCİ VE KISITLAYICI FAKTÖRLERİ BELİRLEMEK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8 motive edici faktör</a:t>
            </a:r>
          </a:p>
          <a:p>
            <a:pPr lvl="1"/>
            <a:r>
              <a:rPr lang="tr-TR" dirty="0" smtClean="0"/>
              <a:t>Beceri gelişimi</a:t>
            </a:r>
          </a:p>
          <a:p>
            <a:pPr lvl="1"/>
            <a:r>
              <a:rPr lang="tr-TR" dirty="0" smtClean="0"/>
              <a:t>Eğlence</a:t>
            </a:r>
          </a:p>
          <a:p>
            <a:pPr lvl="1"/>
            <a:r>
              <a:rPr lang="tr-TR" dirty="0" smtClean="0"/>
              <a:t>Başarı/Statü</a:t>
            </a:r>
          </a:p>
          <a:p>
            <a:pPr lvl="1"/>
            <a:r>
              <a:rPr lang="tr-TR" dirty="0" smtClean="0"/>
              <a:t>Yetenek/Yarışma</a:t>
            </a:r>
          </a:p>
          <a:p>
            <a:pPr lvl="1"/>
            <a:r>
              <a:rPr lang="tr-TR" dirty="0" smtClean="0"/>
              <a:t>Arkadaşlık</a:t>
            </a:r>
          </a:p>
          <a:p>
            <a:pPr lvl="1"/>
            <a:r>
              <a:rPr lang="tr-TR" dirty="0" smtClean="0"/>
              <a:t>Enerji Atma</a:t>
            </a:r>
          </a:p>
          <a:p>
            <a:pPr lvl="1"/>
            <a:r>
              <a:rPr lang="tr-TR" dirty="0" err="1" smtClean="0"/>
              <a:t>Fitness</a:t>
            </a:r>
            <a:endParaRPr lang="tr-TR" dirty="0" smtClean="0"/>
          </a:p>
          <a:p>
            <a:pPr lvl="1"/>
            <a:r>
              <a:rPr lang="tr-TR" dirty="0" smtClean="0"/>
              <a:t>Durumsal Faktörler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7 kısıtlayıcı faktör</a:t>
            </a:r>
          </a:p>
          <a:p>
            <a:pPr lvl="1"/>
            <a:r>
              <a:rPr lang="tr-TR" dirty="0" smtClean="0"/>
              <a:t>Kişisel/Psikolojik</a:t>
            </a:r>
          </a:p>
          <a:p>
            <a:pPr lvl="1"/>
            <a:r>
              <a:rPr lang="tr-TR" dirty="0" smtClean="0"/>
              <a:t>Bilgi eksikliği</a:t>
            </a:r>
          </a:p>
          <a:p>
            <a:pPr lvl="1"/>
            <a:r>
              <a:rPr lang="tr-TR" dirty="0" smtClean="0"/>
              <a:t>Tesis/servis</a:t>
            </a:r>
          </a:p>
          <a:p>
            <a:pPr lvl="1"/>
            <a:r>
              <a:rPr lang="tr-TR" dirty="0" smtClean="0"/>
              <a:t>Ulaşılabilirlik/Finansal</a:t>
            </a:r>
          </a:p>
          <a:p>
            <a:pPr lvl="1"/>
            <a:r>
              <a:rPr lang="tr-TR" dirty="0" smtClean="0"/>
              <a:t>İlgisizlik</a:t>
            </a:r>
          </a:p>
          <a:p>
            <a:pPr lvl="1"/>
            <a:r>
              <a:rPr lang="tr-TR" dirty="0" smtClean="0"/>
              <a:t>Partnersizlik</a:t>
            </a:r>
          </a:p>
          <a:p>
            <a:pPr lvl="1"/>
            <a:r>
              <a:rPr lang="tr-TR" smtClean="0"/>
              <a:t>Zaman Bulamama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METOD-YÖNTEM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200 Üniversite öğrencisi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95 i erkek – 105 i bayan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Yaş &lt;20=7  20-24=166    25-29=12    ≥30=15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178 kişi bekar- 22 kişi evli</a:t>
            </a: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Gill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ve ark.1983,  Spora Katılım Ölçeği( motive edici sebepleri için), 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Alexandris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ark. 1997, Boş  zaman kısıtlayıcı anketi, (kısıtlayıcı sebepleri ölçme değerlendirme için) kullanılmıştır.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Anket çalışması posta yolu ve kişilere direk ulaşılarak yapılmıştır.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FİZİKSEL AKTİVİTELER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764701"/>
          <a:ext cx="8229600" cy="536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6"/>
                <a:gridCol w="1872208"/>
                <a:gridCol w="1378496"/>
              </a:tblGrid>
              <a:tr h="383171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DEĞİŞKENLER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SIKLIK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Katılanlar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178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Katılmayanlar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2420">
                <a:tc>
                  <a:txBody>
                    <a:bodyPr/>
                    <a:lstStyle/>
                    <a:p>
                      <a:r>
                        <a:rPr lang="tr-TR" dirty="0" smtClean="0"/>
                        <a:t>İzlenen Fiziksel Aktiviteler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/>
                        <a:t>Egzersiz</a:t>
                      </a:r>
                      <a:r>
                        <a:rPr lang="tr-TR" baseline="0" dirty="0" smtClean="0"/>
                        <a:t> Aktiviteleri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56.5</a:t>
                      </a:r>
                      <a:endParaRPr lang="tr-TR" dirty="0"/>
                    </a:p>
                  </a:txBody>
                  <a:tcPr/>
                </a:tc>
              </a:tr>
              <a:tr h="496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Outdoor</a:t>
                      </a:r>
                      <a:r>
                        <a:rPr lang="tr-TR" dirty="0" smtClean="0"/>
                        <a:t> aktiviteler (boş</a:t>
                      </a:r>
                      <a:r>
                        <a:rPr lang="tr-TR" baseline="0" dirty="0" smtClean="0"/>
                        <a:t> vakit</a:t>
                      </a:r>
                      <a:r>
                        <a:rPr lang="tr-TR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/>
                        <a:t>Takım sporları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/>
                        <a:t>Kişisel sporlar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  <a:tr h="38578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Outdoor</a:t>
                      </a:r>
                      <a:r>
                        <a:rPr lang="tr-TR" dirty="0" smtClean="0"/>
                        <a:t> aktiviteler (meydan okuyucu)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Yaratıcı,</a:t>
                      </a:r>
                      <a:r>
                        <a:rPr lang="tr-TR" baseline="0" dirty="0" smtClean="0"/>
                        <a:t> kültürel ve sosyal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</a:tr>
              <a:tr h="383171">
                <a:tc>
                  <a:txBody>
                    <a:bodyPr/>
                    <a:lstStyle/>
                    <a:p>
                      <a:r>
                        <a:rPr lang="tr-TR" dirty="0" smtClean="0"/>
                        <a:t>Diğer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KATILIM ŞİDDETİ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DEĞİŞKEN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SIKLIK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AKTİF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AKTİF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AZ AKTİF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19.5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AZ AKTİF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AKTİF OLABİLİR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ASLA AKTİF OLAMAZ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CİNSİYETE GÖRE MOTİVE EDİCİ SEBEPLER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ERKEK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BAYAN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BECERİ GELİŞİMİ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10.32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EĞLENCE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9.46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ARKADAŞLIK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6.84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6.76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YETENEK/YARIŞMA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F0"/>
                          </a:solidFill>
                        </a:rPr>
                        <a:t>6.77</a:t>
                      </a:r>
                      <a:endParaRPr lang="tr-TR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B0F0"/>
                          </a:solidFill>
                        </a:rPr>
                        <a:t>6.53</a:t>
                      </a:r>
                      <a:endParaRPr lang="tr-TR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ENERJİ ATMA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18.73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18.13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BAŞARI/STATÜ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15.96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FİTNESS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9.54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DURUMSAL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7.90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88.71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84.62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SONUÇ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r>
              <a:rPr lang="tr-TR" dirty="0" smtClean="0"/>
              <a:t>Fiziksel aktiviteye katılımın artması için beceri gelişimi ve arkadaşlık üzerine odaklanılmalı.</a:t>
            </a:r>
          </a:p>
          <a:p>
            <a:endParaRPr lang="tr-TR" dirty="0" smtClean="0"/>
          </a:p>
          <a:p>
            <a:r>
              <a:rPr lang="tr-TR" dirty="0" smtClean="0"/>
              <a:t>Bayanlar katılım için erkeklere göre daha fazla motive edilmeli.</a:t>
            </a:r>
          </a:p>
          <a:p>
            <a:endParaRPr lang="tr-TR" dirty="0" smtClean="0"/>
          </a:p>
          <a:p>
            <a:r>
              <a:rPr lang="tr-TR" dirty="0" smtClean="0"/>
              <a:t>Daha önceki yıllardaki katılım pozitif olarak etki etmekte ve farklı yeni aktivitelere katılımı cesaretlendirmektedir.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ÇOCUKLARIN SPORA KATILIM SEBEPLERİ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582398"/>
          <a:ext cx="8712968" cy="6554724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6410708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Okul dışı sporlara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b="1" spc="-3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ERKEKLER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Eğlenmek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Başarılı olduğunu göstermek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Becerilerinin gelişmesi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Yarışmalarda heyecan 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yaşamak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Formda kalmak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905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905">
                        <a:lnSpc>
                          <a:spcPts val="11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Yarışmalarda meydan okumak 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için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8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Egzersiz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8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Takımın bir parçası 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olarak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oynamak için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Yarışmalarda yüksek düzeye </a:t>
                      </a: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ulaşmak için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Meydan okumak için.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b="1" spc="-2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b="1" spc="-2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KIZLAR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Eğlenmek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Formda kalmak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Egzersiz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Becerilerinin gelişmesi için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Başarılı olmak 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için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Yeni beceriler öğrenmek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810">
                        <a:lnSpc>
                          <a:spcPts val="11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Heyecan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810">
                        <a:lnSpc>
                          <a:spcPts val="11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">
                        <a:lnSpc>
                          <a:spcPts val="11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22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Takımın parçası olma</a:t>
                      </a: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22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222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Yeni arkadaşlar kazanma.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b="1" spc="-3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b="1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tr-TR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 </a:t>
                      </a:r>
                      <a:r>
                        <a:rPr lang="tr-TR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Ewing</a:t>
                      </a: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ve </a:t>
                      </a:r>
                      <a:r>
                        <a:rPr lang="tr-TR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Seefeldt</a:t>
                      </a:r>
                      <a:r>
                        <a:rPr lang="tr-TR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1989)</a:t>
                      </a:r>
                      <a:endParaRPr lang="tr-TR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SPORA KATILIM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/>
          </a:bodyPr>
          <a:lstStyle/>
          <a:p>
            <a:pPr lvl="8">
              <a:buNone/>
            </a:pPr>
            <a:endParaRPr lang="tr-TR" dirty="0" smtClean="0"/>
          </a:p>
          <a:p>
            <a:r>
              <a:rPr lang="tr-TR" dirty="0" smtClean="0"/>
              <a:t>Hoşlanmak katılım için en önemli sebeplerden birisi olarak gözükmektedir. </a:t>
            </a:r>
          </a:p>
          <a:p>
            <a:r>
              <a:rPr lang="tr-TR" dirty="0" smtClean="0"/>
              <a:t>Daha önce yaşanan deneyimlerde bu katılımı desteklemekte veya bir bariyer olarak karşımıza çıkmaktadır.</a:t>
            </a:r>
          </a:p>
          <a:p>
            <a:r>
              <a:rPr lang="tr-TR" dirty="0" smtClean="0"/>
              <a:t>Daha önce yapılan bir çok araştırmada üye olmak, eğlence, </a:t>
            </a:r>
            <a:r>
              <a:rPr lang="tr-TR" dirty="0" err="1" smtClean="0"/>
              <a:t>fitness</a:t>
            </a:r>
            <a:r>
              <a:rPr lang="tr-TR" dirty="0" smtClean="0"/>
              <a:t>, yetenek ve yarışma duygusunun spora katılımı etkilediği açıklanmıştır (</a:t>
            </a:r>
            <a:r>
              <a:rPr lang="tr-TR" dirty="0" err="1" smtClean="0"/>
              <a:t>Hoe</a:t>
            </a:r>
            <a:r>
              <a:rPr lang="tr-TR" dirty="0" smtClean="0"/>
              <a:t>, W. E.).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31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tr-TR" sz="31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tr-TR" sz="3100" b="1" spc="-2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OKULLARDA</a:t>
            </a:r>
            <a:r>
              <a:rPr lang="tr-TR" b="1" spc="-25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b="1" spc="-25" dirty="0" smtClean="0">
                <a:latin typeface="Times New Roman"/>
                <a:ea typeface="Times New Roman"/>
                <a:cs typeface="Times New Roman"/>
              </a:rPr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4824536" cy="583264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dirty="0" smtClean="0">
              <a:ea typeface="Calibri"/>
              <a:cs typeface="Times New Roman"/>
            </a:endParaRP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8000" b="1" spc="-3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ERKEKLER</a:t>
            </a: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Eğlenmek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Becerilerinin gelişmesi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Yarışmalarda heyecan yaşamak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Başarılı olduğunu göstermek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Formda kalmak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Yarışmalarda meydan okumak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Takımın bir parçası olmak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Kazanmak için.</a:t>
            </a:r>
          </a:p>
          <a:p>
            <a:pPr marL="1651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Yarışmada yüksek bir düzeye ulaşmak.</a:t>
            </a: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Egzersiz yapmak.</a:t>
            </a: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716016" y="908720"/>
            <a:ext cx="4248472" cy="576064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r>
              <a:rPr lang="tr-TR" sz="8000" b="1" spc="-3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KIZLAR</a:t>
            </a:r>
          </a:p>
          <a:p>
            <a:pPr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Eğlenmek için.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Formda kalmak için.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Egzersiz yapmak için.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Becerilerimin gelişmesi için.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Başarılı olduğumu göstermek.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Takımın bir parçası olmak.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Yarışmalardaki heyecan.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Yeni beceriler öğrenme.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Takım ruhu için.</a:t>
            </a: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4605" marR="248920">
              <a:lnSpc>
                <a:spcPts val="1485"/>
              </a:lnSpc>
              <a:spcAft>
                <a:spcPts val="0"/>
              </a:spcAft>
            </a:pPr>
            <a:r>
              <a:rPr lang="tr-TR" sz="8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Yarışmalarda meydan okuma.</a:t>
            </a:r>
            <a:endParaRPr lang="tr-TR" sz="8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ts val="1150"/>
              </a:lnSpc>
              <a:spcBef>
                <a:spcPts val="15"/>
              </a:spcBef>
              <a:spcAft>
                <a:spcPts val="0"/>
              </a:spcAft>
            </a:pPr>
            <a:endParaRPr lang="tr-TR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ts val="1150"/>
              </a:lnSpc>
              <a:spcBef>
                <a:spcPts val="15"/>
              </a:spcBef>
              <a:spcAft>
                <a:spcPts val="0"/>
              </a:spcAft>
              <a:buNone/>
            </a:pPr>
            <a:endParaRPr lang="tr-TR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r">
              <a:lnSpc>
                <a:spcPts val="115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tr-TR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 </a:t>
            </a:r>
            <a:r>
              <a:rPr lang="tr-TR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Ewing</a:t>
            </a:r>
            <a:r>
              <a:rPr lang="tr-TR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ve </a:t>
            </a:r>
            <a:r>
              <a:rPr lang="tr-TR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Seefeldt</a:t>
            </a:r>
            <a:r>
              <a:rPr lang="tr-TR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1989)</a:t>
            </a:r>
            <a:endParaRPr lang="tr-TR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YAŞA GÖRE OUTDOOR  AKTİVİTELERE KATILIM </a:t>
            </a:r>
            <a:r>
              <a:rPr lang="tr-TR" sz="1600" b="1" dirty="0" smtClean="0"/>
              <a:t>(</a:t>
            </a:r>
            <a:r>
              <a:rPr lang="tr-TR" sz="1600" b="1" dirty="0" err="1" smtClean="0"/>
              <a:t>Sylwıa</a:t>
            </a:r>
            <a:r>
              <a:rPr lang="tr-TR" sz="1600" b="1" dirty="0" smtClean="0"/>
              <a:t>, T.W. 2009)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64903"/>
            <a:ext cx="8229600" cy="3096345"/>
          </a:xfrm>
        </p:spPr>
        <p:txBody>
          <a:bodyPr/>
          <a:lstStyle/>
          <a:p>
            <a:r>
              <a:rPr lang="tr-TR" dirty="0" smtClean="0"/>
              <a:t>Çalışma Polonya da 2009 da 728 tatilcinin  katılımı ile yapılmış ve aktivite seçimini etkileyen faktörler ve yaşa göre dağılım sonuçlarına bakılmıştır.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AKTİVİTE ÇEŞİTLERİ VE ALANLARI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980724"/>
          <a:ext cx="8640960" cy="587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846992"/>
                <a:gridCol w="1609392"/>
                <a:gridCol w="1728192"/>
              </a:tblGrid>
              <a:tr h="69606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AKTİVİTE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TOPLAM 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DENİZ KENARI 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GÖL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LER 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DAĞLAR %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Bisiklet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42,3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50,2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43,3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Tırmanma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34,5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25,1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57,7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6060">
                <a:tc>
                  <a:txBody>
                    <a:bodyPr/>
                    <a:lstStyle/>
                    <a:p>
                      <a:r>
                        <a:rPr lang="tr-TR" dirty="0" smtClean="0"/>
                        <a:t>Uzun </a:t>
                      </a:r>
                      <a:r>
                        <a:rPr lang="tr-TR" dirty="0" err="1" smtClean="0"/>
                        <a:t>mes</a:t>
                      </a:r>
                      <a:r>
                        <a:rPr lang="tr-TR" dirty="0" smtClean="0"/>
                        <a:t>. yürü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18,3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15,5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22,7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16,7</a:t>
                      </a:r>
                      <a:endParaRPr lang="tr-TR" dirty="0"/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Tenis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12,4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11,5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22,7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16,7</a:t>
                      </a:r>
                      <a:endParaRPr lang="tr-TR" dirty="0"/>
                    </a:p>
                  </a:txBody>
                  <a:tcPr/>
                </a:tc>
              </a:tr>
              <a:tr h="819028">
                <a:tc>
                  <a:txBody>
                    <a:bodyPr/>
                    <a:lstStyle/>
                    <a:p>
                      <a:r>
                        <a:rPr lang="tr-TR" dirty="0" smtClean="0"/>
                        <a:t>Kano, Bot, su bisikleti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12,2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12,3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24,3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Voleybol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11,5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6,4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10,1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18,4</a:t>
                      </a:r>
                      <a:endParaRPr lang="tr-TR" dirty="0"/>
                    </a:p>
                  </a:txBody>
                  <a:tcPr/>
                </a:tc>
              </a:tr>
              <a:tr h="819028">
                <a:tc>
                  <a:txBody>
                    <a:bodyPr/>
                    <a:lstStyle/>
                    <a:p>
                      <a:r>
                        <a:rPr lang="tr-TR" dirty="0" smtClean="0"/>
                        <a:t>Kriket, </a:t>
                      </a:r>
                      <a:r>
                        <a:rPr lang="tr-TR" dirty="0" err="1" smtClean="0"/>
                        <a:t>ringo</a:t>
                      </a:r>
                      <a:r>
                        <a:rPr lang="tr-TR" dirty="0" smtClean="0"/>
                        <a:t>, badminton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10,1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12,1</a:t>
                      </a:r>
                      <a:endParaRPr lang="tr-TR" dirty="0"/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Yüzme (dış)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7,6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15,1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9,6</a:t>
                      </a:r>
                      <a:endParaRPr lang="tr-TR" dirty="0"/>
                    </a:p>
                  </a:txBody>
                  <a:tcPr/>
                </a:tc>
              </a:tr>
              <a:tr h="474517">
                <a:tc>
                  <a:txBody>
                    <a:bodyPr/>
                    <a:lstStyle/>
                    <a:p>
                      <a:r>
                        <a:rPr lang="tr-TR" dirty="0" smtClean="0"/>
                        <a:t>Balık Avı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11,1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18,1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2,1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YAŞA GÖRE MOTİVE EDİCİ FAKTÖRLER VE ÖNEMİ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052735"/>
          <a:ext cx="8280920" cy="562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831"/>
                <a:gridCol w="869484"/>
                <a:gridCol w="941942"/>
                <a:gridCol w="1086856"/>
                <a:gridCol w="1024807"/>
              </a:tblGrid>
              <a:tr h="615053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FAKTÖR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15-24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25-44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45-64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65+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Doğaya</a:t>
                      </a:r>
                      <a:r>
                        <a:rPr lang="tr-TR" baseline="0" dirty="0" smtClean="0"/>
                        <a:t> yakın olmak, doğa deneyimi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Fiziksel Yenilenme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İyi</a:t>
                      </a:r>
                      <a:r>
                        <a:rPr lang="tr-TR" baseline="0" dirty="0" smtClean="0"/>
                        <a:t> bir vücut şekline sahip olma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Günlük görevlerden arınma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Aile bağlarını kuvvetlendirme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Beceri</a:t>
                      </a:r>
                      <a:r>
                        <a:rPr lang="tr-TR" baseline="0" dirty="0" smtClean="0"/>
                        <a:t> gelişimi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</a:tr>
              <a:tr h="615053">
                <a:tc>
                  <a:txBody>
                    <a:bodyPr/>
                    <a:lstStyle/>
                    <a:p>
                      <a:r>
                        <a:rPr lang="tr-TR" dirty="0" smtClean="0"/>
                        <a:t>Değişim, yeni deneyimler edinme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</a:t>
                      </a:r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***</a:t>
                      </a:r>
                      <a:endParaRPr lang="tr-TR" dirty="0"/>
                    </a:p>
                  </a:txBody>
                  <a:tcPr marL="82973" marR="82973"/>
                </a:tc>
              </a:tr>
              <a:tr h="70903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*** Çok önemli      **</a:t>
                      </a:r>
                      <a:r>
                        <a:rPr lang="tr-TR" b="1" baseline="0" dirty="0" smtClean="0"/>
                        <a:t> önemli      * Az önemli</a:t>
                      </a:r>
                      <a:endParaRPr lang="tr-TR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  TEŞEKKÜRLER……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KAYNAKLAR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. W. E.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Motives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Undergraduates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Universiti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MARA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Shah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Alam,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Selangor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Malaysia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Werner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S. T.,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Soltysık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M.  (2009).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Poles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Outdoor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Diversification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16, No. 4.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Yılmaz  V., Çocuk sporlarında katılım motivasyonu, Hacettepe Üniversitesi Spor Bilimleri ve Teknolojisi Yüksekokulu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7355160" cy="5598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MOTİVASYONEL YÖNELİM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Bireysel </a:t>
            </a:r>
            <a:r>
              <a:rPr lang="tr-TR" dirty="0" err="1" smtClean="0"/>
              <a:t>motivasyonel</a:t>
            </a:r>
            <a:r>
              <a:rPr lang="tr-TR" dirty="0" smtClean="0"/>
              <a:t> yönelimler 3 teorik yaklaşımla ele alınırlar.Bunlar,</a:t>
            </a:r>
          </a:p>
          <a:p>
            <a:endParaRPr lang="tr-TR" dirty="0" smtClean="0"/>
          </a:p>
          <a:p>
            <a:r>
              <a:rPr lang="tr-TR" dirty="0" smtClean="0"/>
              <a:t>1-KATILIM</a:t>
            </a:r>
          </a:p>
          <a:p>
            <a:endParaRPr lang="tr-TR" dirty="0" smtClean="0"/>
          </a:p>
          <a:p>
            <a:r>
              <a:rPr lang="tr-TR" dirty="0" smtClean="0"/>
              <a:t>2-KESİNTİLİ KATILIM</a:t>
            </a:r>
          </a:p>
          <a:p>
            <a:endParaRPr lang="tr-TR" dirty="0" smtClean="0"/>
          </a:p>
          <a:p>
            <a:r>
              <a:rPr lang="tr-TR" dirty="0" smtClean="0"/>
              <a:t>3-İÇSEL DIŞSAL MOTİVASYON VE BAŞARIYA YÖNELİMLİ HEDEFLER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536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10-17 YAŞ ARALIĞINDA KESİNTİLİ KATILIM NEDENLERİ(ORLİCK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 YAŞ ALTI</a:t>
            </a:r>
          </a:p>
          <a:p>
            <a:r>
              <a:rPr lang="tr-TR" dirty="0" smtClean="0"/>
              <a:t>OYUNA VAKİT BULAMAMAK</a:t>
            </a:r>
          </a:p>
          <a:p>
            <a:r>
              <a:rPr lang="tr-TR" dirty="0" smtClean="0"/>
              <a:t>ANTRENÖRDEN HOŞLANMAMAK</a:t>
            </a:r>
          </a:p>
          <a:p>
            <a:endParaRPr lang="tr-TR" dirty="0" smtClean="0"/>
          </a:p>
          <a:p>
            <a:r>
              <a:rPr lang="tr-TR" dirty="0" smtClean="0"/>
              <a:t>10 ÜSTÜ</a:t>
            </a:r>
          </a:p>
          <a:p>
            <a:r>
              <a:rPr lang="tr-TR" dirty="0" smtClean="0"/>
              <a:t>İLGİ ÇATIŞMASI </a:t>
            </a:r>
          </a:p>
          <a:p>
            <a:r>
              <a:rPr lang="tr-TR" dirty="0" smtClean="0"/>
              <a:t>GÖREVE AİT SORUMLULUK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</a:t>
            </a:r>
            <a:r>
              <a:rPr lang="tr-TR" sz="2800" dirty="0" smtClean="0"/>
              <a:t>SİZCE ÜLKEMİZDE SPORA KATILIMIN BAŞLICA NEDENLERİ NELERDİR?</a:t>
            </a:r>
            <a:endParaRPr lang="tr-TR" sz="2800" dirty="0"/>
          </a:p>
        </p:txBody>
      </p:sp>
      <p:pic>
        <p:nvPicPr>
          <p:cNvPr id="1026" name="Picture 2" descr="C:\Users\perican\Desktop\ÇOCUK SPO.RESİML\cocuklar-hangi-yasta-hangi-sporu-yapmali-21289-6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24944"/>
            <a:ext cx="3810000" cy="3779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36712" y="404664"/>
            <a:ext cx="7200800" cy="1143000"/>
          </a:xfrm>
        </p:spPr>
        <p:txBody>
          <a:bodyPr/>
          <a:lstStyle/>
          <a:p>
            <a:r>
              <a:rPr lang="tr-TR" dirty="0" smtClean="0"/>
              <a:t>CEVAP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ÖĞRETMEN,ARKADAŞVE AİLE TARAFINDAN YAPILAN PEKİŞTİRMELERMİ?</a:t>
            </a:r>
          </a:p>
          <a:p>
            <a:endParaRPr lang="tr-TR" sz="2000" dirty="0" smtClean="0"/>
          </a:p>
          <a:p>
            <a:r>
              <a:rPr lang="tr-TR" sz="2000" dirty="0" smtClean="0"/>
              <a:t>               YADA</a:t>
            </a:r>
          </a:p>
          <a:p>
            <a:endParaRPr lang="tr-TR" sz="2000" dirty="0" smtClean="0"/>
          </a:p>
          <a:p>
            <a:r>
              <a:rPr lang="tr-TR" sz="2000" dirty="0" smtClean="0"/>
              <a:t>SAHİP OLUNAN BECERİLERİN KANITLANMASI ÇABASIMI?</a:t>
            </a:r>
          </a:p>
          <a:p>
            <a:endParaRPr lang="tr-TR" sz="2000" dirty="0" smtClean="0"/>
          </a:p>
          <a:p>
            <a:r>
              <a:rPr lang="tr-TR" sz="2000" dirty="0" smtClean="0"/>
              <a:t>               YADA</a:t>
            </a:r>
          </a:p>
          <a:p>
            <a:endParaRPr lang="tr-TR" sz="2000" dirty="0" smtClean="0"/>
          </a:p>
          <a:p>
            <a:r>
              <a:rPr lang="tr-TR" sz="2000" dirty="0" smtClean="0"/>
              <a:t>CİNSİYET,IRK,SOSYAL SINIF GİBİ ÖZELLİKLER VE BAŞARILI OLMA DÜŞÜNCESİMİ?</a:t>
            </a:r>
          </a:p>
          <a:p>
            <a:endParaRPr lang="tr-TR" sz="2000" dirty="0" smtClean="0"/>
          </a:p>
          <a:p>
            <a:r>
              <a:rPr lang="tr-TR" sz="2000" dirty="0" smtClean="0"/>
              <a:t>NE?    NE???????????? NEDİR???</a:t>
            </a:r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KATILIMA KATKI SAĞLAYAN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YARIŞMA(Becerilerin öğrenimi ve kişisel hedefleri başarma)</a:t>
            </a:r>
          </a:p>
          <a:p>
            <a:endParaRPr lang="tr-TR" dirty="0" smtClean="0"/>
          </a:p>
          <a:p>
            <a:r>
              <a:rPr lang="tr-TR" dirty="0" smtClean="0"/>
              <a:t>YAKINLIK(arkadaşları ile birlikte olma ,arkadaş edinme)</a:t>
            </a:r>
          </a:p>
          <a:p>
            <a:endParaRPr lang="tr-TR" dirty="0" smtClean="0"/>
          </a:p>
          <a:p>
            <a:r>
              <a:rPr lang="tr-TR" dirty="0" smtClean="0"/>
              <a:t>TAKIMIN GÖRÜNTÜSÜ(grubun bir parçası olmak)</a:t>
            </a:r>
          </a:p>
          <a:p>
            <a:endParaRPr lang="tr-TR" dirty="0" smtClean="0"/>
          </a:p>
          <a:p>
            <a:r>
              <a:rPr lang="tr-TR" dirty="0" smtClean="0"/>
              <a:t>EĞLENCE(heyecan,iddialaşma,hareket)..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araştırmalar spora katılımda çocukların birden çok </a:t>
            </a:r>
            <a:r>
              <a:rPr lang="tr-TR" dirty="0" err="1" smtClean="0"/>
              <a:t>motiv’den</a:t>
            </a:r>
            <a:r>
              <a:rPr lang="tr-TR" dirty="0" smtClean="0"/>
              <a:t> etkilendiklerini göstermektedir.</a:t>
            </a:r>
          </a:p>
          <a:p>
            <a:r>
              <a:rPr lang="tr-TR" dirty="0" smtClean="0"/>
              <a:t>Diğer etkili </a:t>
            </a:r>
            <a:r>
              <a:rPr lang="tr-TR" dirty="0" err="1" smtClean="0"/>
              <a:t>motivler</a:t>
            </a:r>
            <a:r>
              <a:rPr lang="tr-TR" dirty="0" smtClean="0"/>
              <a:t> arasında,</a:t>
            </a:r>
          </a:p>
          <a:p>
            <a:r>
              <a:rPr lang="tr-TR" dirty="0" smtClean="0"/>
              <a:t>Yaş</a:t>
            </a:r>
          </a:p>
          <a:p>
            <a:r>
              <a:rPr lang="tr-TR" dirty="0" smtClean="0"/>
              <a:t>Cinsiyet</a:t>
            </a:r>
          </a:p>
          <a:p>
            <a:r>
              <a:rPr lang="tr-TR" dirty="0" smtClean="0"/>
              <a:t>Tecrübe</a:t>
            </a:r>
          </a:p>
          <a:p>
            <a:r>
              <a:rPr lang="tr-TR" dirty="0" smtClean="0"/>
              <a:t>Sportif etkinliğin </a:t>
            </a:r>
            <a:r>
              <a:rPr lang="tr-TR" dirty="0" err="1" smtClean="0"/>
              <a:t>özellikleride</a:t>
            </a:r>
            <a:r>
              <a:rPr lang="tr-TR" dirty="0" smtClean="0"/>
              <a:t> sayılabilir.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669</TotalTime>
  <Words>1198</Words>
  <Application>Microsoft Office PowerPoint</Application>
  <PresentationFormat>Ekran Gösterisi (4:3)</PresentationFormat>
  <Paragraphs>547</Paragraphs>
  <Slides>35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Döküm</vt:lpstr>
      <vt:lpstr> EGZERSİZ VE SPORA KATILIM</vt:lpstr>
      <vt:lpstr>SPORA KATILIM</vt:lpstr>
      <vt:lpstr> SPORA KATILIM</vt:lpstr>
      <vt:lpstr>MOTİVASYONEL YÖNELİM</vt:lpstr>
      <vt:lpstr>10-17 YAŞ ARALIĞINDA KESİNTİLİ KATILIM NEDENLERİ(ORLİCK)</vt:lpstr>
      <vt:lpstr>Slayt 6</vt:lpstr>
      <vt:lpstr>CEVAP</vt:lpstr>
      <vt:lpstr>KATILIMA KATKI SAĞLAYAN FAKTÖRLER</vt:lpstr>
      <vt:lpstr>Slayt 9</vt:lpstr>
      <vt:lpstr>Slayt 10</vt:lpstr>
      <vt:lpstr>ÇÜNKÜ..</vt:lpstr>
      <vt:lpstr>BENLİK SAYGISI</vt:lpstr>
      <vt:lpstr>Slayt 13</vt:lpstr>
      <vt:lpstr>Slayt 14</vt:lpstr>
      <vt:lpstr>    MOTİVE EDİCİ FAKTÖRLER</vt:lpstr>
      <vt:lpstr>KISITLAYAN FAKTÖRLER </vt:lpstr>
      <vt:lpstr>Slayt 17</vt:lpstr>
      <vt:lpstr>Slayt 18</vt:lpstr>
      <vt:lpstr>Slayt 19</vt:lpstr>
      <vt:lpstr>Slayt 20</vt:lpstr>
      <vt:lpstr>MOTİVE EDİCİ SEBEPLER</vt:lpstr>
      <vt:lpstr>MOTIVES AND CONSTRAINTS TO PHYSICAL ACTIVITIES PARTICIPATION AMONG UNDERGRADUATES</vt:lpstr>
      <vt:lpstr>AMAÇ: DEVLET ÜNİVERSİTELERİNDE SPORA KATILIMI MOTİVE EDİCİ VE KISITLAYICI FAKTÖRLERİ BELİRLEMEK</vt:lpstr>
      <vt:lpstr>METOD-YÖNTEM</vt:lpstr>
      <vt:lpstr>FİZİKSEL AKTİVİTELER</vt:lpstr>
      <vt:lpstr>KATILIM ŞİDDETİ</vt:lpstr>
      <vt:lpstr>CİNSİYETE GÖRE MOTİVE EDİCİ SEBEPLER</vt:lpstr>
      <vt:lpstr>SONUÇ</vt:lpstr>
      <vt:lpstr>ÇOCUKLARIN SPORA KATILIM SEBEPLERİ</vt:lpstr>
      <vt:lpstr> OKULLARDA </vt:lpstr>
      <vt:lpstr>YAŞA GÖRE OUTDOOR  AKTİVİTELERE KATILIM (Sylwıa, T.W. 2009)</vt:lpstr>
      <vt:lpstr>AKTİVİTE ÇEŞİTLERİ VE ALANLARI</vt:lpstr>
      <vt:lpstr>YAŞA GÖRE MOTİVE EDİCİ FAKTÖRLER VE ÖNEMİ</vt:lpstr>
      <vt:lpstr>Slayt 34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 User</dc:creator>
  <cp:lastModifiedBy>perican</cp:lastModifiedBy>
  <cp:revision>117</cp:revision>
  <dcterms:created xsi:type="dcterms:W3CDTF">2010-10-29T18:23:22Z</dcterms:created>
  <dcterms:modified xsi:type="dcterms:W3CDTF">2016-11-09T08:04:54Z</dcterms:modified>
</cp:coreProperties>
</file>