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Devir borcu doğuran sözleşmeler</a:t>
            </a:r>
          </a:p>
          <a:p>
            <a:r>
              <a:rPr lang="tr-TR" dirty="0"/>
              <a:t>	</a:t>
            </a:r>
            <a:r>
              <a:rPr lang="tr-TR" smtClean="0"/>
              <a:t>satış </a:t>
            </a:r>
            <a:r>
              <a:rPr lang="tr-TR" smtClean="0"/>
              <a:t>sözleşmesi -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Satıcının Zapttan Sorumluluğu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haklarının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haklarla</a:t>
            </a:r>
            <a:r>
              <a:rPr lang="en-US" dirty="0"/>
              <a:t> </a:t>
            </a:r>
            <a:r>
              <a:rPr lang="en-US" dirty="0" err="1" smtClean="0"/>
              <a:t>yarışması</a:t>
            </a:r>
            <a:endParaRPr lang="tr-TR" dirty="0"/>
          </a:p>
          <a:p>
            <a:pPr lvl="1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/>
              <a:t>, TBK. m. 112’ye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borçlarını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gereği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ifa</a:t>
            </a:r>
            <a:r>
              <a:rPr lang="en-US" dirty="0"/>
              <a:t> </a:t>
            </a:r>
            <a:r>
              <a:rPr lang="en-US" dirty="0" err="1"/>
              <a:t>etmemesinden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 smtClean="0"/>
              <a:t>yarışabilir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, TBK. m. 32’ye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yanılması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TBK. m. 36’ya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aldatma</a:t>
            </a:r>
            <a:r>
              <a:rPr lang="en-US" dirty="0"/>
              <a:t> </a:t>
            </a:r>
            <a:r>
              <a:rPr lang="en-US" dirty="0" err="1"/>
              <a:t>hükümleriyle</a:t>
            </a:r>
            <a:r>
              <a:rPr lang="en-US" dirty="0"/>
              <a:t> de </a:t>
            </a:r>
            <a:r>
              <a:rPr lang="en-US" dirty="0" err="1" smtClean="0"/>
              <a:t>yarışabilir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, </a:t>
            </a:r>
            <a:r>
              <a:rPr lang="en-US" dirty="0" err="1"/>
              <a:t>sebepsiz</a:t>
            </a:r>
            <a:r>
              <a:rPr lang="en-US" dirty="0"/>
              <a:t> </a:t>
            </a:r>
            <a:r>
              <a:rPr lang="en-US" dirty="0" err="1"/>
              <a:t>zenginleşme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fiil</a:t>
            </a:r>
            <a:r>
              <a:rPr lang="en-US" dirty="0"/>
              <a:t> </a:t>
            </a:r>
            <a:r>
              <a:rPr lang="en-US" dirty="0" err="1"/>
              <a:t>sorumluluğundan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smtClean="0"/>
              <a:t>yarışması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441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TAŞINIR SATIŞ SÖZLEŞMESİ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TBK</a:t>
            </a:r>
            <a:r>
              <a:rPr lang="en-US" dirty="0"/>
              <a:t>. m. </a:t>
            </a:r>
            <a:r>
              <a:rPr lang="en-US" dirty="0" smtClean="0"/>
              <a:t>209/I</a:t>
            </a:r>
            <a:r>
              <a:rPr lang="tr-TR" dirty="0" smtClean="0"/>
              <a:t>: «</a:t>
            </a:r>
            <a:r>
              <a:rPr lang="en-US" dirty="0" err="1" smtClean="0"/>
              <a:t>Taşınır</a:t>
            </a:r>
            <a:r>
              <a:rPr lang="en-US" dirty="0" smtClean="0"/>
              <a:t> </a:t>
            </a:r>
            <a:r>
              <a:rPr lang="en-US" dirty="0" err="1"/>
              <a:t>satışı</a:t>
            </a:r>
            <a:r>
              <a:rPr lang="en-US" dirty="0"/>
              <a:t>,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Medenî</a:t>
            </a:r>
            <a:r>
              <a:rPr lang="en-US" dirty="0"/>
              <a:t> </a:t>
            </a:r>
            <a:r>
              <a:rPr lang="en-US" dirty="0" err="1"/>
              <a:t>Kanunu</a:t>
            </a:r>
            <a:r>
              <a:rPr lang="en-US" dirty="0"/>
              <a:t> </a:t>
            </a:r>
            <a:r>
              <a:rPr lang="en-US" dirty="0" err="1"/>
              <a:t>uyarınca</a:t>
            </a:r>
            <a:r>
              <a:rPr lang="en-US" dirty="0"/>
              <a:t> </a:t>
            </a:r>
            <a:r>
              <a:rPr lang="en-US" dirty="0" err="1"/>
              <a:t>taşınmaz</a:t>
            </a:r>
            <a:r>
              <a:rPr lang="en-US" dirty="0"/>
              <a:t> </a:t>
            </a:r>
            <a:r>
              <a:rPr lang="en-US" dirty="0" err="1"/>
              <a:t>sayılanlar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kanunlarda</a:t>
            </a:r>
            <a:r>
              <a:rPr lang="en-US" dirty="0"/>
              <a:t> </a:t>
            </a:r>
            <a:r>
              <a:rPr lang="en-US" dirty="0" err="1"/>
              <a:t>taşınır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belirtilen</a:t>
            </a:r>
            <a:r>
              <a:rPr lang="en-US" dirty="0"/>
              <a:t> </a:t>
            </a:r>
            <a:r>
              <a:rPr lang="en-US" dirty="0" err="1"/>
              <a:t>şeylerin</a:t>
            </a:r>
            <a:r>
              <a:rPr lang="en-US" dirty="0"/>
              <a:t> </a:t>
            </a:r>
            <a:r>
              <a:rPr lang="en-US" dirty="0" err="1"/>
              <a:t>satışıdır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r>
              <a:rPr lang="tr-TR" dirty="0" smtClean="0"/>
              <a:t>Tarafların Borçları</a:t>
            </a:r>
          </a:p>
          <a:p>
            <a:pPr lvl="1"/>
            <a:r>
              <a:rPr lang="tr-TR" dirty="0" smtClean="0"/>
              <a:t>Satıcının Borçları</a:t>
            </a:r>
          </a:p>
          <a:p>
            <a:pPr lvl="2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aslî</a:t>
            </a:r>
            <a:r>
              <a:rPr lang="en-US" dirty="0"/>
              <a:t> </a:t>
            </a:r>
            <a:r>
              <a:rPr lang="en-US" dirty="0" err="1" smtClean="0"/>
              <a:t>borçları</a:t>
            </a:r>
            <a:endParaRPr lang="tr-TR" dirty="0"/>
          </a:p>
          <a:p>
            <a:pPr lvl="3"/>
            <a:r>
              <a:rPr lang="en-US" dirty="0" err="1"/>
              <a:t>Malın</a:t>
            </a:r>
            <a:r>
              <a:rPr lang="en-US" dirty="0"/>
              <a:t> </a:t>
            </a:r>
            <a:r>
              <a:rPr lang="en-US" dirty="0" err="1"/>
              <a:t>zilyetliğini</a:t>
            </a:r>
            <a:r>
              <a:rPr lang="en-US" dirty="0"/>
              <a:t>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/>
              <a:t>devir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endParaRPr lang="tr-TR" dirty="0" smtClean="0"/>
          </a:p>
          <a:p>
            <a:pPr lvl="3"/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mülkiyetini</a:t>
            </a:r>
            <a:r>
              <a:rPr lang="en-US" dirty="0"/>
              <a:t> </a:t>
            </a:r>
            <a:r>
              <a:rPr lang="en-US" dirty="0" err="1"/>
              <a:t>devretme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466FE0-3649-514B-A96E-916D1185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Satıcının borçları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A03F5-B1F4-2A4F-BCDB-2AC5BA9FF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atıcının Yan Borçları</a:t>
            </a:r>
          </a:p>
          <a:p>
            <a:pPr lvl="1"/>
            <a:r>
              <a:rPr lang="en-US" dirty="0" err="1"/>
              <a:t>Satılanı</a:t>
            </a:r>
            <a:r>
              <a:rPr lang="en-US" dirty="0"/>
              <a:t> </a:t>
            </a:r>
            <a:r>
              <a:rPr lang="en-US" dirty="0" err="1"/>
              <a:t>muhafaza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en-US" dirty="0" err="1"/>
              <a:t>Aydınlatma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endParaRPr lang="tr-TR" dirty="0" smtClean="0"/>
          </a:p>
          <a:p>
            <a:pPr lvl="1"/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belgeleri</a:t>
            </a:r>
            <a:r>
              <a:rPr lang="en-US" dirty="0"/>
              <a:t> </a:t>
            </a:r>
            <a:r>
              <a:rPr lang="en-US" dirty="0" err="1"/>
              <a:t>sağlama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endParaRPr lang="tr-TR" dirty="0" smtClean="0"/>
          </a:p>
          <a:p>
            <a:pPr lvl="1"/>
            <a:r>
              <a:rPr lang="en-US" dirty="0" err="1"/>
              <a:t>Devir</a:t>
            </a:r>
            <a:r>
              <a:rPr lang="en-US" dirty="0"/>
              <a:t> </a:t>
            </a:r>
            <a:r>
              <a:rPr lang="en-US" dirty="0" err="1"/>
              <a:t>giderleri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endParaRPr lang="tr-TR" dirty="0" smtClean="0"/>
          </a:p>
          <a:p>
            <a:pPr lvl="1"/>
            <a:r>
              <a:rPr lang="en-US" dirty="0" err="1"/>
              <a:t>Satılanı</a:t>
            </a:r>
            <a:r>
              <a:rPr lang="en-US" dirty="0"/>
              <a:t> </a:t>
            </a:r>
            <a:r>
              <a:rPr lang="en-US" dirty="0" err="1"/>
              <a:t>ifa</a:t>
            </a:r>
            <a:r>
              <a:rPr lang="en-US" dirty="0"/>
              <a:t> </a:t>
            </a:r>
            <a:r>
              <a:rPr lang="en-US" dirty="0" err="1"/>
              <a:t>yerinden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taşıma</a:t>
            </a:r>
            <a:r>
              <a:rPr lang="en-US" dirty="0"/>
              <a:t> (</a:t>
            </a:r>
            <a:r>
              <a:rPr lang="en-US" dirty="0" err="1"/>
              <a:t>gönderme</a:t>
            </a:r>
            <a:r>
              <a:rPr lang="en-US" dirty="0"/>
              <a:t>) </a:t>
            </a:r>
            <a:r>
              <a:rPr lang="en-US" dirty="0" err="1" smtClean="0"/>
              <a:t>giderleri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894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ADC04-3746-B240-863C-D8BB8479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Satıcının borçları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5BC67-F519-104E-BD93-E64B9FE72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36428"/>
          </a:xfrm>
        </p:spPr>
        <p:txBody>
          <a:bodyPr/>
          <a:lstStyle/>
          <a:p>
            <a:r>
              <a:rPr lang="tr-TR" dirty="0" smtClean="0"/>
              <a:t>Satıcının Temerrüdü</a:t>
            </a:r>
          </a:p>
          <a:p>
            <a:pPr lvl="1"/>
            <a:r>
              <a:rPr lang="en-US" dirty="0" err="1"/>
              <a:t>Ticarî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(</a:t>
            </a:r>
            <a:r>
              <a:rPr lang="en-US" dirty="0" err="1"/>
              <a:t>adi</a:t>
            </a:r>
            <a:r>
              <a:rPr lang="en-US" dirty="0"/>
              <a:t>) </a:t>
            </a:r>
            <a:r>
              <a:rPr lang="en-US" dirty="0" err="1"/>
              <a:t>satışlar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(</a:t>
            </a:r>
            <a:r>
              <a:rPr lang="en-US" dirty="0" err="1"/>
              <a:t>kesin</a:t>
            </a:r>
            <a:r>
              <a:rPr lang="en-US" dirty="0"/>
              <a:t>)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ticarî</a:t>
            </a:r>
            <a:r>
              <a:rPr lang="en-US" dirty="0"/>
              <a:t> </a:t>
            </a:r>
            <a:r>
              <a:rPr lang="en-US" dirty="0" err="1"/>
              <a:t>satışlarda</a:t>
            </a:r>
            <a:r>
              <a:rPr lang="en-US" dirty="0"/>
              <a:t> </a:t>
            </a:r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 smtClean="0"/>
              <a:t>temerrü</a:t>
            </a:r>
            <a:r>
              <a:rPr lang="tr-TR" dirty="0" err="1" smtClean="0"/>
              <a:t>dü</a:t>
            </a:r>
            <a:endParaRPr lang="tr-TR" dirty="0" smtClean="0"/>
          </a:p>
          <a:p>
            <a:pPr lvl="1"/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/>
              <a:t>ticarî</a:t>
            </a:r>
            <a:r>
              <a:rPr lang="en-US" dirty="0"/>
              <a:t> </a:t>
            </a:r>
            <a:r>
              <a:rPr lang="en-US" dirty="0" err="1"/>
              <a:t>satışlarda</a:t>
            </a:r>
            <a:r>
              <a:rPr lang="en-US" dirty="0"/>
              <a:t> </a:t>
            </a:r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temerrüdü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Satış</a:t>
            </a:r>
            <a:r>
              <a:rPr lang="en-US" dirty="0"/>
              <a:t>, her </a:t>
            </a:r>
            <a:r>
              <a:rPr lang="en-US" dirty="0" err="1"/>
              <a:t>şeyden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ticarî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Temerrüdün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sonuçları</a:t>
            </a:r>
            <a:endParaRPr lang="tr-TR" dirty="0"/>
          </a:p>
          <a:p>
            <a:pPr lvl="3"/>
            <a:r>
              <a:rPr lang="en-US" dirty="0" err="1"/>
              <a:t>Satıcının</a:t>
            </a:r>
            <a:r>
              <a:rPr lang="en-US" dirty="0"/>
              <a:t>, </a:t>
            </a:r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müspet</a:t>
            </a:r>
            <a:r>
              <a:rPr lang="en-US" dirty="0"/>
              <a:t> </a:t>
            </a:r>
            <a:r>
              <a:rPr lang="en-US" dirty="0" err="1"/>
              <a:t>zararını</a:t>
            </a:r>
            <a:r>
              <a:rPr lang="en-US" dirty="0"/>
              <a:t> </a:t>
            </a:r>
            <a:r>
              <a:rPr lang="en-US" dirty="0" err="1"/>
              <a:t>giderme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bunun</a:t>
            </a:r>
            <a:r>
              <a:rPr lang="en-US" dirty="0"/>
              <a:t> </a:t>
            </a:r>
            <a:r>
              <a:rPr lang="en-US" dirty="0" err="1" smtClean="0"/>
              <a:t>kapsamı</a:t>
            </a:r>
            <a:endParaRPr lang="tr-TR" dirty="0"/>
          </a:p>
          <a:p>
            <a:pPr lvl="4"/>
            <a:r>
              <a:rPr lang="tr-TR" dirty="0" smtClean="0"/>
              <a:t>TBK m. 213/II</a:t>
            </a:r>
            <a:r>
              <a:rPr lang="tr-TR" dirty="0"/>
              <a:t>: </a:t>
            </a:r>
            <a:r>
              <a:rPr lang="tr-TR" dirty="0" smtClean="0"/>
              <a:t>«Satıcı </a:t>
            </a:r>
            <a:r>
              <a:rPr lang="tr-TR" dirty="0"/>
              <a:t>borcunu ifa etmezse alıcı, satış bedeli ile kendisine devredilmeyen satılanın yerine, bir başkasını satın </a:t>
            </a:r>
            <a:r>
              <a:rPr lang="tr-TR" dirty="0" smtClean="0"/>
              <a:t>almak için </a:t>
            </a:r>
            <a:r>
              <a:rPr lang="tr-TR" dirty="0"/>
              <a:t>dürüstlük kurallarına uygun olarak ödediği bedel arasındaki farka göre hesaplanacak zararın giderilmesini </a:t>
            </a:r>
            <a:r>
              <a:rPr lang="tr-TR" dirty="0" smtClean="0"/>
              <a:t>isteyebilir.» (Somut Yöntem)</a:t>
            </a:r>
          </a:p>
          <a:p>
            <a:pPr lvl="4"/>
            <a:r>
              <a:rPr lang="tr-TR" dirty="0" smtClean="0"/>
              <a:t>TBK m. 213/III: «</a:t>
            </a:r>
            <a:r>
              <a:rPr lang="en-US" dirty="0" err="1" smtClean="0"/>
              <a:t>Satılan</a:t>
            </a:r>
            <a:r>
              <a:rPr lang="en-US" dirty="0"/>
              <a:t>, </a:t>
            </a:r>
            <a:r>
              <a:rPr lang="en-US" dirty="0" err="1"/>
              <a:t>borsada</a:t>
            </a:r>
            <a:r>
              <a:rPr lang="en-US" dirty="0"/>
              <a:t> </a:t>
            </a:r>
            <a:r>
              <a:rPr lang="en-US" dirty="0" err="1"/>
              <a:t>kayıtlı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piyasa</a:t>
            </a:r>
            <a:r>
              <a:rPr lang="en-US" dirty="0"/>
              <a:t> </a:t>
            </a:r>
            <a:r>
              <a:rPr lang="en-US" dirty="0" err="1"/>
              <a:t>fiyatı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mallardan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alıcı</a:t>
            </a:r>
            <a:r>
              <a:rPr lang="en-US" dirty="0"/>
              <a:t>, </a:t>
            </a:r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başkasını</a:t>
            </a:r>
            <a:r>
              <a:rPr lang="en-US" dirty="0"/>
              <a:t> satın alma </a:t>
            </a:r>
            <a:r>
              <a:rPr lang="en-US" dirty="0" err="1"/>
              <a:t>zorunda</a:t>
            </a:r>
            <a:r>
              <a:rPr lang="en-US" dirty="0"/>
              <a:t> </a:t>
            </a:r>
            <a:r>
              <a:rPr lang="en-US" dirty="0" err="1"/>
              <a:t>olmaksızın</a:t>
            </a:r>
            <a:r>
              <a:rPr lang="en-US" dirty="0"/>
              <a:t>,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belirlenmiş</a:t>
            </a:r>
            <a:r>
              <a:rPr lang="en-US" dirty="0"/>
              <a:t> </a:t>
            </a:r>
            <a:r>
              <a:rPr lang="en-US" dirty="0" err="1"/>
              <a:t>ifa</a:t>
            </a:r>
            <a:r>
              <a:rPr lang="en-US" dirty="0"/>
              <a:t> </a:t>
            </a:r>
            <a:r>
              <a:rPr lang="en-US" dirty="0" err="1"/>
              <a:t>günündeki</a:t>
            </a:r>
            <a:r>
              <a:rPr lang="en-US" dirty="0"/>
              <a:t> </a:t>
            </a:r>
            <a:r>
              <a:rPr lang="en-US" dirty="0" err="1"/>
              <a:t>piyasa</a:t>
            </a:r>
            <a:r>
              <a:rPr lang="en-US" dirty="0"/>
              <a:t> </a:t>
            </a:r>
            <a:r>
              <a:rPr lang="en-US" dirty="0" err="1"/>
              <a:t>fiyatı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farka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hesaplanacak</a:t>
            </a:r>
            <a:r>
              <a:rPr lang="en-US" dirty="0"/>
              <a:t> </a:t>
            </a:r>
            <a:r>
              <a:rPr lang="en-US" dirty="0" err="1"/>
              <a:t>zararın</a:t>
            </a:r>
            <a:r>
              <a:rPr lang="en-US" dirty="0"/>
              <a:t> </a:t>
            </a:r>
            <a:r>
              <a:rPr lang="en-US" dirty="0" err="1"/>
              <a:t>giderilmesini</a:t>
            </a:r>
            <a:r>
              <a:rPr lang="en-US" dirty="0"/>
              <a:t> </a:t>
            </a:r>
            <a:r>
              <a:rPr lang="en-US" dirty="0" err="1"/>
              <a:t>isteyebilir</a:t>
            </a:r>
            <a:r>
              <a:rPr lang="en-US" dirty="0" smtClean="0"/>
              <a:t>.</a:t>
            </a:r>
            <a:r>
              <a:rPr lang="tr-TR" dirty="0" smtClean="0"/>
              <a:t>» (Soyut Yöntem)</a:t>
            </a:r>
          </a:p>
        </p:txBody>
      </p:sp>
    </p:spTree>
    <p:extLst>
      <p:ext uri="{BB962C8B-B14F-4D97-AF65-F5344CB8AC3E}">
        <p14:creationId xmlns:p14="http://schemas.microsoft.com/office/powerpoint/2010/main" val="312479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90A15C-E967-D246-A1F0-348C3DB7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Satıcının borçları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34B4D-DB80-7143-8033-E678C433F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3535982"/>
          </a:xfrm>
        </p:spPr>
        <p:txBody>
          <a:bodyPr>
            <a:normAutofit/>
          </a:bodyPr>
          <a:lstStyle/>
          <a:p>
            <a:r>
              <a:rPr lang="tr-TR" dirty="0" smtClean="0"/>
              <a:t>Satıcının Zapttan Sorumluluğu</a:t>
            </a:r>
          </a:p>
          <a:p>
            <a:pPr lvl="1"/>
            <a:r>
              <a:rPr lang="tr-TR" dirty="0" smtClean="0"/>
              <a:t>TBK m. 214 vd. hükümlerinde düzenlenmiştir.</a:t>
            </a:r>
          </a:p>
          <a:p>
            <a:pPr lvl="1"/>
            <a:r>
              <a:rPr lang="tr-TR" dirty="0" smtClean="0"/>
              <a:t>TBK m. 214: «</a:t>
            </a:r>
            <a:r>
              <a:rPr lang="en-US" dirty="0" err="1" smtClean="0"/>
              <a:t>Satış</a:t>
            </a:r>
            <a:r>
              <a:rPr lang="en-US" dirty="0" smtClean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kurulduğu</a:t>
            </a:r>
            <a:r>
              <a:rPr lang="en-US" dirty="0"/>
              <a:t> </a:t>
            </a:r>
            <a:r>
              <a:rPr lang="en-US" dirty="0" err="1"/>
              <a:t>sırada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dolayısıyla</a:t>
            </a:r>
            <a:r>
              <a:rPr lang="en-US" dirty="0"/>
              <a:t>, </a:t>
            </a:r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tamamı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elinden</a:t>
            </a:r>
            <a:r>
              <a:rPr lang="en-US" dirty="0"/>
              <a:t> </a:t>
            </a:r>
            <a:r>
              <a:rPr lang="en-US" dirty="0" err="1"/>
              <a:t>alınırsa</a:t>
            </a:r>
            <a:r>
              <a:rPr lang="en-US" dirty="0"/>
              <a:t> </a:t>
            </a:r>
            <a:r>
              <a:rPr lang="en-US" dirty="0" err="1"/>
              <a:t>satıcı</a:t>
            </a:r>
            <a:r>
              <a:rPr lang="en-US" dirty="0"/>
              <a:t>, </a:t>
            </a:r>
            <a:r>
              <a:rPr lang="en-US" dirty="0" err="1"/>
              <a:t>bundan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sorumlu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	</a:t>
            </a:r>
            <a:r>
              <a:rPr lang="en-US" dirty="0" err="1" smtClean="0"/>
              <a:t>Alıcı</a:t>
            </a:r>
            <a:r>
              <a:rPr lang="en-US" dirty="0"/>
              <a:t>, </a:t>
            </a:r>
            <a:r>
              <a:rPr lang="en-US" dirty="0" err="1"/>
              <a:t>elinden</a:t>
            </a:r>
            <a:r>
              <a:rPr lang="en-US" dirty="0"/>
              <a:t> </a:t>
            </a:r>
            <a:r>
              <a:rPr lang="en-US" dirty="0" err="1"/>
              <a:t>alınma</a:t>
            </a:r>
            <a:r>
              <a:rPr lang="en-US" dirty="0"/>
              <a:t> </a:t>
            </a:r>
            <a:r>
              <a:rPr lang="en-US" dirty="0" err="1"/>
              <a:t>tehlikesini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kurulduğu</a:t>
            </a:r>
            <a:r>
              <a:rPr lang="en-US" dirty="0"/>
              <a:t> </a:t>
            </a:r>
            <a:r>
              <a:rPr lang="en-US" dirty="0" err="1"/>
              <a:t>sırada</a:t>
            </a:r>
            <a:r>
              <a:rPr lang="en-US" dirty="0"/>
              <a:t> </a:t>
            </a:r>
            <a:r>
              <a:rPr lang="en-US" dirty="0" err="1"/>
              <a:t>biliyor</a:t>
            </a:r>
            <a:r>
              <a:rPr lang="en-US" dirty="0"/>
              <a:t> </a:t>
            </a:r>
            <a:r>
              <a:rPr lang="en-US" dirty="0" err="1"/>
              <a:t>idiyse</a:t>
            </a:r>
            <a:r>
              <a:rPr lang="en-US" dirty="0"/>
              <a:t> </a:t>
            </a:r>
            <a:r>
              <a:rPr lang="en-US" dirty="0" err="1"/>
              <a:t>satıcı</a:t>
            </a:r>
            <a:r>
              <a:rPr lang="en-US" dirty="0"/>
              <a:t>, </a:t>
            </a:r>
            <a:r>
              <a:rPr lang="en-US" dirty="0" err="1"/>
              <a:t>ayrıca</a:t>
            </a:r>
            <a:r>
              <a:rPr lang="en-US" dirty="0"/>
              <a:t> </a:t>
            </a:r>
            <a:r>
              <a:rPr lang="en-US" dirty="0" err="1"/>
              <a:t>üstlenmiş</a:t>
            </a:r>
            <a:r>
              <a:rPr lang="en-US" dirty="0"/>
              <a:t> </a:t>
            </a:r>
            <a:r>
              <a:rPr lang="en-US" dirty="0" err="1"/>
              <a:t>olmadıkça</a:t>
            </a:r>
            <a:r>
              <a:rPr lang="en-US" dirty="0"/>
              <a:t> </a:t>
            </a:r>
            <a:r>
              <a:rPr lang="en-US" dirty="0" err="1"/>
              <a:t>bundan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sorumlu</a:t>
            </a:r>
            <a:r>
              <a:rPr lang="en-US" dirty="0"/>
              <a:t> </a:t>
            </a:r>
            <a:r>
              <a:rPr lang="en-US" dirty="0" err="1"/>
              <a:t>olmaz</a:t>
            </a:r>
            <a:r>
              <a:rPr lang="en-US" dirty="0"/>
              <a:t>.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	</a:t>
            </a:r>
            <a:r>
              <a:rPr lang="en-US" dirty="0" err="1" smtClean="0"/>
              <a:t>Satıcı</a:t>
            </a:r>
            <a:r>
              <a:rPr lang="en-US" dirty="0"/>
              <a:t>,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err="1"/>
              <a:t>gizlemişse</a:t>
            </a:r>
            <a:r>
              <a:rPr lang="en-US" dirty="0"/>
              <a:t>, </a:t>
            </a:r>
            <a:r>
              <a:rPr lang="en-US" dirty="0" err="1"/>
              <a:t>sorumluluğunu</a:t>
            </a:r>
            <a:r>
              <a:rPr lang="en-US" dirty="0"/>
              <a:t> </a:t>
            </a:r>
            <a:r>
              <a:rPr lang="en-US" dirty="0" err="1"/>
              <a:t>kaldırma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sınırlama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yapılmış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anlaşma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hükümsüzdür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  <a:r>
              <a:rPr lang="en-US" dirty="0" smtClean="0"/>
              <a:t>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1112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BFF69-FE40-3D47-BF45-AA06D17B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Satıcının borçları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31409-3516-9F4E-9B87-B1DC51E7E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14805"/>
          </a:xfrm>
        </p:spPr>
        <p:txBody>
          <a:bodyPr>
            <a:normAutofit/>
          </a:bodyPr>
          <a:lstStyle/>
          <a:p>
            <a:r>
              <a:rPr lang="tr-TR" dirty="0"/>
              <a:t>Satıcının Zapttan Sorumluluğu</a:t>
            </a:r>
          </a:p>
          <a:p>
            <a:pPr lvl="1"/>
            <a:r>
              <a:rPr lang="tr-TR" dirty="0" smtClean="0"/>
              <a:t>Çeşitleri</a:t>
            </a:r>
            <a:endParaRPr lang="tr-TR" dirty="0"/>
          </a:p>
          <a:p>
            <a:pPr lvl="2"/>
            <a:r>
              <a:rPr lang="tr-TR" dirty="0"/>
              <a:t>Tam zapt</a:t>
            </a:r>
          </a:p>
          <a:p>
            <a:pPr lvl="2"/>
            <a:r>
              <a:rPr lang="tr-TR" dirty="0"/>
              <a:t>Kısmî </a:t>
            </a:r>
            <a:r>
              <a:rPr lang="tr-TR" dirty="0" smtClean="0"/>
              <a:t>zapt</a:t>
            </a:r>
          </a:p>
          <a:p>
            <a:pPr lvl="1"/>
            <a:r>
              <a:rPr lang="tr-TR" dirty="0" smtClean="0"/>
              <a:t>Şartları</a:t>
            </a:r>
          </a:p>
          <a:p>
            <a:pPr lvl="2"/>
            <a:r>
              <a:rPr lang="tr-TR" dirty="0" smtClean="0"/>
              <a:t>Maddi Şartları</a:t>
            </a:r>
          </a:p>
          <a:p>
            <a:pPr lvl="3"/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 </a:t>
            </a:r>
            <a:r>
              <a:rPr lang="en-US" dirty="0" err="1"/>
              <a:t>geçerli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kurulmuş</a:t>
            </a:r>
            <a:r>
              <a:rPr lang="en-US" dirty="0"/>
              <a:t> </a:t>
            </a:r>
            <a:r>
              <a:rPr lang="en-US" dirty="0" err="1"/>
              <a:t>olmalıdır</a:t>
            </a:r>
            <a:r>
              <a:rPr lang="en-US" dirty="0"/>
              <a:t> 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Satılan</a:t>
            </a:r>
            <a:r>
              <a:rPr lang="en-US" dirty="0"/>
              <a:t>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/>
              <a:t>devredilmiş</a:t>
            </a:r>
            <a:r>
              <a:rPr lang="en-US" dirty="0"/>
              <a:t> (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edilmiş</a:t>
            </a:r>
            <a:r>
              <a:rPr lang="en-US" dirty="0"/>
              <a:t>) </a:t>
            </a:r>
            <a:r>
              <a:rPr lang="en-US" dirty="0" err="1"/>
              <a:t>olmalıdır</a:t>
            </a:r>
            <a:r>
              <a:rPr lang="en-US" dirty="0"/>
              <a:t> </a:t>
            </a:r>
            <a:endParaRPr lang="tr-TR" dirty="0" smtClean="0"/>
          </a:p>
          <a:p>
            <a:pPr lvl="3"/>
            <a:r>
              <a:rPr lang="en-US" dirty="0" err="1" smtClean="0"/>
              <a:t>Alıcı</a:t>
            </a:r>
            <a:r>
              <a:rPr lang="en-US" dirty="0" smtClean="0"/>
              <a:t>, </a:t>
            </a:r>
            <a:r>
              <a:rPr lang="en-US" dirty="0" err="1" smtClean="0"/>
              <a:t>satılan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hakkını</a:t>
            </a:r>
            <a:r>
              <a:rPr lang="en-US" dirty="0" smtClean="0"/>
              <a:t>, </a:t>
            </a:r>
            <a:r>
              <a:rPr lang="en-US" dirty="0" err="1" smtClean="0"/>
              <a:t>dolayısıyla</a:t>
            </a:r>
            <a:r>
              <a:rPr lang="en-US" dirty="0" smtClean="0"/>
              <a:t> </a:t>
            </a:r>
            <a:r>
              <a:rPr lang="en-US" dirty="0" err="1" smtClean="0"/>
              <a:t>malın</a:t>
            </a:r>
            <a:r>
              <a:rPr lang="en-US" dirty="0" smtClean="0"/>
              <a:t> </a:t>
            </a:r>
            <a:r>
              <a:rPr lang="en-US" dirty="0" err="1" smtClean="0"/>
              <a:t>elinden</a:t>
            </a:r>
            <a:r>
              <a:rPr lang="en-US" dirty="0" smtClean="0"/>
              <a:t> </a:t>
            </a:r>
            <a:r>
              <a:rPr lang="en-US" dirty="0" err="1" smtClean="0"/>
              <a:t>alınma</a:t>
            </a:r>
            <a:r>
              <a:rPr lang="en-US" dirty="0" smtClean="0"/>
              <a:t> </a:t>
            </a:r>
            <a:r>
              <a:rPr lang="en-US" dirty="0" err="1" smtClean="0"/>
              <a:t>tehlikesini</a:t>
            </a:r>
            <a:r>
              <a:rPr lang="en-US" dirty="0" smtClean="0"/>
              <a:t> </a:t>
            </a:r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 smtClean="0"/>
              <a:t>kurulduğu</a:t>
            </a:r>
            <a:r>
              <a:rPr lang="en-US" dirty="0" smtClean="0"/>
              <a:t> </a:t>
            </a:r>
            <a:r>
              <a:rPr lang="en-US" dirty="0" err="1" smtClean="0"/>
              <a:t>sırada</a:t>
            </a:r>
            <a:r>
              <a:rPr lang="en-US" dirty="0" smtClean="0"/>
              <a:t> </a:t>
            </a:r>
            <a:r>
              <a:rPr lang="en-US" dirty="0" err="1" smtClean="0"/>
              <a:t>bilmemelidir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16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697DC-39D4-AE4A-8ABE-13D897AB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Satıcının Zapttan Sorumluluğu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E5434-5348-1C4B-9722-2903A11ED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67057"/>
          </a:xfrm>
        </p:spPr>
        <p:txBody>
          <a:bodyPr>
            <a:normAutofit/>
          </a:bodyPr>
          <a:lstStyle/>
          <a:p>
            <a:r>
              <a:rPr lang="tr-TR" dirty="0" smtClean="0"/>
              <a:t>Şartları</a:t>
            </a:r>
          </a:p>
          <a:p>
            <a:pPr lvl="1"/>
            <a:r>
              <a:rPr lang="tr-TR" dirty="0" smtClean="0"/>
              <a:t>Maddi Şartları (devam)</a:t>
            </a:r>
          </a:p>
          <a:p>
            <a:pPr lvl="2"/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satılan</a:t>
            </a:r>
            <a:r>
              <a:rPr lang="en-US" dirty="0"/>
              <a:t> </a:t>
            </a:r>
            <a:r>
              <a:rPr lang="en-US" dirty="0" err="1"/>
              <a:t>şey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zapt</a:t>
            </a:r>
            <a:r>
              <a:rPr lang="en-US" dirty="0"/>
              <a:t> 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kullanmış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kusurlu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şart</a:t>
            </a:r>
            <a:r>
              <a:rPr lang="en-US" dirty="0"/>
              <a:t> </a:t>
            </a:r>
            <a:r>
              <a:rPr lang="en-US" dirty="0" err="1" smtClean="0"/>
              <a:t>değildir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Şeklî Şartları</a:t>
            </a:r>
          </a:p>
          <a:p>
            <a:pPr lvl="2"/>
            <a:r>
              <a:rPr lang="en-US" dirty="0" err="1"/>
              <a:t>Zaptın</a:t>
            </a:r>
            <a:r>
              <a:rPr lang="en-US" dirty="0"/>
              <a:t> </a:t>
            </a:r>
            <a:r>
              <a:rPr lang="en-US" dirty="0" err="1" smtClean="0"/>
              <a:t>ihbarı</a:t>
            </a:r>
            <a:endParaRPr lang="tr-TR" dirty="0"/>
          </a:p>
          <a:p>
            <a:pPr lvl="2"/>
            <a:r>
              <a:rPr lang="en-US" dirty="0" err="1"/>
              <a:t>Zaptın</a:t>
            </a:r>
            <a:r>
              <a:rPr lang="en-US" dirty="0"/>
              <a:t> </a:t>
            </a:r>
            <a:r>
              <a:rPr lang="en-US" dirty="0" err="1" smtClean="0"/>
              <a:t>ispatı</a:t>
            </a:r>
            <a:endParaRPr lang="tr-TR" dirty="0"/>
          </a:p>
          <a:p>
            <a:pPr lvl="3"/>
            <a:r>
              <a:rPr lang="en-US" dirty="0" err="1"/>
              <a:t>Zaptın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kararıyla</a:t>
            </a:r>
            <a:r>
              <a:rPr lang="en-US" dirty="0"/>
              <a:t> </a:t>
            </a:r>
            <a:r>
              <a:rPr lang="en-US" dirty="0" err="1"/>
              <a:t>ispatı</a:t>
            </a:r>
            <a:r>
              <a:rPr lang="en-US" dirty="0"/>
              <a:t> </a:t>
            </a:r>
            <a:endParaRPr lang="tr-TR" dirty="0" smtClean="0"/>
          </a:p>
          <a:p>
            <a:pPr lvl="3"/>
            <a:r>
              <a:rPr lang="en-US" dirty="0" err="1"/>
              <a:t>Zaptın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kararı</a:t>
            </a:r>
            <a:r>
              <a:rPr lang="en-US" dirty="0"/>
              <a:t> </a:t>
            </a:r>
            <a:r>
              <a:rPr lang="en-US" dirty="0" err="1"/>
              <a:t>olmaksızın</a:t>
            </a:r>
            <a:r>
              <a:rPr lang="en-US" dirty="0"/>
              <a:t> </a:t>
            </a:r>
            <a:r>
              <a:rPr lang="en-US" dirty="0" err="1"/>
              <a:t>ispatı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Alıcı</a:t>
            </a:r>
            <a:r>
              <a:rPr lang="en-US" dirty="0"/>
              <a:t>, </a:t>
            </a:r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haklarını</a:t>
            </a:r>
            <a:r>
              <a:rPr lang="en-US" dirty="0"/>
              <a:t> </a:t>
            </a:r>
            <a:r>
              <a:rPr lang="en-US" dirty="0" err="1"/>
              <a:t>zamanaşımı</a:t>
            </a:r>
            <a:r>
              <a:rPr lang="en-US" dirty="0"/>
              <a:t> </a:t>
            </a:r>
            <a:r>
              <a:rPr lang="en-US" dirty="0" err="1"/>
              <a:t>süresi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 smtClean="0"/>
              <a:t>kullanmalıdır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167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A0CB61-A5AF-4346-BC52-57262F7FF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Satıcının Zapttan Sorumluluğu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5768B7-1625-C24A-B53C-CB4B7085C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2371"/>
          </a:xfrm>
        </p:spPr>
        <p:txBody>
          <a:bodyPr/>
          <a:lstStyle/>
          <a:p>
            <a:r>
              <a:rPr lang="en-US" dirty="0" err="1"/>
              <a:t>Zaptın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sonuçları</a:t>
            </a:r>
            <a:r>
              <a:rPr lang="en-US" dirty="0"/>
              <a:t> (</a:t>
            </a:r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 smtClean="0"/>
              <a:t>)</a:t>
            </a:r>
            <a:endParaRPr lang="tr-TR" dirty="0" smtClean="0"/>
          </a:p>
          <a:p>
            <a:pPr lvl="1"/>
            <a:r>
              <a:rPr lang="en-US" dirty="0"/>
              <a:t>Tam </a:t>
            </a:r>
            <a:r>
              <a:rPr lang="en-US" dirty="0" err="1"/>
              <a:t>zapt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Alıcı</a:t>
            </a:r>
            <a:r>
              <a:rPr lang="en-US" dirty="0"/>
              <a:t> </a:t>
            </a:r>
            <a:r>
              <a:rPr lang="en-US" dirty="0" err="1" smtClean="0"/>
              <a:t>satıcıdan</a:t>
            </a:r>
            <a:r>
              <a:rPr lang="en-US" dirty="0"/>
              <a:t>, </a:t>
            </a:r>
            <a:r>
              <a:rPr lang="en-US" dirty="0" err="1"/>
              <a:t>ödemiş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bedelinin</a:t>
            </a:r>
            <a:r>
              <a:rPr lang="en-US" dirty="0"/>
              <a:t> </a:t>
            </a:r>
            <a:r>
              <a:rPr lang="en-US" dirty="0" err="1"/>
              <a:t>faiziyle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verilmesini</a:t>
            </a:r>
            <a:r>
              <a:rPr lang="en-US" dirty="0"/>
              <a:t> </a:t>
            </a:r>
            <a:r>
              <a:rPr lang="en-US" dirty="0" err="1" smtClean="0"/>
              <a:t>iste</a:t>
            </a:r>
            <a:r>
              <a:rPr lang="tr-TR" dirty="0" smtClean="0"/>
              <a:t>r.</a:t>
            </a:r>
          </a:p>
          <a:p>
            <a:pPr lvl="2"/>
            <a:r>
              <a:rPr lang="en-US" dirty="0" err="1"/>
              <a:t>Alıcı</a:t>
            </a:r>
            <a:r>
              <a:rPr lang="en-US" dirty="0"/>
              <a:t>, </a:t>
            </a:r>
            <a:r>
              <a:rPr lang="en-US" dirty="0" err="1"/>
              <a:t>satıcıdan</a:t>
            </a:r>
            <a:r>
              <a:rPr lang="en-US" dirty="0"/>
              <a:t> </a:t>
            </a:r>
            <a:r>
              <a:rPr lang="en-US" dirty="0" err="1"/>
              <a:t>satılanı</a:t>
            </a:r>
            <a:r>
              <a:rPr lang="en-US" dirty="0"/>
              <a:t> </a:t>
            </a:r>
            <a:r>
              <a:rPr lang="en-US" dirty="0" err="1"/>
              <a:t>elinden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kişiden</a:t>
            </a:r>
            <a:r>
              <a:rPr lang="en-US" dirty="0"/>
              <a:t> </a:t>
            </a:r>
            <a:r>
              <a:rPr lang="en-US" dirty="0" err="1"/>
              <a:t>isteyemeyeceği</a:t>
            </a:r>
            <a:r>
              <a:rPr lang="en-US" dirty="0"/>
              <a:t> </a:t>
            </a:r>
            <a:r>
              <a:rPr lang="en-US" dirty="0" err="1"/>
              <a:t>giderleri</a:t>
            </a:r>
            <a:r>
              <a:rPr lang="en-US" dirty="0"/>
              <a:t> de </a:t>
            </a:r>
            <a:r>
              <a:rPr lang="en-US" dirty="0" err="1" smtClean="0"/>
              <a:t>ister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 smtClean="0"/>
              <a:t>Alıcı</a:t>
            </a:r>
            <a:r>
              <a:rPr lang="en-US" dirty="0"/>
              <a:t>, </a:t>
            </a:r>
            <a:r>
              <a:rPr lang="en-US" dirty="0" err="1"/>
              <a:t>davayı</a:t>
            </a:r>
            <a:r>
              <a:rPr lang="en-US" dirty="0"/>
              <a:t> </a:t>
            </a:r>
            <a:r>
              <a:rPr lang="en-US" dirty="0" err="1"/>
              <a:t>satıcıya</a:t>
            </a:r>
            <a:r>
              <a:rPr lang="en-US" dirty="0"/>
              <a:t> </a:t>
            </a:r>
            <a:r>
              <a:rPr lang="en-US" dirty="0" err="1"/>
              <a:t>bildirmekle</a:t>
            </a:r>
            <a:r>
              <a:rPr lang="en-US" dirty="0"/>
              <a:t> </a:t>
            </a:r>
            <a:r>
              <a:rPr lang="en-US" dirty="0" err="1"/>
              <a:t>kaçınılabilecek</a:t>
            </a:r>
            <a:r>
              <a:rPr lang="en-US" dirty="0"/>
              <a:t> </a:t>
            </a:r>
            <a:r>
              <a:rPr lang="en-US" dirty="0" err="1"/>
              <a:t>olanlar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yargılama</a:t>
            </a:r>
            <a:r>
              <a:rPr lang="en-US" dirty="0"/>
              <a:t> </a:t>
            </a:r>
            <a:r>
              <a:rPr lang="en-US" dirty="0" err="1"/>
              <a:t>giderleri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yargılama</a:t>
            </a:r>
            <a:r>
              <a:rPr lang="en-US" dirty="0"/>
              <a:t> </a:t>
            </a:r>
            <a:r>
              <a:rPr lang="en-US" dirty="0" err="1"/>
              <a:t>dışındaki</a:t>
            </a:r>
            <a:r>
              <a:rPr lang="en-US" dirty="0"/>
              <a:t> </a:t>
            </a:r>
            <a:r>
              <a:rPr lang="en-US" dirty="0" err="1"/>
              <a:t>giderleri</a:t>
            </a:r>
            <a:r>
              <a:rPr lang="en-US" dirty="0"/>
              <a:t> de </a:t>
            </a:r>
            <a:r>
              <a:rPr lang="en-US" dirty="0" err="1"/>
              <a:t>satıcıdan</a:t>
            </a:r>
            <a:r>
              <a:rPr lang="en-US" dirty="0"/>
              <a:t> </a:t>
            </a:r>
            <a:r>
              <a:rPr lang="en-US" dirty="0" err="1" smtClean="0"/>
              <a:t>isteyebilir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Alıcı</a:t>
            </a:r>
            <a:r>
              <a:rPr lang="en-US" dirty="0"/>
              <a:t>, </a:t>
            </a:r>
            <a:r>
              <a:rPr lang="en-US" dirty="0" err="1"/>
              <a:t>satıcıdan</a:t>
            </a:r>
            <a:r>
              <a:rPr lang="en-US" dirty="0"/>
              <a:t> </a:t>
            </a:r>
            <a:r>
              <a:rPr lang="en-US" dirty="0" err="1"/>
              <a:t>satılan</a:t>
            </a:r>
            <a:r>
              <a:rPr lang="en-US" dirty="0"/>
              <a:t> </a:t>
            </a:r>
            <a:r>
              <a:rPr lang="en-US" dirty="0" err="1"/>
              <a:t>şeyin</a:t>
            </a:r>
            <a:r>
              <a:rPr lang="en-US" dirty="0"/>
              <a:t> </a:t>
            </a:r>
            <a:r>
              <a:rPr lang="en-US" dirty="0" err="1"/>
              <a:t>tamamen</a:t>
            </a:r>
            <a:r>
              <a:rPr lang="en-US" dirty="0"/>
              <a:t> </a:t>
            </a:r>
            <a:r>
              <a:rPr lang="en-US" dirty="0" err="1"/>
              <a:t>elinden</a:t>
            </a:r>
            <a:r>
              <a:rPr lang="en-US" dirty="0"/>
              <a:t> </a:t>
            </a:r>
            <a:r>
              <a:rPr lang="en-US" dirty="0" err="1"/>
              <a:t>alınması</a:t>
            </a:r>
            <a:r>
              <a:rPr lang="en-US" dirty="0"/>
              <a:t> </a:t>
            </a:r>
            <a:r>
              <a:rPr lang="en-US" dirty="0" err="1"/>
              <a:t>yüzünden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doğruya</a:t>
            </a:r>
            <a:r>
              <a:rPr lang="en-US" dirty="0"/>
              <a:t> </a:t>
            </a:r>
            <a:r>
              <a:rPr lang="en-US" dirty="0" err="1"/>
              <a:t>uğradığı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zararların</a:t>
            </a:r>
            <a:r>
              <a:rPr lang="en-US" dirty="0"/>
              <a:t> da </a:t>
            </a:r>
            <a:r>
              <a:rPr lang="en-US" dirty="0" err="1"/>
              <a:t>giderilmesini</a:t>
            </a:r>
            <a:r>
              <a:rPr lang="en-US" dirty="0"/>
              <a:t> </a:t>
            </a:r>
            <a:r>
              <a:rPr lang="en-US" dirty="0" err="1" smtClean="0"/>
              <a:t>isteyebilir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Alıcı</a:t>
            </a:r>
            <a:r>
              <a:rPr lang="en-US" dirty="0"/>
              <a:t>, </a:t>
            </a:r>
            <a:r>
              <a:rPr lang="en-US" dirty="0" err="1"/>
              <a:t>satıcıdan</a:t>
            </a:r>
            <a:r>
              <a:rPr lang="en-US" dirty="0"/>
              <a:t> </a:t>
            </a:r>
            <a:r>
              <a:rPr lang="en-US" dirty="0" err="1"/>
              <a:t>kusursuz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ispat</a:t>
            </a:r>
            <a:r>
              <a:rPr lang="en-US" dirty="0"/>
              <a:t> </a:t>
            </a:r>
            <a:r>
              <a:rPr lang="en-US" dirty="0" err="1"/>
              <a:t>etmedikçe</a:t>
            </a:r>
            <a:r>
              <a:rPr lang="en-US" dirty="0"/>
              <a:t>, </a:t>
            </a:r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elinden</a:t>
            </a:r>
            <a:r>
              <a:rPr lang="en-US" dirty="0"/>
              <a:t> </a:t>
            </a:r>
            <a:r>
              <a:rPr lang="en-US" dirty="0" err="1"/>
              <a:t>alınması</a:t>
            </a:r>
            <a:r>
              <a:rPr lang="en-US" dirty="0"/>
              <a:t> </a:t>
            </a:r>
            <a:r>
              <a:rPr lang="en-US" dirty="0" err="1"/>
              <a:t>yüzünden</a:t>
            </a:r>
            <a:r>
              <a:rPr lang="en-US" dirty="0"/>
              <a:t> </a:t>
            </a:r>
            <a:r>
              <a:rPr lang="en-US" dirty="0" err="1"/>
              <a:t>uğramış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zararların</a:t>
            </a:r>
            <a:r>
              <a:rPr lang="en-US" dirty="0"/>
              <a:t> </a:t>
            </a:r>
            <a:r>
              <a:rPr lang="en-US" dirty="0" err="1"/>
              <a:t>giderilmesini</a:t>
            </a:r>
            <a:r>
              <a:rPr lang="en-US" dirty="0"/>
              <a:t> de </a:t>
            </a:r>
            <a:r>
              <a:rPr lang="en-US" dirty="0" err="1" smtClean="0"/>
              <a:t>isteyebilir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Kısmî zapt hâlinde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68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Satıcının Zapttan Sorumluluğu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75617"/>
          </a:xfrm>
        </p:spPr>
        <p:txBody>
          <a:bodyPr>
            <a:normAutofit/>
          </a:bodyPr>
          <a:lstStyle/>
          <a:p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sınırlandırılması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 smtClean="0"/>
              <a:t>kaldırılması</a:t>
            </a:r>
            <a:endParaRPr lang="tr-TR" dirty="0"/>
          </a:p>
          <a:p>
            <a:pPr lvl="1"/>
            <a:r>
              <a:rPr lang="tr-TR" dirty="0" smtClean="0"/>
              <a:t>Kural: Düzenleyici nitelikte olan zapttan sorumluluk hükümleri sorumsuzluk anlaşmasıyla kaldırılabilir.</a:t>
            </a:r>
          </a:p>
          <a:p>
            <a:pPr lvl="1"/>
            <a:r>
              <a:rPr lang="tr-TR" dirty="0" smtClean="0"/>
              <a:t>İstisnalar</a:t>
            </a:r>
          </a:p>
          <a:p>
            <a:pPr lvl="2"/>
            <a:r>
              <a:rPr lang="en-US" dirty="0" err="1"/>
              <a:t>Satıcı</a:t>
            </a:r>
            <a:r>
              <a:rPr lang="en-US" dirty="0"/>
              <a:t>, </a:t>
            </a:r>
            <a:r>
              <a:rPr lang="en-US" dirty="0" err="1"/>
              <a:t>alıcıdan</a:t>
            </a:r>
            <a:r>
              <a:rPr lang="en-US" dirty="0"/>
              <a:t> TBK. m. 214/</a:t>
            </a:r>
            <a:r>
              <a:rPr lang="en-US" dirty="0" err="1"/>
              <a:t>III’e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err="1"/>
              <a:t>gizlemişse</a:t>
            </a:r>
            <a:r>
              <a:rPr lang="en-US" dirty="0"/>
              <a:t>, </a:t>
            </a:r>
            <a:r>
              <a:rPr lang="en-US" dirty="0" err="1"/>
              <a:t>taraflar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yapılmış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sorumsuzluk</a:t>
            </a:r>
            <a:r>
              <a:rPr lang="en-US" dirty="0"/>
              <a:t> </a:t>
            </a:r>
            <a:r>
              <a:rPr lang="en-US" dirty="0" err="1"/>
              <a:t>anlaşması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hükümsüzdür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/>
              <a:t>sınırlandırılması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kaldırılması</a:t>
            </a:r>
            <a:r>
              <a:rPr lang="en-US" dirty="0"/>
              <a:t>, </a:t>
            </a:r>
            <a:r>
              <a:rPr lang="en-US" dirty="0" err="1"/>
              <a:t>hukuka</a:t>
            </a:r>
            <a:r>
              <a:rPr lang="en-US" dirty="0"/>
              <a:t>, </a:t>
            </a:r>
            <a:r>
              <a:rPr lang="en-US" dirty="0" err="1"/>
              <a:t>ahlaka</a:t>
            </a:r>
            <a:r>
              <a:rPr lang="en-US" dirty="0"/>
              <a:t>, </a:t>
            </a:r>
            <a:r>
              <a:rPr lang="en-US" dirty="0" err="1"/>
              <a:t>kişilik</a:t>
            </a:r>
            <a:r>
              <a:rPr lang="en-US" dirty="0"/>
              <a:t> </a:t>
            </a:r>
            <a:r>
              <a:rPr lang="en-US" dirty="0" err="1"/>
              <a:t>haklarına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dürüstlük</a:t>
            </a:r>
            <a:r>
              <a:rPr lang="en-US" dirty="0"/>
              <a:t> </a:t>
            </a:r>
            <a:r>
              <a:rPr lang="en-US" dirty="0" err="1"/>
              <a:t>kuralına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takdirde</a:t>
            </a:r>
            <a:r>
              <a:rPr lang="en-US" dirty="0"/>
              <a:t> de </a:t>
            </a:r>
            <a:r>
              <a:rPr lang="en-US" dirty="0" err="1"/>
              <a:t>anlaşma</a:t>
            </a:r>
            <a:r>
              <a:rPr lang="en-US" dirty="0"/>
              <a:t> </a:t>
            </a:r>
            <a:r>
              <a:rPr lang="en-US" dirty="0" err="1" smtClean="0"/>
              <a:t>geçersizdir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ağır</a:t>
            </a:r>
            <a:r>
              <a:rPr lang="en-US" dirty="0"/>
              <a:t> </a:t>
            </a:r>
            <a:r>
              <a:rPr lang="en-US" dirty="0" err="1"/>
              <a:t>kusurundan</a:t>
            </a:r>
            <a:r>
              <a:rPr lang="en-US" dirty="0"/>
              <a:t> </a:t>
            </a:r>
            <a:r>
              <a:rPr lang="en-US" dirty="0" err="1"/>
              <a:t>sorumlu</a:t>
            </a:r>
            <a:r>
              <a:rPr lang="en-US" dirty="0"/>
              <a:t> </a:t>
            </a:r>
            <a:r>
              <a:rPr lang="en-US" dirty="0" err="1"/>
              <a:t>olmayacağına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önceden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sorumsuzluk</a:t>
            </a:r>
            <a:r>
              <a:rPr lang="en-US" dirty="0"/>
              <a:t> </a:t>
            </a:r>
            <a:r>
              <a:rPr lang="en-US" dirty="0" err="1"/>
              <a:t>anlaşması</a:t>
            </a:r>
            <a:r>
              <a:rPr lang="en-US" dirty="0"/>
              <a:t> da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hükümsüzdür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22969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1376</TotalTime>
  <Words>644</Words>
  <Application>Microsoft Office PowerPoint</Application>
  <PresentationFormat>Geniş ekran</PresentationFormat>
  <Paragraphs>72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BORÇLAR HUKUKU ÖZEL HÜKÜMLER</vt:lpstr>
      <vt:lpstr>TAŞINIR SATIŞ SÖZLEŞMESİ</vt:lpstr>
      <vt:lpstr>Satıcının borçları</vt:lpstr>
      <vt:lpstr>Satıcının borçları</vt:lpstr>
      <vt:lpstr>Satıcının borçları</vt:lpstr>
      <vt:lpstr>Satıcının borçları</vt:lpstr>
      <vt:lpstr>Satıcının Zapttan Sorumluluğu</vt:lpstr>
      <vt:lpstr>Satıcının Zapttan Sorumluluğu</vt:lpstr>
      <vt:lpstr>Satıcının Zapttan Sorumluluğu</vt:lpstr>
      <vt:lpstr>Satıcının Zapttan Sorumluluğu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26</cp:revision>
  <dcterms:created xsi:type="dcterms:W3CDTF">2020-07-01T13:53:34Z</dcterms:created>
  <dcterms:modified xsi:type="dcterms:W3CDTF">2021-03-19T19:06:17Z</dcterms:modified>
</cp:coreProperties>
</file>