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Devir borcu doğuran sözleşmeler</a:t>
            </a:r>
          </a:p>
          <a:p>
            <a:r>
              <a:rPr lang="tr-TR" dirty="0"/>
              <a:t>	</a:t>
            </a:r>
            <a:r>
              <a:rPr lang="tr-TR" smtClean="0"/>
              <a:t>satış </a:t>
            </a:r>
            <a:r>
              <a:rPr lang="tr-TR" smtClean="0"/>
              <a:t>sözleşmesi -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Satıcının Zapttan Sorumluluğu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haklarının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haklarla</a:t>
            </a:r>
            <a:r>
              <a:rPr lang="en-US" dirty="0"/>
              <a:t> </a:t>
            </a:r>
            <a:r>
              <a:rPr lang="en-US" dirty="0" err="1" smtClean="0"/>
              <a:t>yarışması</a:t>
            </a:r>
            <a:endParaRPr lang="tr-TR" dirty="0"/>
          </a:p>
          <a:p>
            <a:pPr lvl="1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, TBK. m. 112’ye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borçlarını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etmemesinden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yarışabilir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, TBK. m. 32’ye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yanılması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TBK. m. 36’ya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aldatma</a:t>
            </a:r>
            <a:r>
              <a:rPr lang="en-US" dirty="0"/>
              <a:t> </a:t>
            </a:r>
            <a:r>
              <a:rPr lang="en-US" dirty="0" err="1"/>
              <a:t>hükümleriyle</a:t>
            </a:r>
            <a:r>
              <a:rPr lang="en-US" dirty="0"/>
              <a:t> de </a:t>
            </a:r>
            <a:r>
              <a:rPr lang="en-US" dirty="0" err="1" smtClean="0"/>
              <a:t>yarışabilir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, </a:t>
            </a:r>
            <a:r>
              <a:rPr lang="en-US" dirty="0" err="1"/>
              <a:t>sebepsiz</a:t>
            </a:r>
            <a:r>
              <a:rPr lang="en-US" dirty="0"/>
              <a:t> </a:t>
            </a:r>
            <a:r>
              <a:rPr lang="en-US" dirty="0" err="1"/>
              <a:t>zenginleşme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sorumluluğundan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smtClean="0"/>
              <a:t>yarışması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4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TAŞINIR SATIŞ SÖZLEŞMESİ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TBK</a:t>
            </a:r>
            <a:r>
              <a:rPr lang="en-US" dirty="0"/>
              <a:t>. m. </a:t>
            </a:r>
            <a:r>
              <a:rPr lang="en-US" dirty="0" smtClean="0"/>
              <a:t>209/I</a:t>
            </a:r>
            <a:r>
              <a:rPr lang="tr-TR" dirty="0" smtClean="0"/>
              <a:t>: «</a:t>
            </a:r>
            <a:r>
              <a:rPr lang="en-US" dirty="0" err="1" smtClean="0"/>
              <a:t>Taşınır</a:t>
            </a:r>
            <a:r>
              <a:rPr lang="en-US" dirty="0" smtClean="0"/>
              <a:t> </a:t>
            </a:r>
            <a:r>
              <a:rPr lang="en-US" dirty="0" err="1"/>
              <a:t>satışı</a:t>
            </a:r>
            <a:r>
              <a:rPr lang="en-US" dirty="0"/>
              <a:t>,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Medenî</a:t>
            </a:r>
            <a:r>
              <a:rPr lang="en-US" dirty="0"/>
              <a:t> </a:t>
            </a:r>
            <a:r>
              <a:rPr lang="en-US" dirty="0" err="1"/>
              <a:t>Kanunu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taşınmaz</a:t>
            </a:r>
            <a:r>
              <a:rPr lang="en-US" dirty="0"/>
              <a:t> </a:t>
            </a:r>
            <a:r>
              <a:rPr lang="en-US" dirty="0" err="1"/>
              <a:t>sayılanlar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kanunlarda</a:t>
            </a:r>
            <a:r>
              <a:rPr lang="en-US" dirty="0"/>
              <a:t> </a:t>
            </a:r>
            <a:r>
              <a:rPr lang="en-US" dirty="0" err="1"/>
              <a:t>taşınır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şeylerin</a:t>
            </a:r>
            <a:r>
              <a:rPr lang="en-US" dirty="0"/>
              <a:t> </a:t>
            </a:r>
            <a:r>
              <a:rPr lang="en-US" dirty="0" err="1"/>
              <a:t>satışıdır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</a:p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Satıcının Borçları</a:t>
            </a:r>
          </a:p>
          <a:p>
            <a:pPr lvl="2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aslî</a:t>
            </a:r>
            <a:r>
              <a:rPr lang="en-US" dirty="0"/>
              <a:t> </a:t>
            </a:r>
            <a:r>
              <a:rPr lang="en-US" dirty="0" err="1" smtClean="0"/>
              <a:t>borçları</a:t>
            </a:r>
            <a:endParaRPr lang="tr-TR" dirty="0"/>
          </a:p>
          <a:p>
            <a:pPr lvl="3"/>
            <a:r>
              <a:rPr lang="en-US" dirty="0" err="1"/>
              <a:t>Malın</a:t>
            </a:r>
            <a:r>
              <a:rPr lang="en-US" dirty="0"/>
              <a:t> </a:t>
            </a:r>
            <a:r>
              <a:rPr lang="en-US" dirty="0" err="1"/>
              <a:t>zilyetliğini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mülkiyetini</a:t>
            </a:r>
            <a:r>
              <a:rPr lang="en-US" dirty="0"/>
              <a:t> </a:t>
            </a:r>
            <a:r>
              <a:rPr lang="en-US" dirty="0" err="1"/>
              <a:t>devretme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Satıcının borçları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atıcının Yan Borçları</a:t>
            </a:r>
          </a:p>
          <a:p>
            <a:pPr lvl="1"/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/>
              <a:t>Aydınlatma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 smtClean="0"/>
          </a:p>
          <a:p>
            <a:pPr lvl="1"/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belgeleri</a:t>
            </a:r>
            <a:r>
              <a:rPr lang="en-US" dirty="0"/>
              <a:t> </a:t>
            </a:r>
            <a:r>
              <a:rPr lang="en-US" dirty="0" err="1"/>
              <a:t>sağlama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 smtClean="0"/>
          </a:p>
          <a:p>
            <a:pPr lvl="1"/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 smtClean="0"/>
          </a:p>
          <a:p>
            <a:pPr lvl="1"/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yerinden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taşıma</a:t>
            </a:r>
            <a:r>
              <a:rPr lang="en-US" dirty="0"/>
              <a:t> (</a:t>
            </a:r>
            <a:r>
              <a:rPr lang="en-US" dirty="0" err="1"/>
              <a:t>gönderme</a:t>
            </a:r>
            <a:r>
              <a:rPr lang="en-US" dirty="0"/>
              <a:t>) </a:t>
            </a:r>
            <a:r>
              <a:rPr lang="en-US" dirty="0" err="1" smtClean="0"/>
              <a:t>giderleri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Satıcının borçları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6428"/>
          </a:xfrm>
        </p:spPr>
        <p:txBody>
          <a:bodyPr/>
          <a:lstStyle/>
          <a:p>
            <a:r>
              <a:rPr lang="tr-TR" dirty="0" smtClean="0"/>
              <a:t>Satıcının Temerrüdü</a:t>
            </a:r>
          </a:p>
          <a:p>
            <a:pPr lvl="1"/>
            <a:r>
              <a:rPr lang="en-US" dirty="0" err="1"/>
              <a:t>Ticarî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(</a:t>
            </a:r>
            <a:r>
              <a:rPr lang="en-US" dirty="0" err="1"/>
              <a:t>adi</a:t>
            </a:r>
            <a:r>
              <a:rPr lang="en-US" dirty="0"/>
              <a:t>) </a:t>
            </a:r>
            <a:r>
              <a:rPr lang="en-US" dirty="0" err="1"/>
              <a:t>satışlar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(</a:t>
            </a:r>
            <a:r>
              <a:rPr lang="en-US" dirty="0" err="1"/>
              <a:t>kesin</a:t>
            </a:r>
            <a:r>
              <a:rPr lang="en-US" dirty="0"/>
              <a:t>)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ticarî</a:t>
            </a:r>
            <a:r>
              <a:rPr lang="en-US" dirty="0"/>
              <a:t> </a:t>
            </a:r>
            <a:r>
              <a:rPr lang="en-US" dirty="0" err="1"/>
              <a:t>satışlarda</a:t>
            </a:r>
            <a:r>
              <a:rPr lang="en-US" dirty="0"/>
              <a:t> </a:t>
            </a:r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 smtClean="0"/>
              <a:t>temerrü</a:t>
            </a:r>
            <a:r>
              <a:rPr lang="tr-TR" dirty="0" err="1" smtClean="0"/>
              <a:t>dü</a:t>
            </a:r>
            <a:endParaRPr lang="tr-TR" dirty="0" smtClean="0"/>
          </a:p>
          <a:p>
            <a:pPr lvl="1"/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ticarî</a:t>
            </a:r>
            <a:r>
              <a:rPr lang="en-US" dirty="0"/>
              <a:t> </a:t>
            </a:r>
            <a:r>
              <a:rPr lang="en-US" dirty="0" err="1"/>
              <a:t>satışlarda</a:t>
            </a:r>
            <a:r>
              <a:rPr lang="en-US" dirty="0"/>
              <a:t> </a:t>
            </a:r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temerrüdü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Satış</a:t>
            </a:r>
            <a:r>
              <a:rPr lang="en-US" dirty="0"/>
              <a:t>, her </a:t>
            </a:r>
            <a:r>
              <a:rPr lang="en-US" dirty="0" err="1"/>
              <a:t>şeyden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ticarî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Temerrüdün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pPr lvl="3"/>
            <a:r>
              <a:rPr lang="en-US" dirty="0" err="1"/>
              <a:t>Satıcının</a:t>
            </a:r>
            <a:r>
              <a:rPr lang="en-US" dirty="0"/>
              <a:t>, 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müspet</a:t>
            </a:r>
            <a:r>
              <a:rPr lang="en-US" dirty="0"/>
              <a:t> </a:t>
            </a:r>
            <a:r>
              <a:rPr lang="en-US" dirty="0" err="1"/>
              <a:t>zararını</a:t>
            </a:r>
            <a:r>
              <a:rPr lang="en-US" dirty="0"/>
              <a:t> </a:t>
            </a:r>
            <a:r>
              <a:rPr lang="en-US" dirty="0" err="1"/>
              <a:t>giderme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 smtClean="0"/>
              <a:t>kapsamı</a:t>
            </a:r>
            <a:endParaRPr lang="tr-TR" dirty="0"/>
          </a:p>
          <a:p>
            <a:pPr lvl="4"/>
            <a:r>
              <a:rPr lang="tr-TR" dirty="0" smtClean="0"/>
              <a:t>TBK m. 213/II</a:t>
            </a:r>
            <a:r>
              <a:rPr lang="tr-TR" dirty="0"/>
              <a:t>: </a:t>
            </a:r>
            <a:r>
              <a:rPr lang="tr-TR" dirty="0" smtClean="0"/>
              <a:t>«Satıcı </a:t>
            </a:r>
            <a:r>
              <a:rPr lang="tr-TR" dirty="0"/>
              <a:t>borcunu ifa etmezse alıcı, satış bedeli ile kendisine devredilmeyen satılanın yerine, bir başkasını satın </a:t>
            </a:r>
            <a:r>
              <a:rPr lang="tr-TR" dirty="0" smtClean="0"/>
              <a:t>almak için </a:t>
            </a:r>
            <a:r>
              <a:rPr lang="tr-TR" dirty="0"/>
              <a:t>dürüstlük kurallarına uygun olarak ödediği bedel arasındaki farka göre hesaplanacak zararın giderilmesini </a:t>
            </a:r>
            <a:r>
              <a:rPr lang="tr-TR" dirty="0" smtClean="0"/>
              <a:t>isteyebilir.» (Somut Yöntem)</a:t>
            </a:r>
          </a:p>
          <a:p>
            <a:pPr lvl="4"/>
            <a:r>
              <a:rPr lang="tr-TR" dirty="0" smtClean="0"/>
              <a:t>TBK m. 213/III: «</a:t>
            </a:r>
            <a:r>
              <a:rPr lang="en-US" dirty="0" err="1" smtClean="0"/>
              <a:t>Satılan</a:t>
            </a:r>
            <a:r>
              <a:rPr lang="en-US" dirty="0"/>
              <a:t>, </a:t>
            </a:r>
            <a:r>
              <a:rPr lang="en-US" dirty="0" err="1"/>
              <a:t>borsada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piyasa</a:t>
            </a:r>
            <a:r>
              <a:rPr lang="en-US" dirty="0"/>
              <a:t> </a:t>
            </a:r>
            <a:r>
              <a:rPr lang="en-US" dirty="0" err="1"/>
              <a:t>fiyatı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mallardan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alıcı</a:t>
            </a:r>
            <a:r>
              <a:rPr lang="en-US" dirty="0"/>
              <a:t>,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başkasını</a:t>
            </a:r>
            <a:r>
              <a:rPr lang="en-US" dirty="0"/>
              <a:t> satın alma </a:t>
            </a:r>
            <a:r>
              <a:rPr lang="en-US" dirty="0" err="1"/>
              <a:t>zorunda</a:t>
            </a:r>
            <a:r>
              <a:rPr lang="en-US" dirty="0"/>
              <a:t> </a:t>
            </a:r>
            <a:r>
              <a:rPr lang="en-US" dirty="0" err="1"/>
              <a:t>olmaksızın</a:t>
            </a:r>
            <a:r>
              <a:rPr lang="en-US" dirty="0"/>
              <a:t>,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günündeki</a:t>
            </a:r>
            <a:r>
              <a:rPr lang="en-US" dirty="0"/>
              <a:t> </a:t>
            </a:r>
            <a:r>
              <a:rPr lang="en-US" dirty="0" err="1"/>
              <a:t>piyasa</a:t>
            </a:r>
            <a:r>
              <a:rPr lang="en-US" dirty="0"/>
              <a:t> </a:t>
            </a:r>
            <a:r>
              <a:rPr lang="en-US" dirty="0" err="1"/>
              <a:t>fiyatı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farka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hesaplanacak</a:t>
            </a:r>
            <a:r>
              <a:rPr lang="en-US" dirty="0"/>
              <a:t> </a:t>
            </a:r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/>
              <a:t>giderilmesini</a:t>
            </a:r>
            <a:r>
              <a:rPr lang="en-US" dirty="0"/>
              <a:t> </a:t>
            </a:r>
            <a:r>
              <a:rPr lang="en-US" dirty="0" err="1"/>
              <a:t>isteyebilir</a:t>
            </a:r>
            <a:r>
              <a:rPr lang="en-US" dirty="0" smtClean="0"/>
              <a:t>.</a:t>
            </a:r>
            <a:r>
              <a:rPr lang="tr-TR" dirty="0" smtClean="0"/>
              <a:t>» (Soyut Yöntem)</a:t>
            </a:r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Satıcının borçları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535982"/>
          </a:xfrm>
        </p:spPr>
        <p:txBody>
          <a:bodyPr>
            <a:normAutofit/>
          </a:bodyPr>
          <a:lstStyle/>
          <a:p>
            <a:r>
              <a:rPr lang="tr-TR" dirty="0" smtClean="0"/>
              <a:t>Satıcının Zapttan Sorumluluğu</a:t>
            </a:r>
          </a:p>
          <a:p>
            <a:pPr lvl="1"/>
            <a:r>
              <a:rPr lang="tr-TR" dirty="0" smtClean="0"/>
              <a:t>TBK m. 214 vd. hükümlerinde düzenlenmiştir.</a:t>
            </a:r>
          </a:p>
          <a:p>
            <a:pPr lvl="1"/>
            <a:r>
              <a:rPr lang="tr-TR" dirty="0" smtClean="0"/>
              <a:t>TBK m. 214: «</a:t>
            </a:r>
            <a:r>
              <a:rPr lang="en-US" dirty="0" err="1" smtClean="0"/>
              <a:t>Satış</a:t>
            </a:r>
            <a:r>
              <a:rPr lang="en-US" dirty="0" smtClean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 </a:t>
            </a:r>
            <a:r>
              <a:rPr lang="en-US" dirty="0" err="1"/>
              <a:t>sırada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dolayısıyla</a:t>
            </a:r>
            <a:r>
              <a:rPr lang="en-US" dirty="0"/>
              <a:t>,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tamamı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elinden</a:t>
            </a:r>
            <a:r>
              <a:rPr lang="en-US" dirty="0"/>
              <a:t> </a:t>
            </a:r>
            <a:r>
              <a:rPr lang="en-US" dirty="0" err="1"/>
              <a:t>alınırsa</a:t>
            </a:r>
            <a:r>
              <a:rPr lang="en-US" dirty="0"/>
              <a:t> </a:t>
            </a:r>
            <a:r>
              <a:rPr lang="en-US" dirty="0" err="1"/>
              <a:t>satıcı</a:t>
            </a:r>
            <a:r>
              <a:rPr lang="en-US" dirty="0"/>
              <a:t>,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en-US" dirty="0" err="1" smtClean="0"/>
              <a:t>Alıcı</a:t>
            </a:r>
            <a:r>
              <a:rPr lang="en-US" dirty="0"/>
              <a:t>, </a:t>
            </a:r>
            <a:r>
              <a:rPr lang="en-US" dirty="0" err="1"/>
              <a:t>elinden</a:t>
            </a:r>
            <a:r>
              <a:rPr lang="en-US" dirty="0"/>
              <a:t> </a:t>
            </a:r>
            <a:r>
              <a:rPr lang="en-US" dirty="0" err="1"/>
              <a:t>alınma</a:t>
            </a:r>
            <a:r>
              <a:rPr lang="en-US" dirty="0"/>
              <a:t> </a:t>
            </a:r>
            <a:r>
              <a:rPr lang="en-US" dirty="0" err="1"/>
              <a:t>tehlikesini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 </a:t>
            </a:r>
            <a:r>
              <a:rPr lang="en-US" dirty="0" err="1"/>
              <a:t>sırada</a:t>
            </a:r>
            <a:r>
              <a:rPr lang="en-US" dirty="0"/>
              <a:t> </a:t>
            </a:r>
            <a:r>
              <a:rPr lang="en-US" dirty="0" err="1"/>
              <a:t>biliyor</a:t>
            </a:r>
            <a:r>
              <a:rPr lang="en-US" dirty="0"/>
              <a:t> </a:t>
            </a:r>
            <a:r>
              <a:rPr lang="en-US" dirty="0" err="1"/>
              <a:t>idiyse</a:t>
            </a:r>
            <a:r>
              <a:rPr lang="en-US" dirty="0"/>
              <a:t> </a:t>
            </a:r>
            <a:r>
              <a:rPr lang="en-US" dirty="0" err="1"/>
              <a:t>satıcı</a:t>
            </a:r>
            <a:r>
              <a:rPr lang="en-US" dirty="0"/>
              <a:t>,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üstlenmiş</a:t>
            </a:r>
            <a:r>
              <a:rPr lang="en-US" dirty="0"/>
              <a:t> </a:t>
            </a:r>
            <a:r>
              <a:rPr lang="en-US" dirty="0" err="1"/>
              <a:t>olmadıkça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</a:t>
            </a:r>
            <a:r>
              <a:rPr lang="en-US" dirty="0" err="1"/>
              <a:t>olmaz</a:t>
            </a:r>
            <a:r>
              <a:rPr lang="en-US" dirty="0"/>
              <a:t>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en-US" dirty="0" err="1" smtClean="0"/>
              <a:t>Satıcı</a:t>
            </a:r>
            <a:r>
              <a:rPr lang="en-US" dirty="0"/>
              <a:t>,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gizlemişse</a:t>
            </a:r>
            <a:r>
              <a:rPr lang="en-US" dirty="0"/>
              <a:t>, </a:t>
            </a:r>
            <a:r>
              <a:rPr lang="en-US" dirty="0" err="1"/>
              <a:t>sorumluluğunu</a:t>
            </a:r>
            <a:r>
              <a:rPr lang="en-US" dirty="0"/>
              <a:t> </a:t>
            </a:r>
            <a:r>
              <a:rPr lang="en-US" dirty="0" err="1"/>
              <a:t>kaldırma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sınırlama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hükümsüzdür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Satıcının borçları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4805"/>
          </a:xfrm>
        </p:spPr>
        <p:txBody>
          <a:bodyPr>
            <a:normAutofit/>
          </a:bodyPr>
          <a:lstStyle/>
          <a:p>
            <a:r>
              <a:rPr lang="tr-TR" dirty="0"/>
              <a:t>Satıcının Zapttan Sorumluluğu</a:t>
            </a:r>
          </a:p>
          <a:p>
            <a:pPr lvl="1"/>
            <a:r>
              <a:rPr lang="tr-TR" dirty="0" smtClean="0"/>
              <a:t>Çeşitleri</a:t>
            </a:r>
            <a:endParaRPr lang="tr-TR" dirty="0"/>
          </a:p>
          <a:p>
            <a:pPr lvl="2"/>
            <a:r>
              <a:rPr lang="tr-TR" dirty="0"/>
              <a:t>Tam zapt</a:t>
            </a:r>
          </a:p>
          <a:p>
            <a:pPr lvl="2"/>
            <a:r>
              <a:rPr lang="tr-TR" dirty="0"/>
              <a:t>Kısmî </a:t>
            </a:r>
            <a:r>
              <a:rPr lang="tr-TR" dirty="0" smtClean="0"/>
              <a:t>zapt</a:t>
            </a:r>
          </a:p>
          <a:p>
            <a:pPr lvl="1"/>
            <a:r>
              <a:rPr lang="tr-TR" dirty="0" smtClean="0"/>
              <a:t>Şartları</a:t>
            </a:r>
          </a:p>
          <a:p>
            <a:pPr lvl="2"/>
            <a:r>
              <a:rPr lang="tr-TR" dirty="0" smtClean="0"/>
              <a:t>Maddi Şartları</a:t>
            </a:r>
          </a:p>
          <a:p>
            <a:pPr lvl="3"/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 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Satılan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devredilmiş</a:t>
            </a:r>
            <a:r>
              <a:rPr lang="en-US" dirty="0"/>
              <a:t> (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) </a:t>
            </a:r>
            <a:r>
              <a:rPr lang="en-US" dirty="0" err="1"/>
              <a:t>olmalıdır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 smtClean="0"/>
              <a:t>Alıcı</a:t>
            </a:r>
            <a:r>
              <a:rPr lang="en-US" dirty="0" smtClean="0"/>
              <a:t>, </a:t>
            </a:r>
            <a:r>
              <a:rPr lang="en-US" dirty="0" err="1" smtClean="0"/>
              <a:t>satılan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hakkını</a:t>
            </a:r>
            <a:r>
              <a:rPr lang="en-US" dirty="0" smtClean="0"/>
              <a:t>, </a:t>
            </a:r>
            <a:r>
              <a:rPr lang="en-US" dirty="0" err="1" smtClean="0"/>
              <a:t>dolayısıyla</a:t>
            </a:r>
            <a:r>
              <a:rPr lang="en-US" dirty="0" smtClean="0"/>
              <a:t> </a:t>
            </a:r>
            <a:r>
              <a:rPr lang="en-US" dirty="0" err="1" smtClean="0"/>
              <a:t>malın</a:t>
            </a:r>
            <a:r>
              <a:rPr lang="en-US" dirty="0" smtClean="0"/>
              <a:t> </a:t>
            </a:r>
            <a:r>
              <a:rPr lang="en-US" dirty="0" err="1" smtClean="0"/>
              <a:t>elinden</a:t>
            </a:r>
            <a:r>
              <a:rPr lang="en-US" dirty="0" smtClean="0"/>
              <a:t> </a:t>
            </a:r>
            <a:r>
              <a:rPr lang="en-US" dirty="0" err="1" smtClean="0"/>
              <a:t>alınma</a:t>
            </a:r>
            <a:r>
              <a:rPr lang="en-US" dirty="0" smtClean="0"/>
              <a:t> </a:t>
            </a:r>
            <a:r>
              <a:rPr lang="en-US" dirty="0" err="1" smtClean="0"/>
              <a:t>tehlikesini</a:t>
            </a:r>
            <a:r>
              <a:rPr lang="en-US" dirty="0" smtClean="0"/>
              <a:t> </a:t>
            </a:r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kurulduğu</a:t>
            </a:r>
            <a:r>
              <a:rPr lang="en-US" dirty="0" smtClean="0"/>
              <a:t> </a:t>
            </a:r>
            <a:r>
              <a:rPr lang="en-US" dirty="0" err="1" smtClean="0"/>
              <a:t>sırada</a:t>
            </a:r>
            <a:r>
              <a:rPr lang="en-US" dirty="0" smtClean="0"/>
              <a:t> </a:t>
            </a:r>
            <a:r>
              <a:rPr lang="en-US" dirty="0" err="1" smtClean="0"/>
              <a:t>bilmemelidir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Satıcının Zapttan Sorumluluğu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7057"/>
          </a:xfrm>
        </p:spPr>
        <p:txBody>
          <a:bodyPr>
            <a:normAutofit/>
          </a:bodyPr>
          <a:lstStyle/>
          <a:p>
            <a:r>
              <a:rPr lang="tr-TR" dirty="0" smtClean="0"/>
              <a:t>Şartları</a:t>
            </a:r>
          </a:p>
          <a:p>
            <a:pPr lvl="1"/>
            <a:r>
              <a:rPr lang="tr-TR" dirty="0" smtClean="0"/>
              <a:t>Maddi Şartları (devam)</a:t>
            </a:r>
          </a:p>
          <a:p>
            <a:pPr lvl="2"/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satılan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zapt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kullanmış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kusurlu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şart</a:t>
            </a:r>
            <a:r>
              <a:rPr lang="en-US" dirty="0"/>
              <a:t> </a:t>
            </a:r>
            <a:r>
              <a:rPr lang="en-US" dirty="0" err="1" smtClean="0"/>
              <a:t>değildir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Şeklî Şartları</a:t>
            </a:r>
          </a:p>
          <a:p>
            <a:pPr lvl="2"/>
            <a:r>
              <a:rPr lang="en-US" dirty="0" err="1"/>
              <a:t>Zaptın</a:t>
            </a:r>
            <a:r>
              <a:rPr lang="en-US" dirty="0"/>
              <a:t> </a:t>
            </a:r>
            <a:r>
              <a:rPr lang="en-US" dirty="0" err="1" smtClean="0"/>
              <a:t>ihbarı</a:t>
            </a:r>
            <a:endParaRPr lang="tr-TR" dirty="0"/>
          </a:p>
          <a:p>
            <a:pPr lvl="2"/>
            <a:r>
              <a:rPr lang="en-US" dirty="0" err="1"/>
              <a:t>Zaptın</a:t>
            </a:r>
            <a:r>
              <a:rPr lang="en-US" dirty="0"/>
              <a:t> </a:t>
            </a:r>
            <a:r>
              <a:rPr lang="en-US" dirty="0" err="1" smtClean="0"/>
              <a:t>ispatı</a:t>
            </a:r>
            <a:endParaRPr lang="tr-TR" dirty="0"/>
          </a:p>
          <a:p>
            <a:pPr lvl="3"/>
            <a:r>
              <a:rPr lang="en-US" dirty="0" err="1"/>
              <a:t>Zaptın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kararıyla</a:t>
            </a:r>
            <a:r>
              <a:rPr lang="en-US" dirty="0"/>
              <a:t> </a:t>
            </a:r>
            <a:r>
              <a:rPr lang="en-US" dirty="0" err="1"/>
              <a:t>ispatı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Zaptın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 </a:t>
            </a:r>
            <a:r>
              <a:rPr lang="en-US" dirty="0" err="1"/>
              <a:t>olmaksızın</a:t>
            </a:r>
            <a:r>
              <a:rPr lang="en-US" dirty="0"/>
              <a:t> </a:t>
            </a:r>
            <a:r>
              <a:rPr lang="en-US" dirty="0" err="1"/>
              <a:t>ispatı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Alıcı</a:t>
            </a:r>
            <a:r>
              <a:rPr lang="en-US" dirty="0"/>
              <a:t>,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haklarını</a:t>
            </a:r>
            <a:r>
              <a:rPr lang="en-US" dirty="0"/>
              <a:t> </a:t>
            </a:r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 smtClean="0"/>
              <a:t>kullanmalıdır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Satıcının Zapttan Sorumluluğu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/>
          <a:lstStyle/>
          <a:p>
            <a:r>
              <a:rPr lang="en-US" dirty="0" err="1"/>
              <a:t>Zaptın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 (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en-US" dirty="0"/>
              <a:t>Tam </a:t>
            </a:r>
            <a:r>
              <a:rPr lang="en-US" dirty="0" err="1"/>
              <a:t>zapt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Alıcı</a:t>
            </a:r>
            <a:r>
              <a:rPr lang="en-US" dirty="0"/>
              <a:t> </a:t>
            </a:r>
            <a:r>
              <a:rPr lang="en-US" dirty="0" err="1" smtClean="0"/>
              <a:t>satıcıdan</a:t>
            </a:r>
            <a:r>
              <a:rPr lang="en-US" dirty="0"/>
              <a:t>, </a:t>
            </a:r>
            <a:r>
              <a:rPr lang="en-US" dirty="0" err="1"/>
              <a:t>ödemiş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bedelinin</a:t>
            </a:r>
            <a:r>
              <a:rPr lang="en-US" dirty="0"/>
              <a:t> </a:t>
            </a:r>
            <a:r>
              <a:rPr lang="en-US" dirty="0" err="1"/>
              <a:t>faiziyle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verilmesini</a:t>
            </a:r>
            <a:r>
              <a:rPr lang="en-US" dirty="0"/>
              <a:t> </a:t>
            </a:r>
            <a:r>
              <a:rPr lang="en-US" dirty="0" err="1" smtClean="0"/>
              <a:t>iste</a:t>
            </a:r>
            <a:r>
              <a:rPr lang="tr-TR" dirty="0" smtClean="0"/>
              <a:t>r.</a:t>
            </a:r>
          </a:p>
          <a:p>
            <a:pPr lvl="2"/>
            <a:r>
              <a:rPr lang="en-US" dirty="0" err="1"/>
              <a:t>Alıcı</a:t>
            </a:r>
            <a:r>
              <a:rPr lang="en-US" dirty="0"/>
              <a:t>, </a:t>
            </a:r>
            <a:r>
              <a:rPr lang="en-US" dirty="0" err="1"/>
              <a:t>satıcıdan</a:t>
            </a:r>
            <a:r>
              <a:rPr lang="en-US" dirty="0"/>
              <a:t> </a:t>
            </a:r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elinden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kişiden</a:t>
            </a:r>
            <a:r>
              <a:rPr lang="en-US" dirty="0"/>
              <a:t> </a:t>
            </a:r>
            <a:r>
              <a:rPr lang="en-US" dirty="0" err="1"/>
              <a:t>isteyemeyeceği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de </a:t>
            </a:r>
            <a:r>
              <a:rPr lang="en-US" dirty="0" err="1" smtClean="0"/>
              <a:t>ister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 smtClean="0"/>
              <a:t>Alıcı</a:t>
            </a:r>
            <a:r>
              <a:rPr lang="en-US" dirty="0"/>
              <a:t>, </a:t>
            </a:r>
            <a:r>
              <a:rPr lang="en-US" dirty="0" err="1"/>
              <a:t>davayı</a:t>
            </a:r>
            <a:r>
              <a:rPr lang="en-US" dirty="0"/>
              <a:t> </a:t>
            </a:r>
            <a:r>
              <a:rPr lang="en-US" dirty="0" err="1"/>
              <a:t>satıcıya</a:t>
            </a:r>
            <a:r>
              <a:rPr lang="en-US" dirty="0"/>
              <a:t> </a:t>
            </a:r>
            <a:r>
              <a:rPr lang="en-US" dirty="0" err="1"/>
              <a:t>bildirmekle</a:t>
            </a:r>
            <a:r>
              <a:rPr lang="en-US" dirty="0"/>
              <a:t> </a:t>
            </a:r>
            <a:r>
              <a:rPr lang="en-US" dirty="0" err="1"/>
              <a:t>kaçınılabilecek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yargılama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yargılama</a:t>
            </a:r>
            <a:r>
              <a:rPr lang="en-US" dirty="0"/>
              <a:t> </a:t>
            </a:r>
            <a:r>
              <a:rPr lang="en-US" dirty="0" err="1"/>
              <a:t>dışındaki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de </a:t>
            </a:r>
            <a:r>
              <a:rPr lang="en-US" dirty="0" err="1"/>
              <a:t>satıcıdan</a:t>
            </a:r>
            <a:r>
              <a:rPr lang="en-US" dirty="0"/>
              <a:t> </a:t>
            </a:r>
            <a:r>
              <a:rPr lang="en-US" dirty="0" err="1" smtClean="0"/>
              <a:t>isteyebilir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Alıcı</a:t>
            </a:r>
            <a:r>
              <a:rPr lang="en-US" dirty="0"/>
              <a:t>, </a:t>
            </a:r>
            <a:r>
              <a:rPr lang="en-US" dirty="0" err="1"/>
              <a:t>satıcıdan</a:t>
            </a:r>
            <a:r>
              <a:rPr lang="en-US" dirty="0"/>
              <a:t> </a:t>
            </a:r>
            <a:r>
              <a:rPr lang="en-US" dirty="0" err="1"/>
              <a:t>satılan</a:t>
            </a:r>
            <a:r>
              <a:rPr lang="en-US" dirty="0"/>
              <a:t> </a:t>
            </a:r>
            <a:r>
              <a:rPr lang="en-US" dirty="0" err="1"/>
              <a:t>şeyin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elinden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yüzünden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doğruya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zararların</a:t>
            </a:r>
            <a:r>
              <a:rPr lang="en-US" dirty="0"/>
              <a:t> da </a:t>
            </a:r>
            <a:r>
              <a:rPr lang="en-US" dirty="0" err="1"/>
              <a:t>giderilmesini</a:t>
            </a:r>
            <a:r>
              <a:rPr lang="en-US" dirty="0"/>
              <a:t> </a:t>
            </a:r>
            <a:r>
              <a:rPr lang="en-US" dirty="0" err="1" smtClean="0"/>
              <a:t>isteyebilir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Alıcı</a:t>
            </a:r>
            <a:r>
              <a:rPr lang="en-US" dirty="0"/>
              <a:t>, </a:t>
            </a:r>
            <a:r>
              <a:rPr lang="en-US" dirty="0" err="1"/>
              <a:t>satıcıdan</a:t>
            </a:r>
            <a:r>
              <a:rPr lang="en-US" dirty="0"/>
              <a:t> </a:t>
            </a:r>
            <a:r>
              <a:rPr lang="en-US" dirty="0" err="1"/>
              <a:t>kusursuz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ispat</a:t>
            </a:r>
            <a:r>
              <a:rPr lang="en-US" dirty="0"/>
              <a:t> </a:t>
            </a:r>
            <a:r>
              <a:rPr lang="en-US" dirty="0" err="1"/>
              <a:t>etmedikçe</a:t>
            </a:r>
            <a:r>
              <a:rPr lang="en-US" dirty="0"/>
              <a:t>,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elinden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yüzünden</a:t>
            </a:r>
            <a:r>
              <a:rPr lang="en-US" dirty="0"/>
              <a:t> </a:t>
            </a:r>
            <a:r>
              <a:rPr lang="en-US" dirty="0" err="1"/>
              <a:t>uğramış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zararların</a:t>
            </a:r>
            <a:r>
              <a:rPr lang="en-US" dirty="0"/>
              <a:t> </a:t>
            </a:r>
            <a:r>
              <a:rPr lang="en-US" dirty="0" err="1"/>
              <a:t>giderilmesini</a:t>
            </a:r>
            <a:r>
              <a:rPr lang="en-US" dirty="0"/>
              <a:t> de </a:t>
            </a:r>
            <a:r>
              <a:rPr lang="en-US" dirty="0" err="1" smtClean="0"/>
              <a:t>isteyebilir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Kısmî zapt hâlinde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Satıcının Zapttan Sorumluluğu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5617"/>
          </a:xfrm>
        </p:spPr>
        <p:txBody>
          <a:bodyPr>
            <a:normAutofit/>
          </a:bodyPr>
          <a:lstStyle/>
          <a:p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sınırlandırılması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kaldırılması</a:t>
            </a:r>
            <a:endParaRPr lang="tr-TR" dirty="0"/>
          </a:p>
          <a:p>
            <a:pPr lvl="1"/>
            <a:r>
              <a:rPr lang="tr-TR" dirty="0" smtClean="0"/>
              <a:t>Kural: Düzenleyici nitelikte olan zapttan sorumluluk hükümleri sorumsuzluk anlaşmasıyla kaldırılabilir.</a:t>
            </a:r>
          </a:p>
          <a:p>
            <a:pPr lvl="1"/>
            <a:r>
              <a:rPr lang="tr-TR" dirty="0" smtClean="0"/>
              <a:t>İstisnalar</a:t>
            </a:r>
          </a:p>
          <a:p>
            <a:pPr lvl="2"/>
            <a:r>
              <a:rPr lang="en-US" dirty="0" err="1"/>
              <a:t>Satıcı</a:t>
            </a:r>
            <a:r>
              <a:rPr lang="en-US" dirty="0"/>
              <a:t>, </a:t>
            </a:r>
            <a:r>
              <a:rPr lang="en-US" dirty="0" err="1"/>
              <a:t>alıcıdan</a:t>
            </a:r>
            <a:r>
              <a:rPr lang="en-US" dirty="0"/>
              <a:t> TBK. m. 214/</a:t>
            </a:r>
            <a:r>
              <a:rPr lang="en-US" dirty="0" err="1"/>
              <a:t>III’e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gizlemişse</a:t>
            </a:r>
            <a:r>
              <a:rPr lang="en-US" dirty="0"/>
              <a:t>, </a:t>
            </a:r>
            <a:r>
              <a:rPr lang="en-US" dirty="0" err="1"/>
              <a:t>taraflar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sorumsuzluk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hükümsüzdür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Sorumluluğun</a:t>
            </a:r>
            <a:r>
              <a:rPr lang="en-US" dirty="0"/>
              <a:t> </a:t>
            </a:r>
            <a:r>
              <a:rPr lang="en-US" dirty="0" err="1"/>
              <a:t>sınırlandırılması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kaldırılması</a:t>
            </a:r>
            <a:r>
              <a:rPr lang="en-US" dirty="0"/>
              <a:t>, </a:t>
            </a:r>
            <a:r>
              <a:rPr lang="en-US" dirty="0" err="1"/>
              <a:t>hukuka</a:t>
            </a:r>
            <a:r>
              <a:rPr lang="en-US" dirty="0"/>
              <a:t>, </a:t>
            </a:r>
            <a:r>
              <a:rPr lang="en-US" dirty="0" err="1"/>
              <a:t>ahlaka</a:t>
            </a:r>
            <a:r>
              <a:rPr lang="en-US" dirty="0"/>
              <a:t>,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haklarına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dürüstlük</a:t>
            </a:r>
            <a:r>
              <a:rPr lang="en-US" dirty="0"/>
              <a:t> </a:t>
            </a:r>
            <a:r>
              <a:rPr lang="en-US" dirty="0" err="1"/>
              <a:t>kuralına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de </a:t>
            </a:r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 smtClean="0"/>
              <a:t>geçersizdir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kusurundan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</a:t>
            </a:r>
            <a:r>
              <a:rPr lang="en-US" dirty="0" err="1"/>
              <a:t>olmayacağına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sorumsuzluk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da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hükümsüzdür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296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1376</TotalTime>
  <Words>644</Words>
  <Application>Microsoft Office PowerPoint</Application>
  <PresentationFormat>Geniş ekran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BORÇLAR HUKUKU ÖZEL HÜKÜMLER</vt:lpstr>
      <vt:lpstr>TAŞINIR SATIŞ SÖZLEŞMESİ</vt:lpstr>
      <vt:lpstr>Satıcının borçları</vt:lpstr>
      <vt:lpstr>Satıcının borçları</vt:lpstr>
      <vt:lpstr>Satıcının borçları</vt:lpstr>
      <vt:lpstr>Satıcının borçları</vt:lpstr>
      <vt:lpstr>Satıcının Zapttan Sorumluluğu</vt:lpstr>
      <vt:lpstr>Satıcının Zapttan Sorumluluğu</vt:lpstr>
      <vt:lpstr>Satıcının Zapttan Sorumluluğu</vt:lpstr>
      <vt:lpstr>Satıcının Zapttan Sorumluluğu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26</cp:revision>
  <dcterms:created xsi:type="dcterms:W3CDTF">2020-07-01T13:53:34Z</dcterms:created>
  <dcterms:modified xsi:type="dcterms:W3CDTF">2021-03-19T19:06:17Z</dcterms:modified>
</cp:coreProperties>
</file>