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BORÇLAR HUKUKU ÖZEL HÜKÜMLER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Devir borcu doğuran sözleşmeler</a:t>
            </a:r>
          </a:p>
          <a:p>
            <a:r>
              <a:rPr lang="tr-TR" dirty="0"/>
              <a:t>	</a:t>
            </a:r>
            <a:r>
              <a:rPr lang="tr-TR" smtClean="0"/>
              <a:t>satış </a:t>
            </a:r>
            <a:r>
              <a:rPr lang="tr-TR" smtClean="0"/>
              <a:t>sözleşmesi - 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Satıcının Zapttan Sorumluluğu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Alıcının</a:t>
            </a:r>
            <a:r>
              <a:rPr lang="en-US" dirty="0"/>
              <a:t> </a:t>
            </a:r>
            <a:r>
              <a:rPr lang="en-US" dirty="0" err="1"/>
              <a:t>zapttan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haklarının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haklarla</a:t>
            </a:r>
            <a:r>
              <a:rPr lang="en-US" dirty="0"/>
              <a:t> </a:t>
            </a:r>
            <a:r>
              <a:rPr lang="en-US" dirty="0" err="1" smtClean="0"/>
              <a:t>yarışması</a:t>
            </a:r>
            <a:endParaRPr lang="tr-TR" dirty="0"/>
          </a:p>
          <a:p>
            <a:pPr lvl="1"/>
            <a:r>
              <a:rPr lang="en-US" dirty="0" err="1"/>
              <a:t>Alıcının</a:t>
            </a:r>
            <a:r>
              <a:rPr lang="en-US" dirty="0"/>
              <a:t> </a:t>
            </a:r>
            <a:r>
              <a:rPr lang="en-US" dirty="0" err="1"/>
              <a:t>zapttan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hakları</a:t>
            </a:r>
            <a:r>
              <a:rPr lang="en-US" dirty="0"/>
              <a:t>, TBK. m. 112’ye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satıcının</a:t>
            </a:r>
            <a:r>
              <a:rPr lang="en-US" dirty="0"/>
              <a:t> </a:t>
            </a:r>
            <a:r>
              <a:rPr lang="en-US" dirty="0" err="1"/>
              <a:t>borçlarını</a:t>
            </a:r>
            <a:r>
              <a:rPr lang="en-US" dirty="0"/>
              <a:t> </a:t>
            </a:r>
            <a:r>
              <a:rPr lang="en-US" dirty="0" err="1"/>
              <a:t>hiç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gereği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ifa</a:t>
            </a:r>
            <a:r>
              <a:rPr lang="en-US" dirty="0"/>
              <a:t> </a:t>
            </a:r>
            <a:r>
              <a:rPr lang="en-US" dirty="0" err="1"/>
              <a:t>etmemesinden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hakları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 smtClean="0"/>
              <a:t>yarışabilir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/>
              <a:t>Alıcının</a:t>
            </a:r>
            <a:r>
              <a:rPr lang="en-US" dirty="0"/>
              <a:t> </a:t>
            </a:r>
            <a:r>
              <a:rPr lang="en-US" dirty="0" err="1"/>
              <a:t>zapttan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, TBK. m. 32’ye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yanılması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TBK. m. 36’ya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aldatma</a:t>
            </a:r>
            <a:r>
              <a:rPr lang="en-US" dirty="0"/>
              <a:t> </a:t>
            </a:r>
            <a:r>
              <a:rPr lang="en-US" dirty="0" err="1"/>
              <a:t>hükümleriyle</a:t>
            </a:r>
            <a:r>
              <a:rPr lang="en-US" dirty="0"/>
              <a:t> de </a:t>
            </a:r>
            <a:r>
              <a:rPr lang="en-US" dirty="0" err="1" smtClean="0"/>
              <a:t>yarışabilir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/>
              <a:t>Alıcının</a:t>
            </a:r>
            <a:r>
              <a:rPr lang="en-US" dirty="0"/>
              <a:t> </a:t>
            </a:r>
            <a:r>
              <a:rPr lang="en-US" dirty="0" err="1"/>
              <a:t>zapttan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hakkının</a:t>
            </a:r>
            <a:r>
              <a:rPr lang="en-US" dirty="0"/>
              <a:t>, </a:t>
            </a:r>
            <a:r>
              <a:rPr lang="en-US" dirty="0" err="1"/>
              <a:t>sebepsiz</a:t>
            </a:r>
            <a:r>
              <a:rPr lang="en-US" dirty="0"/>
              <a:t> </a:t>
            </a:r>
            <a:r>
              <a:rPr lang="en-US" dirty="0" err="1"/>
              <a:t>zenginleşme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haksız</a:t>
            </a:r>
            <a:r>
              <a:rPr lang="en-US" dirty="0"/>
              <a:t> </a:t>
            </a:r>
            <a:r>
              <a:rPr lang="en-US" dirty="0" err="1"/>
              <a:t>fiil</a:t>
            </a:r>
            <a:r>
              <a:rPr lang="en-US" dirty="0"/>
              <a:t> </a:t>
            </a:r>
            <a:r>
              <a:rPr lang="en-US" dirty="0" err="1"/>
              <a:t>sorumluluğundan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smtClean="0"/>
              <a:t>yarışması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441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315317-64F8-E14E-AD9A-599A0C228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TAŞINIR SATIŞ SÖZLEŞMESİ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90202D-61EA-FC4C-AC65-972CD73C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TBK</a:t>
            </a:r>
            <a:r>
              <a:rPr lang="en-US" dirty="0"/>
              <a:t>. m. </a:t>
            </a:r>
            <a:r>
              <a:rPr lang="en-US" dirty="0" smtClean="0"/>
              <a:t>209/I</a:t>
            </a:r>
            <a:r>
              <a:rPr lang="tr-TR" dirty="0" smtClean="0"/>
              <a:t>: «</a:t>
            </a:r>
            <a:r>
              <a:rPr lang="en-US" dirty="0" err="1" smtClean="0"/>
              <a:t>Taşınır</a:t>
            </a:r>
            <a:r>
              <a:rPr lang="en-US" dirty="0" smtClean="0"/>
              <a:t> </a:t>
            </a:r>
            <a:r>
              <a:rPr lang="en-US" dirty="0" err="1"/>
              <a:t>satışı</a:t>
            </a:r>
            <a:r>
              <a:rPr lang="en-US" dirty="0"/>
              <a:t>, </a:t>
            </a:r>
            <a:r>
              <a:rPr lang="en-US" dirty="0" err="1"/>
              <a:t>Türk</a:t>
            </a:r>
            <a:r>
              <a:rPr lang="en-US" dirty="0"/>
              <a:t> </a:t>
            </a:r>
            <a:r>
              <a:rPr lang="en-US" dirty="0" err="1"/>
              <a:t>Medenî</a:t>
            </a:r>
            <a:r>
              <a:rPr lang="en-US" dirty="0"/>
              <a:t> </a:t>
            </a:r>
            <a:r>
              <a:rPr lang="en-US" dirty="0" err="1"/>
              <a:t>Kanunu</a:t>
            </a:r>
            <a:r>
              <a:rPr lang="en-US" dirty="0"/>
              <a:t> </a:t>
            </a:r>
            <a:r>
              <a:rPr lang="en-US" dirty="0" err="1"/>
              <a:t>uyarınca</a:t>
            </a:r>
            <a:r>
              <a:rPr lang="en-US" dirty="0"/>
              <a:t> </a:t>
            </a:r>
            <a:r>
              <a:rPr lang="en-US" dirty="0" err="1"/>
              <a:t>taşınmaz</a:t>
            </a:r>
            <a:r>
              <a:rPr lang="en-US" dirty="0"/>
              <a:t> </a:t>
            </a:r>
            <a:r>
              <a:rPr lang="en-US" dirty="0" err="1"/>
              <a:t>sayılanlar</a:t>
            </a:r>
            <a:r>
              <a:rPr lang="en-US" dirty="0"/>
              <a:t> </a:t>
            </a:r>
            <a:r>
              <a:rPr lang="en-US" dirty="0" err="1"/>
              <a:t>dışında</a:t>
            </a:r>
            <a:r>
              <a:rPr lang="en-US" dirty="0"/>
              <a:t> </a:t>
            </a:r>
            <a:r>
              <a:rPr lang="en-US" dirty="0" err="1"/>
              <a:t>kalan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kanunlarda</a:t>
            </a:r>
            <a:r>
              <a:rPr lang="en-US" dirty="0"/>
              <a:t> </a:t>
            </a:r>
            <a:r>
              <a:rPr lang="en-US" dirty="0" err="1"/>
              <a:t>taşınır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belirtilen</a:t>
            </a:r>
            <a:r>
              <a:rPr lang="en-US" dirty="0"/>
              <a:t> </a:t>
            </a:r>
            <a:r>
              <a:rPr lang="en-US" dirty="0" err="1"/>
              <a:t>şeylerin</a:t>
            </a:r>
            <a:r>
              <a:rPr lang="en-US" dirty="0"/>
              <a:t> </a:t>
            </a:r>
            <a:r>
              <a:rPr lang="en-US" dirty="0" err="1"/>
              <a:t>satışıdır</a:t>
            </a:r>
            <a:r>
              <a:rPr lang="en-US" dirty="0" smtClean="0"/>
              <a:t>.</a:t>
            </a:r>
            <a:r>
              <a:rPr lang="tr-TR" dirty="0" smtClean="0"/>
              <a:t>»</a:t>
            </a:r>
          </a:p>
          <a:p>
            <a:r>
              <a:rPr lang="tr-TR" dirty="0" smtClean="0"/>
              <a:t>Tarafların Borçları</a:t>
            </a:r>
          </a:p>
          <a:p>
            <a:pPr lvl="1"/>
            <a:r>
              <a:rPr lang="tr-TR" dirty="0" smtClean="0"/>
              <a:t>Satıcının Borçları</a:t>
            </a:r>
          </a:p>
          <a:p>
            <a:pPr lvl="2"/>
            <a:r>
              <a:rPr lang="en-US" dirty="0" err="1"/>
              <a:t>Satıcının</a:t>
            </a:r>
            <a:r>
              <a:rPr lang="en-US" dirty="0"/>
              <a:t> </a:t>
            </a:r>
            <a:r>
              <a:rPr lang="en-US" dirty="0" err="1"/>
              <a:t>aslî</a:t>
            </a:r>
            <a:r>
              <a:rPr lang="en-US" dirty="0"/>
              <a:t> </a:t>
            </a:r>
            <a:r>
              <a:rPr lang="en-US" dirty="0" err="1" smtClean="0"/>
              <a:t>borçları</a:t>
            </a:r>
            <a:endParaRPr lang="tr-TR" dirty="0"/>
          </a:p>
          <a:p>
            <a:pPr lvl="3"/>
            <a:r>
              <a:rPr lang="en-US" dirty="0" err="1"/>
              <a:t>Malın</a:t>
            </a:r>
            <a:r>
              <a:rPr lang="en-US" dirty="0"/>
              <a:t> </a:t>
            </a:r>
            <a:r>
              <a:rPr lang="en-US" dirty="0" err="1"/>
              <a:t>zilyetliğini</a:t>
            </a:r>
            <a:r>
              <a:rPr lang="en-US" dirty="0"/>
              <a:t> </a:t>
            </a:r>
            <a:r>
              <a:rPr lang="en-US" dirty="0" err="1"/>
              <a:t>alıcıya</a:t>
            </a:r>
            <a:r>
              <a:rPr lang="en-US" dirty="0"/>
              <a:t> </a:t>
            </a:r>
            <a:r>
              <a:rPr lang="en-US" dirty="0" err="1"/>
              <a:t>devir</a:t>
            </a:r>
            <a:r>
              <a:rPr lang="en-US" dirty="0"/>
              <a:t> </a:t>
            </a:r>
            <a:r>
              <a:rPr lang="en-US" dirty="0" err="1"/>
              <a:t>borcu</a:t>
            </a:r>
            <a:r>
              <a:rPr lang="en-US" dirty="0"/>
              <a:t> </a:t>
            </a:r>
            <a:endParaRPr lang="tr-TR" dirty="0" smtClean="0"/>
          </a:p>
          <a:p>
            <a:pPr lvl="3"/>
            <a:r>
              <a:rPr lang="en-US" dirty="0" err="1"/>
              <a:t>Satılanın</a:t>
            </a:r>
            <a:r>
              <a:rPr lang="en-US" dirty="0"/>
              <a:t> </a:t>
            </a:r>
            <a:r>
              <a:rPr lang="en-US" dirty="0" err="1"/>
              <a:t>mülkiyetini</a:t>
            </a:r>
            <a:r>
              <a:rPr lang="en-US" dirty="0"/>
              <a:t> </a:t>
            </a:r>
            <a:r>
              <a:rPr lang="en-US" dirty="0" err="1"/>
              <a:t>devretme</a:t>
            </a:r>
            <a:r>
              <a:rPr lang="en-US" dirty="0"/>
              <a:t> </a:t>
            </a:r>
            <a:r>
              <a:rPr lang="en-US" dirty="0" err="1"/>
              <a:t>borcu</a:t>
            </a:r>
            <a:r>
              <a:rPr lang="en-US" dirty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195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1466FE0-3649-514B-A96E-916D11851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Satıcının borçları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AA03F5-B1F4-2A4F-BCDB-2AC5BA9FF6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</a:t>
            </a:r>
            <a:r>
              <a:rPr lang="tr-TR" dirty="0" smtClean="0"/>
              <a:t>atıcının Yan Borçları</a:t>
            </a:r>
          </a:p>
          <a:p>
            <a:pPr lvl="1"/>
            <a:r>
              <a:rPr lang="en-US" dirty="0" err="1"/>
              <a:t>Satılanı</a:t>
            </a:r>
            <a:r>
              <a:rPr lang="en-US" dirty="0"/>
              <a:t> </a:t>
            </a:r>
            <a:r>
              <a:rPr lang="en-US" dirty="0" err="1"/>
              <a:t>muhafaza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1"/>
            <a:r>
              <a:rPr lang="en-US" dirty="0" err="1"/>
              <a:t>Aydınlatma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verme</a:t>
            </a:r>
            <a:r>
              <a:rPr lang="en-US" dirty="0"/>
              <a:t> </a:t>
            </a:r>
            <a:r>
              <a:rPr lang="en-US" dirty="0" err="1"/>
              <a:t>borcu</a:t>
            </a:r>
            <a:r>
              <a:rPr lang="en-US" dirty="0"/>
              <a:t> </a:t>
            </a:r>
            <a:endParaRPr lang="tr-TR" dirty="0" smtClean="0"/>
          </a:p>
          <a:p>
            <a:pPr lvl="1"/>
            <a:r>
              <a:rPr lang="en-US" dirty="0" err="1"/>
              <a:t>Gerekli</a:t>
            </a:r>
            <a:r>
              <a:rPr lang="en-US" dirty="0"/>
              <a:t> </a:t>
            </a:r>
            <a:r>
              <a:rPr lang="en-US" dirty="0" err="1"/>
              <a:t>belgeleri</a:t>
            </a:r>
            <a:r>
              <a:rPr lang="en-US" dirty="0"/>
              <a:t> </a:t>
            </a:r>
            <a:r>
              <a:rPr lang="en-US" dirty="0" err="1"/>
              <a:t>sağlama</a:t>
            </a:r>
            <a:r>
              <a:rPr lang="en-US" dirty="0"/>
              <a:t> </a:t>
            </a:r>
            <a:r>
              <a:rPr lang="en-US" dirty="0" err="1"/>
              <a:t>borcu</a:t>
            </a:r>
            <a:r>
              <a:rPr lang="en-US" dirty="0"/>
              <a:t> </a:t>
            </a:r>
            <a:endParaRPr lang="tr-TR" dirty="0" smtClean="0"/>
          </a:p>
          <a:p>
            <a:pPr lvl="1"/>
            <a:r>
              <a:rPr lang="en-US" dirty="0" err="1"/>
              <a:t>Devir</a:t>
            </a:r>
            <a:r>
              <a:rPr lang="en-US" dirty="0"/>
              <a:t> </a:t>
            </a:r>
            <a:r>
              <a:rPr lang="en-US" dirty="0" err="1"/>
              <a:t>giderleri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/>
              <a:t>borcu</a:t>
            </a:r>
            <a:r>
              <a:rPr lang="en-US" dirty="0"/>
              <a:t> </a:t>
            </a:r>
            <a:endParaRPr lang="tr-TR" dirty="0" smtClean="0"/>
          </a:p>
          <a:p>
            <a:pPr lvl="1"/>
            <a:r>
              <a:rPr lang="en-US" dirty="0" err="1"/>
              <a:t>Satılanı</a:t>
            </a:r>
            <a:r>
              <a:rPr lang="en-US" dirty="0"/>
              <a:t> </a:t>
            </a:r>
            <a:r>
              <a:rPr lang="en-US" dirty="0" err="1"/>
              <a:t>ifa</a:t>
            </a:r>
            <a:r>
              <a:rPr lang="en-US" dirty="0"/>
              <a:t> </a:t>
            </a:r>
            <a:r>
              <a:rPr lang="en-US" dirty="0" err="1"/>
              <a:t>yerinden</a:t>
            </a:r>
            <a:r>
              <a:rPr lang="en-US" dirty="0"/>
              <a:t> </a:t>
            </a:r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yere</a:t>
            </a:r>
            <a:r>
              <a:rPr lang="en-US" dirty="0"/>
              <a:t> </a:t>
            </a:r>
            <a:r>
              <a:rPr lang="en-US" dirty="0" err="1"/>
              <a:t>taşıma</a:t>
            </a:r>
            <a:r>
              <a:rPr lang="en-US" dirty="0"/>
              <a:t> (</a:t>
            </a:r>
            <a:r>
              <a:rPr lang="en-US" dirty="0" err="1"/>
              <a:t>gönderme</a:t>
            </a:r>
            <a:r>
              <a:rPr lang="en-US" dirty="0"/>
              <a:t>) </a:t>
            </a:r>
            <a:r>
              <a:rPr lang="en-US" dirty="0" err="1" smtClean="0"/>
              <a:t>giderleri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8940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9DADC04-3746-B240-863C-D8BB84790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Satıcının borçları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05BC67-F519-104E-BD93-E64B9FE72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36428"/>
          </a:xfrm>
        </p:spPr>
        <p:txBody>
          <a:bodyPr/>
          <a:lstStyle/>
          <a:p>
            <a:r>
              <a:rPr lang="tr-TR" dirty="0" smtClean="0"/>
              <a:t>Satıcının Temerrüdü</a:t>
            </a:r>
          </a:p>
          <a:p>
            <a:pPr lvl="1"/>
            <a:r>
              <a:rPr lang="en-US" dirty="0" err="1"/>
              <a:t>Ticarî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(</a:t>
            </a:r>
            <a:r>
              <a:rPr lang="en-US" dirty="0" err="1"/>
              <a:t>adi</a:t>
            </a:r>
            <a:r>
              <a:rPr lang="en-US" dirty="0"/>
              <a:t>) </a:t>
            </a:r>
            <a:r>
              <a:rPr lang="en-US" dirty="0" err="1"/>
              <a:t>satışlar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belirli</a:t>
            </a:r>
            <a:r>
              <a:rPr lang="en-US" dirty="0"/>
              <a:t> (</a:t>
            </a:r>
            <a:r>
              <a:rPr lang="en-US" dirty="0" err="1"/>
              <a:t>kesin</a:t>
            </a:r>
            <a:r>
              <a:rPr lang="en-US" dirty="0"/>
              <a:t>) </a:t>
            </a:r>
            <a:r>
              <a:rPr lang="en-US" dirty="0" err="1"/>
              <a:t>süreli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ticarî</a:t>
            </a:r>
            <a:r>
              <a:rPr lang="en-US" dirty="0"/>
              <a:t> </a:t>
            </a:r>
            <a:r>
              <a:rPr lang="en-US" dirty="0" err="1"/>
              <a:t>satışlarda</a:t>
            </a:r>
            <a:r>
              <a:rPr lang="en-US" dirty="0"/>
              <a:t> </a:t>
            </a:r>
            <a:r>
              <a:rPr lang="en-US" dirty="0" err="1"/>
              <a:t>satıcının</a:t>
            </a:r>
            <a:r>
              <a:rPr lang="en-US" dirty="0"/>
              <a:t> </a:t>
            </a:r>
            <a:r>
              <a:rPr lang="en-US" dirty="0" err="1" smtClean="0"/>
              <a:t>temerrü</a:t>
            </a:r>
            <a:r>
              <a:rPr lang="tr-TR" dirty="0" err="1" smtClean="0"/>
              <a:t>dü</a:t>
            </a:r>
            <a:endParaRPr lang="tr-TR" dirty="0" smtClean="0"/>
          </a:p>
          <a:p>
            <a:pPr lvl="1"/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süreli</a:t>
            </a:r>
            <a:r>
              <a:rPr lang="en-US" dirty="0"/>
              <a:t> </a:t>
            </a:r>
            <a:r>
              <a:rPr lang="en-US" dirty="0" err="1"/>
              <a:t>ticarî</a:t>
            </a:r>
            <a:r>
              <a:rPr lang="en-US" dirty="0"/>
              <a:t> </a:t>
            </a:r>
            <a:r>
              <a:rPr lang="en-US" dirty="0" err="1"/>
              <a:t>satışlarda</a:t>
            </a:r>
            <a:r>
              <a:rPr lang="en-US" dirty="0"/>
              <a:t> </a:t>
            </a:r>
            <a:r>
              <a:rPr lang="en-US" dirty="0" err="1"/>
              <a:t>satıcının</a:t>
            </a:r>
            <a:r>
              <a:rPr lang="en-US" dirty="0"/>
              <a:t> </a:t>
            </a:r>
            <a:r>
              <a:rPr lang="en-US" dirty="0" err="1"/>
              <a:t>temerrüdü</a:t>
            </a:r>
            <a:r>
              <a:rPr lang="en-US" dirty="0"/>
              <a:t> </a:t>
            </a:r>
            <a:endParaRPr lang="tr-TR" dirty="0" smtClean="0"/>
          </a:p>
          <a:p>
            <a:pPr lvl="2"/>
            <a:r>
              <a:rPr lang="en-US" dirty="0" err="1"/>
              <a:t>Satış</a:t>
            </a:r>
            <a:r>
              <a:rPr lang="en-US" dirty="0"/>
              <a:t>, her </a:t>
            </a:r>
            <a:r>
              <a:rPr lang="en-US" dirty="0" err="1"/>
              <a:t>şeyden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ticarî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satış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2"/>
            <a:r>
              <a:rPr lang="en-US" dirty="0" err="1"/>
              <a:t>Temerrüdün</a:t>
            </a:r>
            <a:r>
              <a:rPr lang="en-US" dirty="0"/>
              <a:t> </a:t>
            </a:r>
            <a:r>
              <a:rPr lang="en-US" dirty="0" err="1"/>
              <a:t>hüküm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sonuçları</a:t>
            </a:r>
            <a:endParaRPr lang="tr-TR" dirty="0"/>
          </a:p>
          <a:p>
            <a:pPr lvl="3"/>
            <a:r>
              <a:rPr lang="en-US" dirty="0" err="1"/>
              <a:t>Satıcının</a:t>
            </a:r>
            <a:r>
              <a:rPr lang="en-US" dirty="0"/>
              <a:t>, </a:t>
            </a:r>
            <a:r>
              <a:rPr lang="en-US" dirty="0" err="1"/>
              <a:t>alıcının</a:t>
            </a:r>
            <a:r>
              <a:rPr lang="en-US" dirty="0"/>
              <a:t> </a:t>
            </a:r>
            <a:r>
              <a:rPr lang="en-US" dirty="0" err="1"/>
              <a:t>müspet</a:t>
            </a:r>
            <a:r>
              <a:rPr lang="en-US" dirty="0"/>
              <a:t> </a:t>
            </a:r>
            <a:r>
              <a:rPr lang="en-US" dirty="0" err="1"/>
              <a:t>zararını</a:t>
            </a:r>
            <a:r>
              <a:rPr lang="en-US" dirty="0"/>
              <a:t> </a:t>
            </a:r>
            <a:r>
              <a:rPr lang="en-US" dirty="0" err="1"/>
              <a:t>giderme</a:t>
            </a:r>
            <a:r>
              <a:rPr lang="en-US" dirty="0"/>
              <a:t> </a:t>
            </a:r>
            <a:r>
              <a:rPr lang="en-US" dirty="0" err="1"/>
              <a:t>borcu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bunun</a:t>
            </a:r>
            <a:r>
              <a:rPr lang="en-US" dirty="0"/>
              <a:t> </a:t>
            </a:r>
            <a:r>
              <a:rPr lang="en-US" dirty="0" err="1" smtClean="0"/>
              <a:t>kapsamı</a:t>
            </a:r>
            <a:endParaRPr lang="tr-TR" dirty="0"/>
          </a:p>
          <a:p>
            <a:pPr lvl="4"/>
            <a:r>
              <a:rPr lang="tr-TR" dirty="0" smtClean="0"/>
              <a:t>TBK m. 213/II</a:t>
            </a:r>
            <a:r>
              <a:rPr lang="tr-TR" dirty="0"/>
              <a:t>: </a:t>
            </a:r>
            <a:r>
              <a:rPr lang="tr-TR" dirty="0" smtClean="0"/>
              <a:t>«Satıcı </a:t>
            </a:r>
            <a:r>
              <a:rPr lang="tr-TR" dirty="0"/>
              <a:t>borcunu ifa etmezse alıcı, satış bedeli ile kendisine devredilmeyen satılanın yerine, bir başkasını satın </a:t>
            </a:r>
            <a:r>
              <a:rPr lang="tr-TR" dirty="0" smtClean="0"/>
              <a:t>almak için </a:t>
            </a:r>
            <a:r>
              <a:rPr lang="tr-TR" dirty="0"/>
              <a:t>dürüstlük kurallarına uygun olarak ödediği bedel arasındaki farka göre hesaplanacak zararın giderilmesini </a:t>
            </a:r>
            <a:r>
              <a:rPr lang="tr-TR" dirty="0" smtClean="0"/>
              <a:t>isteyebilir.» (Somut Yöntem)</a:t>
            </a:r>
          </a:p>
          <a:p>
            <a:pPr lvl="4"/>
            <a:r>
              <a:rPr lang="tr-TR" dirty="0" smtClean="0"/>
              <a:t>TBK m. 213/III: «</a:t>
            </a:r>
            <a:r>
              <a:rPr lang="en-US" dirty="0" err="1" smtClean="0"/>
              <a:t>Satılan</a:t>
            </a:r>
            <a:r>
              <a:rPr lang="en-US" dirty="0"/>
              <a:t>, </a:t>
            </a:r>
            <a:r>
              <a:rPr lang="en-US" dirty="0" err="1"/>
              <a:t>borsada</a:t>
            </a:r>
            <a:r>
              <a:rPr lang="en-US" dirty="0"/>
              <a:t> </a:t>
            </a:r>
            <a:r>
              <a:rPr lang="en-US" dirty="0" err="1"/>
              <a:t>kayıtlı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piyasa</a:t>
            </a:r>
            <a:r>
              <a:rPr lang="en-US" dirty="0"/>
              <a:t> </a:t>
            </a:r>
            <a:r>
              <a:rPr lang="en-US" dirty="0" err="1"/>
              <a:t>fiyatı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mallardan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alıcı</a:t>
            </a:r>
            <a:r>
              <a:rPr lang="en-US" dirty="0"/>
              <a:t>, </a:t>
            </a:r>
            <a:r>
              <a:rPr lang="en-US" dirty="0" err="1"/>
              <a:t>onun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başkasını</a:t>
            </a:r>
            <a:r>
              <a:rPr lang="en-US" dirty="0"/>
              <a:t> satın alma </a:t>
            </a:r>
            <a:r>
              <a:rPr lang="en-US" dirty="0" err="1"/>
              <a:t>zorunda</a:t>
            </a:r>
            <a:r>
              <a:rPr lang="en-US" dirty="0"/>
              <a:t> </a:t>
            </a:r>
            <a:r>
              <a:rPr lang="en-US" dirty="0" err="1"/>
              <a:t>olmaksızın</a:t>
            </a:r>
            <a:r>
              <a:rPr lang="en-US" dirty="0"/>
              <a:t>, </a:t>
            </a:r>
            <a:r>
              <a:rPr lang="en-US" dirty="0" err="1"/>
              <a:t>satış</a:t>
            </a:r>
            <a:r>
              <a:rPr lang="en-US" dirty="0"/>
              <a:t> </a:t>
            </a:r>
            <a:r>
              <a:rPr lang="en-US" dirty="0" err="1"/>
              <a:t>bedeli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belirlenmiş</a:t>
            </a:r>
            <a:r>
              <a:rPr lang="en-US" dirty="0"/>
              <a:t> </a:t>
            </a:r>
            <a:r>
              <a:rPr lang="en-US" dirty="0" err="1"/>
              <a:t>ifa</a:t>
            </a:r>
            <a:r>
              <a:rPr lang="en-US" dirty="0"/>
              <a:t> </a:t>
            </a:r>
            <a:r>
              <a:rPr lang="en-US" dirty="0" err="1"/>
              <a:t>günündeki</a:t>
            </a:r>
            <a:r>
              <a:rPr lang="en-US" dirty="0"/>
              <a:t> </a:t>
            </a:r>
            <a:r>
              <a:rPr lang="en-US" dirty="0" err="1"/>
              <a:t>piyasa</a:t>
            </a:r>
            <a:r>
              <a:rPr lang="en-US" dirty="0"/>
              <a:t> </a:t>
            </a:r>
            <a:r>
              <a:rPr lang="en-US" dirty="0" err="1"/>
              <a:t>fiyatı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farka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hesaplanacak</a:t>
            </a:r>
            <a:r>
              <a:rPr lang="en-US" dirty="0"/>
              <a:t> </a:t>
            </a:r>
            <a:r>
              <a:rPr lang="en-US" dirty="0" err="1"/>
              <a:t>zararın</a:t>
            </a:r>
            <a:r>
              <a:rPr lang="en-US" dirty="0"/>
              <a:t> </a:t>
            </a:r>
            <a:r>
              <a:rPr lang="en-US" dirty="0" err="1"/>
              <a:t>giderilmesini</a:t>
            </a:r>
            <a:r>
              <a:rPr lang="en-US" dirty="0"/>
              <a:t> </a:t>
            </a:r>
            <a:r>
              <a:rPr lang="en-US" dirty="0" err="1"/>
              <a:t>isteyebilir</a:t>
            </a:r>
            <a:r>
              <a:rPr lang="en-US" dirty="0" smtClean="0"/>
              <a:t>.</a:t>
            </a:r>
            <a:r>
              <a:rPr lang="tr-TR" dirty="0" smtClean="0"/>
              <a:t>» (Soyut Yöntem)</a:t>
            </a:r>
          </a:p>
        </p:txBody>
      </p:sp>
    </p:spTree>
    <p:extLst>
      <p:ext uri="{BB962C8B-B14F-4D97-AF65-F5344CB8AC3E}">
        <p14:creationId xmlns:p14="http://schemas.microsoft.com/office/powerpoint/2010/main" val="3124793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490A15C-E967-D246-A1F0-348C3DB76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Satıcının borçları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334B4D-DB80-7143-8033-E678C433F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3"/>
            <a:ext cx="9603275" cy="3535982"/>
          </a:xfrm>
        </p:spPr>
        <p:txBody>
          <a:bodyPr>
            <a:normAutofit/>
          </a:bodyPr>
          <a:lstStyle/>
          <a:p>
            <a:r>
              <a:rPr lang="tr-TR" dirty="0" smtClean="0"/>
              <a:t>Satıcının Zapttan Sorumluluğu</a:t>
            </a:r>
          </a:p>
          <a:p>
            <a:pPr lvl="1"/>
            <a:r>
              <a:rPr lang="tr-TR" dirty="0" smtClean="0"/>
              <a:t>TBK m. 214 vd. hükümlerinde düzenlenmiştir.</a:t>
            </a:r>
          </a:p>
          <a:p>
            <a:pPr lvl="1"/>
            <a:r>
              <a:rPr lang="tr-TR" dirty="0" smtClean="0"/>
              <a:t>TBK m. 214: «</a:t>
            </a:r>
            <a:r>
              <a:rPr lang="en-US" dirty="0" err="1" smtClean="0"/>
              <a:t>Satış</a:t>
            </a:r>
            <a:r>
              <a:rPr lang="en-US" dirty="0" smtClean="0"/>
              <a:t> </a:t>
            </a:r>
            <a:r>
              <a:rPr lang="en-US" dirty="0" err="1"/>
              <a:t>sözleşmesinin</a:t>
            </a:r>
            <a:r>
              <a:rPr lang="en-US" dirty="0"/>
              <a:t> </a:t>
            </a:r>
            <a:r>
              <a:rPr lang="en-US" dirty="0" err="1"/>
              <a:t>kurulduğu</a:t>
            </a:r>
            <a:r>
              <a:rPr lang="en-US" dirty="0"/>
              <a:t> </a:t>
            </a:r>
            <a:r>
              <a:rPr lang="en-US" dirty="0" err="1"/>
              <a:t>sırada</a:t>
            </a:r>
            <a:r>
              <a:rPr lang="en-US" dirty="0"/>
              <a:t> </a:t>
            </a:r>
            <a:r>
              <a:rPr lang="en-US" dirty="0" err="1"/>
              <a:t>var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dolayısıyla</a:t>
            </a:r>
            <a:r>
              <a:rPr lang="en-US" dirty="0"/>
              <a:t>, </a:t>
            </a:r>
            <a:r>
              <a:rPr lang="en-US" dirty="0" err="1"/>
              <a:t>satılanın</a:t>
            </a:r>
            <a:r>
              <a:rPr lang="en-US" dirty="0"/>
              <a:t> </a:t>
            </a:r>
            <a:r>
              <a:rPr lang="en-US" dirty="0" err="1"/>
              <a:t>tamamı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kısmı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kişi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alıcının</a:t>
            </a:r>
            <a:r>
              <a:rPr lang="en-US" dirty="0"/>
              <a:t> </a:t>
            </a:r>
            <a:r>
              <a:rPr lang="en-US" dirty="0" err="1"/>
              <a:t>elinden</a:t>
            </a:r>
            <a:r>
              <a:rPr lang="en-US" dirty="0"/>
              <a:t> </a:t>
            </a:r>
            <a:r>
              <a:rPr lang="en-US" dirty="0" err="1"/>
              <a:t>alınırsa</a:t>
            </a:r>
            <a:r>
              <a:rPr lang="en-US" dirty="0"/>
              <a:t> </a:t>
            </a:r>
            <a:r>
              <a:rPr lang="en-US" dirty="0" err="1"/>
              <a:t>satıcı</a:t>
            </a:r>
            <a:r>
              <a:rPr lang="en-US" dirty="0"/>
              <a:t>, </a:t>
            </a:r>
            <a:r>
              <a:rPr lang="en-US" dirty="0" err="1"/>
              <a:t>bundan</a:t>
            </a:r>
            <a:r>
              <a:rPr lang="en-US" dirty="0"/>
              <a:t> </a:t>
            </a:r>
            <a:r>
              <a:rPr lang="en-US" dirty="0" err="1"/>
              <a:t>dolayı</a:t>
            </a:r>
            <a:r>
              <a:rPr lang="en-US" dirty="0"/>
              <a:t> </a:t>
            </a:r>
            <a:r>
              <a:rPr lang="en-US" dirty="0" err="1"/>
              <a:t>alıcıya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sorumlu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	</a:t>
            </a:r>
            <a:r>
              <a:rPr lang="en-US" dirty="0" err="1" smtClean="0"/>
              <a:t>Alıcı</a:t>
            </a:r>
            <a:r>
              <a:rPr lang="en-US" dirty="0"/>
              <a:t>, </a:t>
            </a:r>
            <a:r>
              <a:rPr lang="en-US" dirty="0" err="1"/>
              <a:t>elinden</a:t>
            </a:r>
            <a:r>
              <a:rPr lang="en-US" dirty="0"/>
              <a:t> </a:t>
            </a:r>
            <a:r>
              <a:rPr lang="en-US" dirty="0" err="1"/>
              <a:t>alınma</a:t>
            </a:r>
            <a:r>
              <a:rPr lang="en-US" dirty="0"/>
              <a:t> </a:t>
            </a:r>
            <a:r>
              <a:rPr lang="en-US" dirty="0" err="1"/>
              <a:t>tehlikesini</a:t>
            </a:r>
            <a:r>
              <a:rPr lang="en-US" dirty="0"/>
              <a:t> </a:t>
            </a:r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/>
              <a:t>kurulduğu</a:t>
            </a:r>
            <a:r>
              <a:rPr lang="en-US" dirty="0"/>
              <a:t> </a:t>
            </a:r>
            <a:r>
              <a:rPr lang="en-US" dirty="0" err="1"/>
              <a:t>sırada</a:t>
            </a:r>
            <a:r>
              <a:rPr lang="en-US" dirty="0"/>
              <a:t> </a:t>
            </a:r>
            <a:r>
              <a:rPr lang="en-US" dirty="0" err="1"/>
              <a:t>biliyor</a:t>
            </a:r>
            <a:r>
              <a:rPr lang="en-US" dirty="0"/>
              <a:t> </a:t>
            </a:r>
            <a:r>
              <a:rPr lang="en-US" dirty="0" err="1"/>
              <a:t>idiyse</a:t>
            </a:r>
            <a:r>
              <a:rPr lang="en-US" dirty="0"/>
              <a:t> </a:t>
            </a:r>
            <a:r>
              <a:rPr lang="en-US" dirty="0" err="1"/>
              <a:t>satıcı</a:t>
            </a:r>
            <a:r>
              <a:rPr lang="en-US" dirty="0"/>
              <a:t>, </a:t>
            </a:r>
            <a:r>
              <a:rPr lang="en-US" dirty="0" err="1"/>
              <a:t>ayrıca</a:t>
            </a:r>
            <a:r>
              <a:rPr lang="en-US" dirty="0"/>
              <a:t> </a:t>
            </a:r>
            <a:r>
              <a:rPr lang="en-US" dirty="0" err="1"/>
              <a:t>üstlenmiş</a:t>
            </a:r>
            <a:r>
              <a:rPr lang="en-US" dirty="0"/>
              <a:t> </a:t>
            </a:r>
            <a:r>
              <a:rPr lang="en-US" dirty="0" err="1"/>
              <a:t>olmadıkça</a:t>
            </a:r>
            <a:r>
              <a:rPr lang="en-US" dirty="0"/>
              <a:t> </a:t>
            </a:r>
            <a:r>
              <a:rPr lang="en-US" dirty="0" err="1"/>
              <a:t>bundan</a:t>
            </a:r>
            <a:r>
              <a:rPr lang="en-US" dirty="0"/>
              <a:t> </a:t>
            </a:r>
            <a:r>
              <a:rPr lang="en-US" dirty="0" err="1"/>
              <a:t>dolayı</a:t>
            </a:r>
            <a:r>
              <a:rPr lang="en-US" dirty="0"/>
              <a:t> </a:t>
            </a:r>
            <a:r>
              <a:rPr lang="en-US" dirty="0" err="1"/>
              <a:t>sorumlu</a:t>
            </a:r>
            <a:r>
              <a:rPr lang="en-US" dirty="0"/>
              <a:t> </a:t>
            </a:r>
            <a:r>
              <a:rPr lang="en-US" dirty="0" err="1"/>
              <a:t>olmaz</a:t>
            </a:r>
            <a:r>
              <a:rPr lang="en-US" dirty="0"/>
              <a:t>.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	</a:t>
            </a:r>
            <a:r>
              <a:rPr lang="en-US" dirty="0" err="1" smtClean="0"/>
              <a:t>Satıcı</a:t>
            </a:r>
            <a:r>
              <a:rPr lang="en-US" dirty="0"/>
              <a:t>, </a:t>
            </a:r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kişinin</a:t>
            </a:r>
            <a:r>
              <a:rPr lang="en-US" dirty="0"/>
              <a:t> </a:t>
            </a:r>
            <a:r>
              <a:rPr lang="en-US" dirty="0" err="1"/>
              <a:t>hakkını</a:t>
            </a:r>
            <a:r>
              <a:rPr lang="en-US" dirty="0"/>
              <a:t> </a:t>
            </a:r>
            <a:r>
              <a:rPr lang="en-US" dirty="0" err="1"/>
              <a:t>gizlemişse</a:t>
            </a:r>
            <a:r>
              <a:rPr lang="en-US" dirty="0"/>
              <a:t>, </a:t>
            </a:r>
            <a:r>
              <a:rPr lang="en-US" dirty="0" err="1"/>
              <a:t>sorumluluğunu</a:t>
            </a:r>
            <a:r>
              <a:rPr lang="en-US" dirty="0"/>
              <a:t> </a:t>
            </a:r>
            <a:r>
              <a:rPr lang="en-US" dirty="0" err="1"/>
              <a:t>kaldırma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sınırlama</a:t>
            </a:r>
            <a:r>
              <a:rPr lang="en-US" dirty="0"/>
              <a:t> </a:t>
            </a:r>
            <a:r>
              <a:rPr lang="en-US" dirty="0" err="1"/>
              <a:t>konusunda</a:t>
            </a:r>
            <a:r>
              <a:rPr lang="en-US" dirty="0"/>
              <a:t> </a:t>
            </a:r>
            <a:r>
              <a:rPr lang="en-US" dirty="0" err="1"/>
              <a:t>yapılmış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anlaşma</a:t>
            </a:r>
            <a:r>
              <a:rPr lang="en-US" dirty="0"/>
              <a:t> </a:t>
            </a:r>
            <a:r>
              <a:rPr lang="en-US" dirty="0" err="1"/>
              <a:t>kesin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hükümsüzdür</a:t>
            </a:r>
            <a:r>
              <a:rPr lang="en-US" dirty="0" smtClean="0"/>
              <a:t>.</a:t>
            </a:r>
            <a:r>
              <a:rPr lang="tr-TR" dirty="0" smtClean="0"/>
              <a:t>»</a:t>
            </a:r>
            <a:r>
              <a:rPr lang="en-US" dirty="0" smtClean="0"/>
              <a:t>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11125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4ABFF69-FE40-3D47-BF45-AA06D17B2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Satıcının borçları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B31409-3516-9F4E-9B87-B1DC51E7E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14805"/>
          </a:xfrm>
        </p:spPr>
        <p:txBody>
          <a:bodyPr>
            <a:normAutofit/>
          </a:bodyPr>
          <a:lstStyle/>
          <a:p>
            <a:r>
              <a:rPr lang="tr-TR" dirty="0"/>
              <a:t>Satıcının Zapttan Sorumluluğu</a:t>
            </a:r>
          </a:p>
          <a:p>
            <a:pPr lvl="1"/>
            <a:r>
              <a:rPr lang="tr-TR" dirty="0" smtClean="0"/>
              <a:t>Çeşitleri</a:t>
            </a:r>
            <a:endParaRPr lang="tr-TR" dirty="0"/>
          </a:p>
          <a:p>
            <a:pPr lvl="2"/>
            <a:r>
              <a:rPr lang="tr-TR" dirty="0"/>
              <a:t>Tam zapt</a:t>
            </a:r>
          </a:p>
          <a:p>
            <a:pPr lvl="2"/>
            <a:r>
              <a:rPr lang="tr-TR" dirty="0"/>
              <a:t>Kısmî </a:t>
            </a:r>
            <a:r>
              <a:rPr lang="tr-TR" dirty="0" smtClean="0"/>
              <a:t>zapt</a:t>
            </a:r>
          </a:p>
          <a:p>
            <a:pPr lvl="1"/>
            <a:r>
              <a:rPr lang="tr-TR" dirty="0" smtClean="0"/>
              <a:t>Şartları</a:t>
            </a:r>
          </a:p>
          <a:p>
            <a:pPr lvl="2"/>
            <a:r>
              <a:rPr lang="tr-TR" dirty="0" smtClean="0"/>
              <a:t>Maddi Şartları</a:t>
            </a:r>
          </a:p>
          <a:p>
            <a:pPr lvl="3"/>
            <a:r>
              <a:rPr lang="en-US" dirty="0" err="1"/>
              <a:t>Satış</a:t>
            </a:r>
            <a:r>
              <a:rPr lang="en-US" dirty="0"/>
              <a:t> </a:t>
            </a:r>
            <a:r>
              <a:rPr lang="en-US" dirty="0" err="1"/>
              <a:t>sözleşmesi</a:t>
            </a:r>
            <a:r>
              <a:rPr lang="en-US" dirty="0"/>
              <a:t> </a:t>
            </a:r>
            <a:r>
              <a:rPr lang="en-US" dirty="0" err="1"/>
              <a:t>geçerli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kurulmuş</a:t>
            </a:r>
            <a:r>
              <a:rPr lang="en-US" dirty="0"/>
              <a:t> </a:t>
            </a:r>
            <a:r>
              <a:rPr lang="en-US" dirty="0" err="1"/>
              <a:t>olmalıdır</a:t>
            </a:r>
            <a:r>
              <a:rPr lang="en-US" dirty="0"/>
              <a:t> </a:t>
            </a:r>
            <a:r>
              <a:rPr lang="tr-TR" dirty="0" smtClean="0"/>
              <a:t>.</a:t>
            </a:r>
          </a:p>
          <a:p>
            <a:pPr lvl="3"/>
            <a:r>
              <a:rPr lang="en-US" dirty="0" err="1"/>
              <a:t>Satılan</a:t>
            </a:r>
            <a:r>
              <a:rPr lang="en-US" dirty="0"/>
              <a:t> </a:t>
            </a:r>
            <a:r>
              <a:rPr lang="en-US" dirty="0" err="1"/>
              <a:t>alıcıya</a:t>
            </a:r>
            <a:r>
              <a:rPr lang="en-US" dirty="0"/>
              <a:t> </a:t>
            </a:r>
            <a:r>
              <a:rPr lang="en-US" dirty="0" err="1"/>
              <a:t>devredilmiş</a:t>
            </a:r>
            <a:r>
              <a:rPr lang="en-US" dirty="0"/>
              <a:t> (</a:t>
            </a:r>
            <a:r>
              <a:rPr lang="en-US" dirty="0" err="1"/>
              <a:t>teslim</a:t>
            </a:r>
            <a:r>
              <a:rPr lang="en-US" dirty="0"/>
              <a:t> </a:t>
            </a:r>
            <a:r>
              <a:rPr lang="en-US" dirty="0" err="1"/>
              <a:t>edilmiş</a:t>
            </a:r>
            <a:r>
              <a:rPr lang="en-US" dirty="0"/>
              <a:t>) </a:t>
            </a:r>
            <a:r>
              <a:rPr lang="en-US" dirty="0" err="1"/>
              <a:t>olmalıdır</a:t>
            </a:r>
            <a:r>
              <a:rPr lang="en-US" dirty="0"/>
              <a:t> </a:t>
            </a:r>
            <a:endParaRPr lang="tr-TR" dirty="0" smtClean="0"/>
          </a:p>
          <a:p>
            <a:pPr lvl="3"/>
            <a:r>
              <a:rPr lang="en-US" dirty="0" err="1" smtClean="0"/>
              <a:t>Alıcı</a:t>
            </a:r>
            <a:r>
              <a:rPr lang="en-US" dirty="0" smtClean="0"/>
              <a:t>, </a:t>
            </a:r>
            <a:r>
              <a:rPr lang="en-US" dirty="0" err="1" smtClean="0"/>
              <a:t>satılan</a:t>
            </a:r>
            <a:r>
              <a:rPr lang="en-US" dirty="0" smtClean="0"/>
              <a:t> </a:t>
            </a:r>
            <a:r>
              <a:rPr lang="en-US" dirty="0" err="1" smtClean="0"/>
              <a:t>üzerindeki</a:t>
            </a:r>
            <a:r>
              <a:rPr lang="en-US" dirty="0" smtClean="0"/>
              <a:t> </a:t>
            </a:r>
            <a:r>
              <a:rPr lang="en-US" dirty="0" err="1" smtClean="0"/>
              <a:t>üçüncü</a:t>
            </a:r>
            <a:r>
              <a:rPr lang="en-US" dirty="0" smtClean="0"/>
              <a:t> </a:t>
            </a:r>
            <a:r>
              <a:rPr lang="en-US" dirty="0" err="1" smtClean="0"/>
              <a:t>kişinin</a:t>
            </a:r>
            <a:r>
              <a:rPr lang="en-US" dirty="0" smtClean="0"/>
              <a:t> </a:t>
            </a:r>
            <a:r>
              <a:rPr lang="en-US" dirty="0" err="1" smtClean="0"/>
              <a:t>hakkını</a:t>
            </a:r>
            <a:r>
              <a:rPr lang="en-US" dirty="0" smtClean="0"/>
              <a:t>, </a:t>
            </a:r>
            <a:r>
              <a:rPr lang="en-US" dirty="0" err="1" smtClean="0"/>
              <a:t>dolayısıyla</a:t>
            </a:r>
            <a:r>
              <a:rPr lang="en-US" dirty="0" smtClean="0"/>
              <a:t> </a:t>
            </a:r>
            <a:r>
              <a:rPr lang="en-US" dirty="0" err="1" smtClean="0"/>
              <a:t>malın</a:t>
            </a:r>
            <a:r>
              <a:rPr lang="en-US" dirty="0" smtClean="0"/>
              <a:t> </a:t>
            </a:r>
            <a:r>
              <a:rPr lang="en-US" dirty="0" err="1" smtClean="0"/>
              <a:t>elinden</a:t>
            </a:r>
            <a:r>
              <a:rPr lang="en-US" dirty="0" smtClean="0"/>
              <a:t> </a:t>
            </a:r>
            <a:r>
              <a:rPr lang="en-US" dirty="0" err="1" smtClean="0"/>
              <a:t>alınma</a:t>
            </a:r>
            <a:r>
              <a:rPr lang="en-US" dirty="0" smtClean="0"/>
              <a:t> </a:t>
            </a:r>
            <a:r>
              <a:rPr lang="en-US" dirty="0" err="1" smtClean="0"/>
              <a:t>tehlikesini</a:t>
            </a:r>
            <a:r>
              <a:rPr lang="en-US" dirty="0" smtClean="0"/>
              <a:t> </a:t>
            </a:r>
            <a:r>
              <a:rPr lang="en-US" dirty="0" err="1" smtClean="0"/>
              <a:t>sözleşmenin</a:t>
            </a:r>
            <a:r>
              <a:rPr lang="en-US" dirty="0" smtClean="0"/>
              <a:t> </a:t>
            </a:r>
            <a:r>
              <a:rPr lang="en-US" dirty="0" err="1" smtClean="0"/>
              <a:t>kurulduğu</a:t>
            </a:r>
            <a:r>
              <a:rPr lang="en-US" dirty="0" smtClean="0"/>
              <a:t> </a:t>
            </a:r>
            <a:r>
              <a:rPr lang="en-US" dirty="0" err="1" smtClean="0"/>
              <a:t>sırada</a:t>
            </a:r>
            <a:r>
              <a:rPr lang="en-US" dirty="0" smtClean="0"/>
              <a:t> </a:t>
            </a:r>
            <a:r>
              <a:rPr lang="en-US" dirty="0" err="1" smtClean="0"/>
              <a:t>bilmemelidir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7161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EA697DC-39D4-AE4A-8ABE-13D897AB1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Satıcının Zapttan Sorumluluğu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9E5434-5348-1C4B-9722-2903A11ED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67057"/>
          </a:xfrm>
        </p:spPr>
        <p:txBody>
          <a:bodyPr>
            <a:normAutofit/>
          </a:bodyPr>
          <a:lstStyle/>
          <a:p>
            <a:r>
              <a:rPr lang="tr-TR" dirty="0" smtClean="0"/>
              <a:t>Şartları</a:t>
            </a:r>
          </a:p>
          <a:p>
            <a:pPr lvl="1"/>
            <a:r>
              <a:rPr lang="tr-TR" dirty="0" smtClean="0"/>
              <a:t>Maddi Şartları (devam)</a:t>
            </a:r>
          </a:p>
          <a:p>
            <a:pPr lvl="2"/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kişi</a:t>
            </a:r>
            <a:r>
              <a:rPr lang="en-US" dirty="0"/>
              <a:t> </a:t>
            </a:r>
            <a:r>
              <a:rPr lang="en-US" dirty="0" err="1"/>
              <a:t>satılan</a:t>
            </a:r>
            <a:r>
              <a:rPr lang="en-US" dirty="0"/>
              <a:t> </a:t>
            </a:r>
            <a:r>
              <a:rPr lang="en-US" dirty="0" err="1"/>
              <a:t>şey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zapt</a:t>
            </a:r>
            <a:r>
              <a:rPr lang="en-US" dirty="0"/>
              <a:t> </a:t>
            </a:r>
            <a:r>
              <a:rPr lang="en-US" dirty="0" err="1"/>
              <a:t>hakkını</a:t>
            </a:r>
            <a:r>
              <a:rPr lang="en-US" dirty="0"/>
              <a:t> </a:t>
            </a:r>
            <a:r>
              <a:rPr lang="en-US" dirty="0" err="1"/>
              <a:t>alıcıya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kullanmış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2"/>
            <a:r>
              <a:rPr lang="en-US" dirty="0" err="1"/>
              <a:t>Satıcının</a:t>
            </a:r>
            <a:r>
              <a:rPr lang="en-US" dirty="0"/>
              <a:t> </a:t>
            </a:r>
            <a:r>
              <a:rPr lang="en-US" dirty="0" err="1"/>
              <a:t>kusurlu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şart</a:t>
            </a:r>
            <a:r>
              <a:rPr lang="en-US" dirty="0"/>
              <a:t> </a:t>
            </a:r>
            <a:r>
              <a:rPr lang="en-US" dirty="0" err="1" smtClean="0"/>
              <a:t>değildir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Şeklî Şartları</a:t>
            </a:r>
          </a:p>
          <a:p>
            <a:pPr lvl="2"/>
            <a:r>
              <a:rPr lang="en-US" dirty="0" err="1"/>
              <a:t>Zaptın</a:t>
            </a:r>
            <a:r>
              <a:rPr lang="en-US" dirty="0"/>
              <a:t> </a:t>
            </a:r>
            <a:r>
              <a:rPr lang="en-US" dirty="0" err="1" smtClean="0"/>
              <a:t>ihbarı</a:t>
            </a:r>
            <a:endParaRPr lang="tr-TR" dirty="0"/>
          </a:p>
          <a:p>
            <a:pPr lvl="2"/>
            <a:r>
              <a:rPr lang="en-US" dirty="0" err="1"/>
              <a:t>Zaptın</a:t>
            </a:r>
            <a:r>
              <a:rPr lang="en-US" dirty="0"/>
              <a:t> </a:t>
            </a:r>
            <a:r>
              <a:rPr lang="en-US" dirty="0" err="1" smtClean="0"/>
              <a:t>ispatı</a:t>
            </a:r>
            <a:endParaRPr lang="tr-TR" dirty="0"/>
          </a:p>
          <a:p>
            <a:pPr lvl="3"/>
            <a:r>
              <a:rPr lang="en-US" dirty="0" err="1"/>
              <a:t>Zaptın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mahkeme</a:t>
            </a:r>
            <a:r>
              <a:rPr lang="en-US" dirty="0"/>
              <a:t> </a:t>
            </a:r>
            <a:r>
              <a:rPr lang="en-US" dirty="0" err="1"/>
              <a:t>kararıyla</a:t>
            </a:r>
            <a:r>
              <a:rPr lang="en-US" dirty="0"/>
              <a:t> </a:t>
            </a:r>
            <a:r>
              <a:rPr lang="en-US" dirty="0" err="1"/>
              <a:t>ispatı</a:t>
            </a:r>
            <a:r>
              <a:rPr lang="en-US" dirty="0"/>
              <a:t> </a:t>
            </a:r>
            <a:endParaRPr lang="tr-TR" dirty="0" smtClean="0"/>
          </a:p>
          <a:p>
            <a:pPr lvl="3"/>
            <a:r>
              <a:rPr lang="en-US" dirty="0" err="1"/>
              <a:t>Zaptın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mahkeme</a:t>
            </a:r>
            <a:r>
              <a:rPr lang="en-US" dirty="0"/>
              <a:t> </a:t>
            </a:r>
            <a:r>
              <a:rPr lang="en-US" dirty="0" err="1"/>
              <a:t>kararı</a:t>
            </a:r>
            <a:r>
              <a:rPr lang="en-US" dirty="0"/>
              <a:t> </a:t>
            </a:r>
            <a:r>
              <a:rPr lang="en-US" dirty="0" err="1"/>
              <a:t>olmaksızın</a:t>
            </a:r>
            <a:r>
              <a:rPr lang="en-US" dirty="0"/>
              <a:t> </a:t>
            </a:r>
            <a:r>
              <a:rPr lang="en-US" dirty="0" err="1"/>
              <a:t>ispatı</a:t>
            </a:r>
            <a:r>
              <a:rPr lang="en-US" dirty="0"/>
              <a:t> </a:t>
            </a:r>
            <a:endParaRPr lang="tr-TR" dirty="0" smtClean="0"/>
          </a:p>
          <a:p>
            <a:pPr lvl="2"/>
            <a:r>
              <a:rPr lang="en-US" dirty="0" err="1"/>
              <a:t>Alıcı</a:t>
            </a:r>
            <a:r>
              <a:rPr lang="en-US" dirty="0"/>
              <a:t>, </a:t>
            </a:r>
            <a:r>
              <a:rPr lang="en-US" dirty="0" err="1"/>
              <a:t>zapttan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haklarını</a:t>
            </a:r>
            <a:r>
              <a:rPr lang="en-US" dirty="0"/>
              <a:t> </a:t>
            </a:r>
            <a:r>
              <a:rPr lang="en-US" dirty="0" err="1"/>
              <a:t>zamanaşımı</a:t>
            </a:r>
            <a:r>
              <a:rPr lang="en-US" dirty="0"/>
              <a:t> </a:t>
            </a:r>
            <a:r>
              <a:rPr lang="en-US" dirty="0" err="1"/>
              <a:t>süresi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 smtClean="0"/>
              <a:t>kullanmalıdır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1671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8A0CB61-A5AF-4346-BC52-57262F7FF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Satıcının Zapttan Sorumluluğu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45768B7-1625-C24A-B53C-CB4B7085C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32371"/>
          </a:xfrm>
        </p:spPr>
        <p:txBody>
          <a:bodyPr/>
          <a:lstStyle/>
          <a:p>
            <a:r>
              <a:rPr lang="en-US" dirty="0" err="1"/>
              <a:t>Zaptın</a:t>
            </a:r>
            <a:r>
              <a:rPr lang="en-US" dirty="0"/>
              <a:t> </a:t>
            </a:r>
            <a:r>
              <a:rPr lang="en-US" dirty="0" err="1"/>
              <a:t>hüküm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sonuçları</a:t>
            </a:r>
            <a:r>
              <a:rPr lang="en-US" dirty="0"/>
              <a:t> (</a:t>
            </a:r>
            <a:r>
              <a:rPr lang="en-US" dirty="0" err="1"/>
              <a:t>Alıcının</a:t>
            </a:r>
            <a:r>
              <a:rPr lang="en-US" dirty="0"/>
              <a:t> </a:t>
            </a:r>
            <a:r>
              <a:rPr lang="en-US" dirty="0" err="1"/>
              <a:t>zapttan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hakları</a:t>
            </a:r>
            <a:r>
              <a:rPr lang="en-US" dirty="0" smtClean="0"/>
              <a:t>)</a:t>
            </a:r>
            <a:endParaRPr lang="tr-TR" dirty="0" smtClean="0"/>
          </a:p>
          <a:p>
            <a:pPr lvl="1"/>
            <a:r>
              <a:rPr lang="en-US" dirty="0"/>
              <a:t>Tam </a:t>
            </a:r>
            <a:r>
              <a:rPr lang="en-US" dirty="0" err="1"/>
              <a:t>zapt</a:t>
            </a:r>
            <a:r>
              <a:rPr lang="en-US" dirty="0"/>
              <a:t> </a:t>
            </a:r>
            <a:r>
              <a:rPr lang="en-US" dirty="0" err="1"/>
              <a:t>hâlinde</a:t>
            </a:r>
            <a:r>
              <a:rPr lang="en-US" dirty="0"/>
              <a:t> </a:t>
            </a:r>
            <a:endParaRPr lang="tr-TR" dirty="0" smtClean="0"/>
          </a:p>
          <a:p>
            <a:pPr lvl="2"/>
            <a:r>
              <a:rPr lang="en-US" dirty="0" err="1"/>
              <a:t>Alıcı</a:t>
            </a:r>
            <a:r>
              <a:rPr lang="en-US" dirty="0"/>
              <a:t> </a:t>
            </a:r>
            <a:r>
              <a:rPr lang="en-US" dirty="0" err="1" smtClean="0"/>
              <a:t>satıcıdan</a:t>
            </a:r>
            <a:r>
              <a:rPr lang="en-US" dirty="0"/>
              <a:t>, </a:t>
            </a:r>
            <a:r>
              <a:rPr lang="en-US" dirty="0" err="1"/>
              <a:t>ödemiş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satış</a:t>
            </a:r>
            <a:r>
              <a:rPr lang="en-US" dirty="0"/>
              <a:t> </a:t>
            </a:r>
            <a:r>
              <a:rPr lang="en-US" dirty="0" err="1"/>
              <a:t>bedelinin</a:t>
            </a:r>
            <a:r>
              <a:rPr lang="en-US" dirty="0"/>
              <a:t> </a:t>
            </a:r>
            <a:r>
              <a:rPr lang="en-US" dirty="0" err="1"/>
              <a:t>faiziyle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verilmesini</a:t>
            </a:r>
            <a:r>
              <a:rPr lang="en-US" dirty="0"/>
              <a:t> </a:t>
            </a:r>
            <a:r>
              <a:rPr lang="en-US" dirty="0" err="1" smtClean="0"/>
              <a:t>iste</a:t>
            </a:r>
            <a:r>
              <a:rPr lang="tr-TR" dirty="0" smtClean="0"/>
              <a:t>r.</a:t>
            </a:r>
          </a:p>
          <a:p>
            <a:pPr lvl="2"/>
            <a:r>
              <a:rPr lang="en-US" dirty="0" err="1"/>
              <a:t>Alıcı</a:t>
            </a:r>
            <a:r>
              <a:rPr lang="en-US" dirty="0"/>
              <a:t>, </a:t>
            </a:r>
            <a:r>
              <a:rPr lang="en-US" dirty="0" err="1"/>
              <a:t>satıcıdan</a:t>
            </a:r>
            <a:r>
              <a:rPr lang="en-US" dirty="0"/>
              <a:t> </a:t>
            </a:r>
            <a:r>
              <a:rPr lang="en-US" dirty="0" err="1"/>
              <a:t>satılanı</a:t>
            </a:r>
            <a:r>
              <a:rPr lang="en-US" dirty="0"/>
              <a:t> </a:t>
            </a:r>
            <a:r>
              <a:rPr lang="en-US" dirty="0" err="1"/>
              <a:t>elinden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kişiden</a:t>
            </a:r>
            <a:r>
              <a:rPr lang="en-US" dirty="0"/>
              <a:t> </a:t>
            </a:r>
            <a:r>
              <a:rPr lang="en-US" dirty="0" err="1"/>
              <a:t>isteyemeyeceği</a:t>
            </a:r>
            <a:r>
              <a:rPr lang="en-US" dirty="0"/>
              <a:t> </a:t>
            </a:r>
            <a:r>
              <a:rPr lang="en-US" dirty="0" err="1"/>
              <a:t>giderleri</a:t>
            </a:r>
            <a:r>
              <a:rPr lang="en-US" dirty="0"/>
              <a:t> de </a:t>
            </a:r>
            <a:r>
              <a:rPr lang="en-US" dirty="0" err="1" smtClean="0"/>
              <a:t>ister</a:t>
            </a:r>
            <a:r>
              <a:rPr lang="tr-TR" dirty="0" smtClean="0"/>
              <a:t>.</a:t>
            </a:r>
          </a:p>
          <a:p>
            <a:pPr lvl="2"/>
            <a:r>
              <a:rPr lang="en-US" dirty="0" err="1" smtClean="0"/>
              <a:t>Alıcı</a:t>
            </a:r>
            <a:r>
              <a:rPr lang="en-US" dirty="0"/>
              <a:t>, </a:t>
            </a:r>
            <a:r>
              <a:rPr lang="en-US" dirty="0" err="1"/>
              <a:t>davayı</a:t>
            </a:r>
            <a:r>
              <a:rPr lang="en-US" dirty="0"/>
              <a:t> </a:t>
            </a:r>
            <a:r>
              <a:rPr lang="en-US" dirty="0" err="1"/>
              <a:t>satıcıya</a:t>
            </a:r>
            <a:r>
              <a:rPr lang="en-US" dirty="0"/>
              <a:t> </a:t>
            </a:r>
            <a:r>
              <a:rPr lang="en-US" dirty="0" err="1"/>
              <a:t>bildirmekle</a:t>
            </a:r>
            <a:r>
              <a:rPr lang="en-US" dirty="0"/>
              <a:t> </a:t>
            </a:r>
            <a:r>
              <a:rPr lang="en-US" dirty="0" err="1"/>
              <a:t>kaçınılabilecek</a:t>
            </a:r>
            <a:r>
              <a:rPr lang="en-US" dirty="0"/>
              <a:t> </a:t>
            </a:r>
            <a:r>
              <a:rPr lang="en-US" dirty="0" err="1"/>
              <a:t>olanlar</a:t>
            </a:r>
            <a:r>
              <a:rPr lang="en-US" dirty="0"/>
              <a:t> </a:t>
            </a:r>
            <a:r>
              <a:rPr lang="en-US" dirty="0" err="1"/>
              <a:t>dışında</a:t>
            </a:r>
            <a:r>
              <a:rPr lang="en-US" dirty="0"/>
              <a:t> </a:t>
            </a:r>
            <a:r>
              <a:rPr lang="en-US" dirty="0" err="1"/>
              <a:t>kalan</a:t>
            </a:r>
            <a:r>
              <a:rPr lang="en-US" dirty="0"/>
              <a:t> </a:t>
            </a:r>
            <a:r>
              <a:rPr lang="en-US" dirty="0" err="1"/>
              <a:t>bütün</a:t>
            </a:r>
            <a:r>
              <a:rPr lang="en-US" dirty="0"/>
              <a:t> </a:t>
            </a:r>
            <a:r>
              <a:rPr lang="en-US" dirty="0" err="1"/>
              <a:t>yargılama</a:t>
            </a:r>
            <a:r>
              <a:rPr lang="en-US" dirty="0"/>
              <a:t> </a:t>
            </a:r>
            <a:r>
              <a:rPr lang="en-US" dirty="0" err="1"/>
              <a:t>giderleri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yargılama</a:t>
            </a:r>
            <a:r>
              <a:rPr lang="en-US" dirty="0"/>
              <a:t> </a:t>
            </a:r>
            <a:r>
              <a:rPr lang="en-US" dirty="0" err="1"/>
              <a:t>dışındaki</a:t>
            </a:r>
            <a:r>
              <a:rPr lang="en-US" dirty="0"/>
              <a:t> </a:t>
            </a:r>
            <a:r>
              <a:rPr lang="en-US" dirty="0" err="1"/>
              <a:t>giderleri</a:t>
            </a:r>
            <a:r>
              <a:rPr lang="en-US" dirty="0"/>
              <a:t> de </a:t>
            </a:r>
            <a:r>
              <a:rPr lang="en-US" dirty="0" err="1"/>
              <a:t>satıcıdan</a:t>
            </a:r>
            <a:r>
              <a:rPr lang="en-US" dirty="0"/>
              <a:t> </a:t>
            </a:r>
            <a:r>
              <a:rPr lang="en-US" dirty="0" err="1" smtClean="0"/>
              <a:t>isteyebilir</a:t>
            </a:r>
            <a:r>
              <a:rPr lang="tr-TR" dirty="0" smtClean="0"/>
              <a:t>.</a:t>
            </a:r>
          </a:p>
          <a:p>
            <a:pPr lvl="2"/>
            <a:r>
              <a:rPr lang="en-US" dirty="0" err="1"/>
              <a:t>Alıcı</a:t>
            </a:r>
            <a:r>
              <a:rPr lang="en-US" dirty="0"/>
              <a:t>, </a:t>
            </a:r>
            <a:r>
              <a:rPr lang="en-US" dirty="0" err="1"/>
              <a:t>satıcıdan</a:t>
            </a:r>
            <a:r>
              <a:rPr lang="en-US" dirty="0"/>
              <a:t> </a:t>
            </a:r>
            <a:r>
              <a:rPr lang="en-US" dirty="0" err="1"/>
              <a:t>satılan</a:t>
            </a:r>
            <a:r>
              <a:rPr lang="en-US" dirty="0"/>
              <a:t> </a:t>
            </a:r>
            <a:r>
              <a:rPr lang="en-US" dirty="0" err="1"/>
              <a:t>şeyin</a:t>
            </a:r>
            <a:r>
              <a:rPr lang="en-US" dirty="0"/>
              <a:t> </a:t>
            </a:r>
            <a:r>
              <a:rPr lang="en-US" dirty="0" err="1"/>
              <a:t>tamamen</a:t>
            </a:r>
            <a:r>
              <a:rPr lang="en-US" dirty="0"/>
              <a:t> </a:t>
            </a:r>
            <a:r>
              <a:rPr lang="en-US" dirty="0" err="1"/>
              <a:t>elinden</a:t>
            </a:r>
            <a:r>
              <a:rPr lang="en-US" dirty="0"/>
              <a:t> </a:t>
            </a:r>
            <a:r>
              <a:rPr lang="en-US" dirty="0" err="1"/>
              <a:t>alınması</a:t>
            </a:r>
            <a:r>
              <a:rPr lang="en-US" dirty="0"/>
              <a:t> </a:t>
            </a:r>
            <a:r>
              <a:rPr lang="en-US" dirty="0" err="1"/>
              <a:t>yüzünden</a:t>
            </a:r>
            <a:r>
              <a:rPr lang="en-US" dirty="0"/>
              <a:t> </a:t>
            </a:r>
            <a:r>
              <a:rPr lang="en-US" dirty="0" err="1"/>
              <a:t>doğrudan</a:t>
            </a:r>
            <a:r>
              <a:rPr lang="en-US" dirty="0"/>
              <a:t> </a:t>
            </a:r>
            <a:r>
              <a:rPr lang="en-US" dirty="0" err="1"/>
              <a:t>doğruya</a:t>
            </a:r>
            <a:r>
              <a:rPr lang="en-US" dirty="0"/>
              <a:t> </a:t>
            </a:r>
            <a:r>
              <a:rPr lang="en-US" dirty="0" err="1"/>
              <a:t>uğradığı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zararların</a:t>
            </a:r>
            <a:r>
              <a:rPr lang="en-US" dirty="0"/>
              <a:t> da </a:t>
            </a:r>
            <a:r>
              <a:rPr lang="en-US" dirty="0" err="1"/>
              <a:t>giderilmesini</a:t>
            </a:r>
            <a:r>
              <a:rPr lang="en-US" dirty="0"/>
              <a:t> </a:t>
            </a:r>
            <a:r>
              <a:rPr lang="en-US" dirty="0" err="1" smtClean="0"/>
              <a:t>isteyebilir</a:t>
            </a:r>
            <a:r>
              <a:rPr lang="tr-TR" dirty="0" smtClean="0"/>
              <a:t>.</a:t>
            </a:r>
          </a:p>
          <a:p>
            <a:pPr lvl="2"/>
            <a:r>
              <a:rPr lang="en-US" dirty="0" err="1"/>
              <a:t>Alıcı</a:t>
            </a:r>
            <a:r>
              <a:rPr lang="en-US" dirty="0"/>
              <a:t>, </a:t>
            </a:r>
            <a:r>
              <a:rPr lang="en-US" dirty="0" err="1"/>
              <a:t>satıcıdan</a:t>
            </a:r>
            <a:r>
              <a:rPr lang="en-US" dirty="0"/>
              <a:t> </a:t>
            </a:r>
            <a:r>
              <a:rPr lang="en-US" dirty="0" err="1"/>
              <a:t>kusursuz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ispat</a:t>
            </a:r>
            <a:r>
              <a:rPr lang="en-US" dirty="0"/>
              <a:t> </a:t>
            </a:r>
            <a:r>
              <a:rPr lang="en-US" dirty="0" err="1"/>
              <a:t>etmedikçe</a:t>
            </a:r>
            <a:r>
              <a:rPr lang="en-US" dirty="0"/>
              <a:t>, </a:t>
            </a:r>
            <a:r>
              <a:rPr lang="en-US" dirty="0" err="1"/>
              <a:t>satılanın</a:t>
            </a:r>
            <a:r>
              <a:rPr lang="en-US" dirty="0"/>
              <a:t> </a:t>
            </a:r>
            <a:r>
              <a:rPr lang="en-US" dirty="0" err="1"/>
              <a:t>elinden</a:t>
            </a:r>
            <a:r>
              <a:rPr lang="en-US" dirty="0"/>
              <a:t> </a:t>
            </a:r>
            <a:r>
              <a:rPr lang="en-US" dirty="0" err="1"/>
              <a:t>alınması</a:t>
            </a:r>
            <a:r>
              <a:rPr lang="en-US" dirty="0"/>
              <a:t> </a:t>
            </a:r>
            <a:r>
              <a:rPr lang="en-US" dirty="0" err="1"/>
              <a:t>yüzünden</a:t>
            </a:r>
            <a:r>
              <a:rPr lang="en-US" dirty="0"/>
              <a:t> </a:t>
            </a:r>
            <a:r>
              <a:rPr lang="en-US" dirty="0" err="1"/>
              <a:t>uğramış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zararların</a:t>
            </a:r>
            <a:r>
              <a:rPr lang="en-US" dirty="0"/>
              <a:t> </a:t>
            </a:r>
            <a:r>
              <a:rPr lang="en-US" dirty="0" err="1"/>
              <a:t>giderilmesini</a:t>
            </a:r>
            <a:r>
              <a:rPr lang="en-US" dirty="0"/>
              <a:t> de </a:t>
            </a:r>
            <a:r>
              <a:rPr lang="en-US" dirty="0" err="1" smtClean="0"/>
              <a:t>isteyebilir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Kısmî zapt hâlinde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684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Satıcının Zapttan Sorumluluğu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75617"/>
          </a:xfrm>
        </p:spPr>
        <p:txBody>
          <a:bodyPr>
            <a:normAutofit/>
          </a:bodyPr>
          <a:lstStyle/>
          <a:p>
            <a:r>
              <a:rPr lang="en-US" dirty="0" err="1"/>
              <a:t>Zapttan</a:t>
            </a:r>
            <a:r>
              <a:rPr lang="en-US" dirty="0"/>
              <a:t> </a:t>
            </a:r>
            <a:r>
              <a:rPr lang="en-US" dirty="0" err="1"/>
              <a:t>sorumluluğun</a:t>
            </a:r>
            <a:r>
              <a:rPr lang="en-US" dirty="0"/>
              <a:t> </a:t>
            </a:r>
            <a:r>
              <a:rPr lang="en-US" dirty="0" err="1"/>
              <a:t>sözleşme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sınırlandırılması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 smtClean="0"/>
              <a:t>kaldırılması</a:t>
            </a:r>
            <a:endParaRPr lang="tr-TR" dirty="0"/>
          </a:p>
          <a:p>
            <a:pPr lvl="1"/>
            <a:r>
              <a:rPr lang="tr-TR" dirty="0" smtClean="0"/>
              <a:t>Kural: Düzenleyici nitelikte olan zapttan sorumluluk hükümleri sorumsuzluk anlaşmasıyla kaldırılabilir.</a:t>
            </a:r>
          </a:p>
          <a:p>
            <a:pPr lvl="1"/>
            <a:r>
              <a:rPr lang="tr-TR" dirty="0" smtClean="0"/>
              <a:t>İstisnalar</a:t>
            </a:r>
          </a:p>
          <a:p>
            <a:pPr lvl="2"/>
            <a:r>
              <a:rPr lang="en-US" dirty="0" err="1"/>
              <a:t>Satıcı</a:t>
            </a:r>
            <a:r>
              <a:rPr lang="en-US" dirty="0"/>
              <a:t>, </a:t>
            </a:r>
            <a:r>
              <a:rPr lang="en-US" dirty="0" err="1"/>
              <a:t>alıcıdan</a:t>
            </a:r>
            <a:r>
              <a:rPr lang="en-US" dirty="0"/>
              <a:t> TBK. m. 214/</a:t>
            </a:r>
            <a:r>
              <a:rPr lang="en-US" dirty="0" err="1"/>
              <a:t>III’e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kişinin</a:t>
            </a:r>
            <a:r>
              <a:rPr lang="en-US" dirty="0"/>
              <a:t> </a:t>
            </a:r>
            <a:r>
              <a:rPr lang="en-US" dirty="0" err="1"/>
              <a:t>hakkını</a:t>
            </a:r>
            <a:r>
              <a:rPr lang="en-US" dirty="0"/>
              <a:t> </a:t>
            </a:r>
            <a:r>
              <a:rPr lang="en-US" dirty="0" err="1"/>
              <a:t>gizlemişse</a:t>
            </a:r>
            <a:r>
              <a:rPr lang="en-US" dirty="0"/>
              <a:t>, </a:t>
            </a:r>
            <a:r>
              <a:rPr lang="en-US" dirty="0" err="1"/>
              <a:t>taraflar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yapılmış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sorumsuzluk</a:t>
            </a:r>
            <a:r>
              <a:rPr lang="en-US" dirty="0"/>
              <a:t> </a:t>
            </a:r>
            <a:r>
              <a:rPr lang="en-US" dirty="0" err="1"/>
              <a:t>anlaşması</a:t>
            </a:r>
            <a:r>
              <a:rPr lang="en-US" dirty="0"/>
              <a:t> </a:t>
            </a:r>
            <a:r>
              <a:rPr lang="en-US" dirty="0" err="1"/>
              <a:t>kesin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 smtClean="0"/>
              <a:t>hükümsüzdür</a:t>
            </a:r>
            <a:r>
              <a:rPr lang="tr-TR" dirty="0" smtClean="0"/>
              <a:t>.</a:t>
            </a:r>
          </a:p>
          <a:p>
            <a:pPr lvl="2"/>
            <a:r>
              <a:rPr lang="en-US" dirty="0" err="1"/>
              <a:t>Sorumluluğun</a:t>
            </a:r>
            <a:r>
              <a:rPr lang="en-US" dirty="0"/>
              <a:t> </a:t>
            </a:r>
            <a:r>
              <a:rPr lang="en-US" dirty="0" err="1"/>
              <a:t>sınırlandırılması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kaldırılması</a:t>
            </a:r>
            <a:r>
              <a:rPr lang="en-US" dirty="0"/>
              <a:t>, </a:t>
            </a:r>
            <a:r>
              <a:rPr lang="en-US" dirty="0" err="1"/>
              <a:t>hukuka</a:t>
            </a:r>
            <a:r>
              <a:rPr lang="en-US" dirty="0"/>
              <a:t>, </a:t>
            </a:r>
            <a:r>
              <a:rPr lang="en-US" dirty="0" err="1"/>
              <a:t>ahlaka</a:t>
            </a:r>
            <a:r>
              <a:rPr lang="en-US" dirty="0"/>
              <a:t>, </a:t>
            </a:r>
            <a:r>
              <a:rPr lang="en-US" dirty="0" err="1"/>
              <a:t>kişilik</a:t>
            </a:r>
            <a:r>
              <a:rPr lang="en-US" dirty="0"/>
              <a:t> </a:t>
            </a:r>
            <a:r>
              <a:rPr lang="en-US" dirty="0" err="1"/>
              <a:t>haklarına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dürüstlük</a:t>
            </a:r>
            <a:r>
              <a:rPr lang="en-US" dirty="0"/>
              <a:t> </a:t>
            </a:r>
            <a:r>
              <a:rPr lang="en-US" dirty="0" err="1"/>
              <a:t>kuralına</a:t>
            </a:r>
            <a:r>
              <a:rPr lang="en-US" dirty="0"/>
              <a:t> </a:t>
            </a:r>
            <a:r>
              <a:rPr lang="en-US" dirty="0" err="1"/>
              <a:t>aykırı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takdirde</a:t>
            </a:r>
            <a:r>
              <a:rPr lang="en-US" dirty="0"/>
              <a:t> de </a:t>
            </a:r>
            <a:r>
              <a:rPr lang="en-US" dirty="0" err="1"/>
              <a:t>anlaşma</a:t>
            </a:r>
            <a:r>
              <a:rPr lang="en-US" dirty="0"/>
              <a:t> </a:t>
            </a:r>
            <a:r>
              <a:rPr lang="en-US" dirty="0" err="1" smtClean="0"/>
              <a:t>geçersizdir</a:t>
            </a:r>
            <a:r>
              <a:rPr lang="tr-TR" dirty="0" smtClean="0"/>
              <a:t>.</a:t>
            </a:r>
          </a:p>
          <a:p>
            <a:pPr lvl="2"/>
            <a:r>
              <a:rPr lang="en-US" dirty="0" err="1"/>
              <a:t>Satıcının</a:t>
            </a:r>
            <a:r>
              <a:rPr lang="en-US" dirty="0"/>
              <a:t> </a:t>
            </a:r>
            <a:r>
              <a:rPr lang="en-US" dirty="0" err="1"/>
              <a:t>ağır</a:t>
            </a:r>
            <a:r>
              <a:rPr lang="en-US" dirty="0"/>
              <a:t> </a:t>
            </a:r>
            <a:r>
              <a:rPr lang="en-US" dirty="0" err="1"/>
              <a:t>kusurundan</a:t>
            </a:r>
            <a:r>
              <a:rPr lang="en-US" dirty="0"/>
              <a:t> </a:t>
            </a:r>
            <a:r>
              <a:rPr lang="en-US" dirty="0" err="1"/>
              <a:t>sorumlu</a:t>
            </a:r>
            <a:r>
              <a:rPr lang="en-US" dirty="0"/>
              <a:t> </a:t>
            </a:r>
            <a:r>
              <a:rPr lang="en-US" dirty="0" err="1"/>
              <a:t>olmayacağına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önceden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sorumsuzluk</a:t>
            </a:r>
            <a:r>
              <a:rPr lang="en-US" dirty="0"/>
              <a:t> </a:t>
            </a:r>
            <a:r>
              <a:rPr lang="en-US" dirty="0" err="1"/>
              <a:t>anlaşması</a:t>
            </a:r>
            <a:r>
              <a:rPr lang="en-US" dirty="0"/>
              <a:t> da </a:t>
            </a:r>
            <a:r>
              <a:rPr lang="en-US" dirty="0" err="1"/>
              <a:t>kesin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 smtClean="0"/>
              <a:t>hükümsüzdür</a:t>
            </a:r>
            <a:r>
              <a:rPr lang="tr-T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229696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1376</TotalTime>
  <Words>644</Words>
  <Application>Microsoft Office PowerPoint</Application>
  <PresentationFormat>Geniş ekran</PresentationFormat>
  <Paragraphs>72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Gill Sans MT</vt:lpstr>
      <vt:lpstr>Galeri</vt:lpstr>
      <vt:lpstr>BORÇLAR HUKUKU ÖZEL HÜKÜMLER</vt:lpstr>
      <vt:lpstr>TAŞINIR SATIŞ SÖZLEŞMESİ</vt:lpstr>
      <vt:lpstr>Satıcının borçları</vt:lpstr>
      <vt:lpstr>Satıcının borçları</vt:lpstr>
      <vt:lpstr>Satıcının borçları</vt:lpstr>
      <vt:lpstr>Satıcının borçları</vt:lpstr>
      <vt:lpstr>Satıcının Zapttan Sorumluluğu</vt:lpstr>
      <vt:lpstr>Satıcının Zapttan Sorumluluğu</vt:lpstr>
      <vt:lpstr>Satıcının Zapttan Sorumluluğu</vt:lpstr>
      <vt:lpstr>Satıcının Zapttan Sorumluluğu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26</cp:revision>
  <dcterms:created xsi:type="dcterms:W3CDTF">2020-07-01T13:53:34Z</dcterms:created>
  <dcterms:modified xsi:type="dcterms:W3CDTF">2021-03-19T19:06:17Z</dcterms:modified>
</cp:coreProperties>
</file>