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64"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08.06.2018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ChangeArrowheads="1"/>
          </p:cNvSpPr>
          <p:nvPr/>
        </p:nvSpPr>
        <p:spPr bwMode="auto">
          <a:xfrm>
            <a:off x="468313" y="2089150"/>
            <a:ext cx="8172450" cy="2282825"/>
          </a:xfrm>
          <a:prstGeom prst="rect">
            <a:avLst/>
          </a:prstGeom>
          <a:noFill/>
          <a:ln w="9525">
            <a:noFill/>
            <a:miter lim="800000"/>
            <a:headEnd/>
            <a:tailEnd/>
          </a:ln>
          <a:effectLst/>
        </p:spPr>
        <p:txBody>
          <a:bodyPr anchor="ctr">
            <a:spAutoFit/>
          </a:bodyPr>
          <a:lstStyle/>
          <a:p>
            <a:pPr algn="just"/>
            <a:r>
              <a:rPr lang="tr-TR" sz="2400" b="1">
                <a:latin typeface="Times New Roman" pitchFamily="18" charset="0"/>
              </a:rPr>
              <a:t>B. Yapraksı gövde (Asimilatif gövde)</a:t>
            </a:r>
            <a:r>
              <a:rPr lang="tr-TR" sz="2400">
                <a:latin typeface="Times New Roman" pitchFamily="18" charset="0"/>
              </a:rPr>
              <a:t>: Kurak bölgelerde yetişen bazı bitkilerde yapraklar çok küçülmüş/pul şeklini almış  buna karşılık gövde yaprağın görevini üzerine almıştır. Ancak gövde şekli muhafaza edilmiştir. </a:t>
            </a:r>
          </a:p>
          <a:p>
            <a:pPr algn="just"/>
            <a:r>
              <a:rPr lang="tr-TR" sz="2400">
                <a:latin typeface="Times New Roman" pitchFamily="18" charset="0"/>
              </a:rPr>
              <a:t>Örn: </a:t>
            </a:r>
            <a:r>
              <a:rPr lang="tr-TR" sz="2400" i="1">
                <a:latin typeface="Times New Roman" pitchFamily="18" charset="0"/>
              </a:rPr>
              <a:t>Ephedra, Spartium junceum</a:t>
            </a:r>
            <a:endParaRPr lang="tr-TR" sz="2400">
              <a:latin typeface="Times New Roman" pitchFamily="18" charset="0"/>
            </a:endParaRPr>
          </a:p>
          <a:p>
            <a:pPr algn="just"/>
            <a:endParaRPr lang="tr-TR" sz="2400">
              <a:latin typeface="Times New Roman" pitchFamily="18" charset="0"/>
            </a:endParaRPr>
          </a:p>
        </p:txBody>
      </p:sp>
    </p:spTree>
    <p:extLst>
      <p:ext uri="{BB962C8B-B14F-4D97-AF65-F5344CB8AC3E}">
        <p14:creationId xmlns:p14="http://schemas.microsoft.com/office/powerpoint/2010/main" val="168239463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ChangeArrowheads="1"/>
          </p:cNvSpPr>
          <p:nvPr/>
        </p:nvSpPr>
        <p:spPr bwMode="auto">
          <a:xfrm>
            <a:off x="539750" y="1773238"/>
            <a:ext cx="7921625" cy="822325"/>
          </a:xfrm>
          <a:prstGeom prst="rect">
            <a:avLst/>
          </a:prstGeom>
          <a:noFill/>
          <a:ln w="9525">
            <a:noFill/>
            <a:miter lim="800000"/>
            <a:headEnd/>
            <a:tailEnd/>
          </a:ln>
          <a:effectLst/>
        </p:spPr>
        <p:txBody>
          <a:bodyPr anchor="ctr">
            <a:spAutoFit/>
          </a:bodyPr>
          <a:lstStyle/>
          <a:p>
            <a:pPr marL="361950" indent="-361950" algn="just">
              <a:buFont typeface="Wingdings" pitchFamily="2" charset="2"/>
              <a:buChar char="§"/>
            </a:pPr>
            <a:r>
              <a:rPr lang="tr-TR" sz="2400">
                <a:latin typeface="Times New Roman" pitchFamily="18" charset="0"/>
              </a:rPr>
              <a:t>Bu tip çiçeklerde çiçek örtü yaprakları şekil ve renk bakımından fazla gelişmemiş hatta körelmiştir. </a:t>
            </a:r>
          </a:p>
        </p:txBody>
      </p:sp>
    </p:spTree>
    <p:extLst>
      <p:ext uri="{BB962C8B-B14F-4D97-AF65-F5344CB8AC3E}">
        <p14:creationId xmlns:p14="http://schemas.microsoft.com/office/powerpoint/2010/main" val="269974375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ChangeArrowheads="1"/>
          </p:cNvSpPr>
          <p:nvPr/>
        </p:nvSpPr>
        <p:spPr bwMode="auto">
          <a:xfrm>
            <a:off x="468313" y="1125538"/>
            <a:ext cx="8208962" cy="822325"/>
          </a:xfrm>
          <a:prstGeom prst="rect">
            <a:avLst/>
          </a:prstGeom>
          <a:noFill/>
          <a:ln w="9525">
            <a:noFill/>
            <a:miter lim="800000"/>
            <a:headEnd/>
            <a:tailEnd/>
          </a:ln>
          <a:effectLst/>
        </p:spPr>
        <p:txBody>
          <a:bodyPr anchor="ctr">
            <a:spAutoFit/>
          </a:bodyPr>
          <a:lstStyle/>
          <a:p>
            <a:pPr marL="361950" indent="-361950" algn="just">
              <a:buFont typeface="Wingdings" pitchFamily="2" charset="2"/>
              <a:buChar char="§"/>
            </a:pPr>
            <a:r>
              <a:rPr lang="tr-TR" sz="2400">
                <a:latin typeface="Times New Roman" pitchFamily="18" charset="0"/>
              </a:rPr>
              <a:t>Rüzgarla taşınan polenler bazı kişilerde astım ve saman nezlesi gibi alerjik hastalıklara da neden olurlar. </a:t>
            </a:r>
          </a:p>
        </p:txBody>
      </p:sp>
    </p:spTree>
    <p:extLst>
      <p:ext uri="{BB962C8B-B14F-4D97-AF65-F5344CB8AC3E}">
        <p14:creationId xmlns:p14="http://schemas.microsoft.com/office/powerpoint/2010/main" val="14548166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ChangeArrowheads="1"/>
          </p:cNvSpPr>
          <p:nvPr/>
        </p:nvSpPr>
        <p:spPr bwMode="auto">
          <a:xfrm>
            <a:off x="395288" y="1297454"/>
            <a:ext cx="8353425" cy="1938992"/>
          </a:xfrm>
          <a:prstGeom prst="rect">
            <a:avLst/>
          </a:prstGeom>
          <a:noFill/>
          <a:ln w="9525">
            <a:noFill/>
            <a:miter lim="800000"/>
            <a:headEnd/>
            <a:tailEnd/>
          </a:ln>
          <a:effectLst/>
        </p:spPr>
        <p:txBody>
          <a:bodyPr anchor="ctr">
            <a:spAutoFit/>
          </a:bodyPr>
          <a:lstStyle/>
          <a:p>
            <a:pPr marL="361950" indent="-361950" algn="just"/>
            <a:r>
              <a:rPr lang="tr-TR" sz="2400" b="1" dirty="0" err="1" smtClean="0">
                <a:latin typeface="Times New Roman" pitchFamily="18" charset="0"/>
              </a:rPr>
              <a:t>Entomofili</a:t>
            </a:r>
            <a:r>
              <a:rPr lang="tr-TR" sz="2400" b="1" dirty="0" smtClean="0">
                <a:latin typeface="Times New Roman" pitchFamily="18" charset="0"/>
              </a:rPr>
              <a:t> </a:t>
            </a:r>
            <a:r>
              <a:rPr lang="tr-TR" sz="2400" b="1" dirty="0">
                <a:latin typeface="Times New Roman" pitchFamily="18" charset="0"/>
              </a:rPr>
              <a:t>(=</a:t>
            </a:r>
            <a:r>
              <a:rPr lang="tr-TR" sz="2400" b="1" dirty="0" err="1">
                <a:latin typeface="Times New Roman" pitchFamily="18" charset="0"/>
              </a:rPr>
              <a:t>Entomogam</a:t>
            </a:r>
            <a:r>
              <a:rPr lang="tr-TR" sz="2400" b="1" dirty="0">
                <a:latin typeface="Times New Roman" pitchFamily="18" charset="0"/>
              </a:rPr>
              <a:t>)</a:t>
            </a:r>
          </a:p>
          <a:p>
            <a:pPr marL="361950" indent="-361950" algn="just">
              <a:buFont typeface="Wingdings" pitchFamily="2" charset="2"/>
              <a:buChar char="§"/>
            </a:pPr>
            <a:r>
              <a:rPr lang="tr-TR" sz="2400" dirty="0">
                <a:latin typeface="Times New Roman" pitchFamily="18" charset="0"/>
              </a:rPr>
              <a:t>Böcekler aracılığı ile olan tozlaşma şeklidir. </a:t>
            </a:r>
          </a:p>
          <a:p>
            <a:pPr marL="361950" indent="-361950" algn="just">
              <a:buFont typeface="Wingdings" pitchFamily="2" charset="2"/>
              <a:buChar char="§"/>
            </a:pPr>
            <a:r>
              <a:rPr lang="tr-TR" sz="2400" dirty="0">
                <a:latin typeface="Times New Roman" pitchFamily="18" charset="0"/>
              </a:rPr>
              <a:t>Bu yolla tozlaşan çiçeklerde böcekleri çiçeğe çekmek ve tozlaşmayı sağlamak için çoğunlukla çiçek örtü yaprakları özelliklede taç yaprakları parlak renkli ve hoş kokuludur. </a:t>
            </a:r>
          </a:p>
        </p:txBody>
      </p:sp>
    </p:spTree>
    <p:extLst>
      <p:ext uri="{BB962C8B-B14F-4D97-AF65-F5344CB8AC3E}">
        <p14:creationId xmlns:p14="http://schemas.microsoft.com/office/powerpoint/2010/main" val="241785904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ChangeArrowheads="1"/>
          </p:cNvSpPr>
          <p:nvPr/>
        </p:nvSpPr>
        <p:spPr bwMode="auto">
          <a:xfrm>
            <a:off x="395288" y="1125538"/>
            <a:ext cx="8424862" cy="822325"/>
          </a:xfrm>
          <a:prstGeom prst="rect">
            <a:avLst/>
          </a:prstGeom>
          <a:noFill/>
          <a:ln w="9525">
            <a:noFill/>
            <a:miter lim="800000"/>
            <a:headEnd/>
            <a:tailEnd/>
          </a:ln>
          <a:effectLst/>
        </p:spPr>
        <p:txBody>
          <a:bodyPr anchor="ctr">
            <a:spAutoFit/>
          </a:bodyPr>
          <a:lstStyle/>
          <a:p>
            <a:pPr marL="361950" indent="-361950" algn="just">
              <a:buFont typeface="Wingdings" pitchFamily="2" charset="2"/>
              <a:buChar char="§"/>
            </a:pPr>
            <a:r>
              <a:rPr lang="tr-TR" sz="2400">
                <a:latin typeface="Times New Roman" pitchFamily="18" charset="0"/>
              </a:rPr>
              <a:t>Ayrıca polen tanelerinin böceğin üzerine yapışması için yüzeyleri yapışkan ve pürüzlü bir yapıya sahiptir. </a:t>
            </a:r>
          </a:p>
        </p:txBody>
      </p:sp>
    </p:spTree>
    <p:extLst>
      <p:ext uri="{BB962C8B-B14F-4D97-AF65-F5344CB8AC3E}">
        <p14:creationId xmlns:p14="http://schemas.microsoft.com/office/powerpoint/2010/main" val="109631368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ChangeArrowheads="1"/>
          </p:cNvSpPr>
          <p:nvPr/>
        </p:nvSpPr>
        <p:spPr bwMode="auto">
          <a:xfrm>
            <a:off x="539750" y="2420938"/>
            <a:ext cx="8208963" cy="1917700"/>
          </a:xfrm>
          <a:prstGeom prst="rect">
            <a:avLst/>
          </a:prstGeom>
          <a:noFill/>
          <a:ln w="9525">
            <a:noFill/>
            <a:miter lim="800000"/>
            <a:headEnd/>
            <a:tailEnd/>
          </a:ln>
          <a:effectLst/>
        </p:spPr>
        <p:txBody>
          <a:bodyPr anchor="ctr">
            <a:spAutoFit/>
          </a:bodyPr>
          <a:lstStyle/>
          <a:p>
            <a:pPr marL="361950" indent="-361950" algn="just">
              <a:buFont typeface="Wingdings" pitchFamily="2" charset="2"/>
              <a:buChar char="§"/>
            </a:pPr>
            <a:r>
              <a:rPr lang="tr-TR" sz="2400">
                <a:latin typeface="Times New Roman" pitchFamily="18" charset="0"/>
              </a:rPr>
              <a:t>Bir böcek polen/balözü yemek için bir çiçeğe konduğu zaman   anterlerde ki polen tanelerinden bazıları böceğin dokunması ile yerinden ayrılır ve böceğin vücuduna yapışır. Bundan sonra böcek bu çiçekten ayrılıp başka bir çiçeğe konunca vücuduna yapışmış olan polenleri de beraberinde taşımış olur.</a:t>
            </a:r>
          </a:p>
        </p:txBody>
      </p:sp>
    </p:spTree>
    <p:extLst>
      <p:ext uri="{BB962C8B-B14F-4D97-AF65-F5344CB8AC3E}">
        <p14:creationId xmlns:p14="http://schemas.microsoft.com/office/powerpoint/2010/main" val="414323501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ChangeArrowheads="1"/>
          </p:cNvSpPr>
          <p:nvPr/>
        </p:nvSpPr>
        <p:spPr bwMode="auto">
          <a:xfrm>
            <a:off x="539750" y="908050"/>
            <a:ext cx="7993063" cy="1552575"/>
          </a:xfrm>
          <a:prstGeom prst="rect">
            <a:avLst/>
          </a:prstGeom>
          <a:noFill/>
          <a:ln w="9525">
            <a:noFill/>
            <a:miter lim="800000"/>
            <a:headEnd/>
            <a:tailEnd/>
          </a:ln>
          <a:effectLst/>
        </p:spPr>
        <p:txBody>
          <a:bodyPr anchor="ctr">
            <a:spAutoFit/>
          </a:bodyPr>
          <a:lstStyle/>
          <a:p>
            <a:pPr marL="361950" indent="-361950" algn="just"/>
            <a:r>
              <a:rPr lang="tr-TR" sz="2400" b="1">
                <a:latin typeface="Times New Roman" pitchFamily="18" charset="0"/>
              </a:rPr>
              <a:t>Hidrofili (=Hidrogam)</a:t>
            </a:r>
          </a:p>
          <a:p>
            <a:pPr marL="361950" indent="-361950" algn="just">
              <a:buFont typeface="Wingdings" pitchFamily="2" charset="2"/>
              <a:buChar char="§"/>
            </a:pPr>
            <a:r>
              <a:rPr lang="tr-TR" sz="2400">
                <a:latin typeface="Times New Roman" pitchFamily="18" charset="0"/>
              </a:rPr>
              <a:t> </a:t>
            </a:r>
            <a:r>
              <a:rPr lang="tr-TR" sz="2400">
                <a:solidFill>
                  <a:srgbClr val="000000"/>
                </a:solidFill>
                <a:latin typeface="Times New Roman" pitchFamily="18" charset="0"/>
                <a:cs typeface="Times New Roman" pitchFamily="18" charset="0"/>
              </a:rPr>
              <a:t>Su aracılığı ile meydana gelen tozlaşma şeklidir. Genellikle çiçeklerini su yüzünde açan bitkilerde görülen bir şekildir. Az rastlanır.</a:t>
            </a:r>
          </a:p>
        </p:txBody>
      </p:sp>
    </p:spTree>
    <p:extLst>
      <p:ext uri="{BB962C8B-B14F-4D97-AF65-F5344CB8AC3E}">
        <p14:creationId xmlns:p14="http://schemas.microsoft.com/office/powerpoint/2010/main" val="42895393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ChangeArrowheads="1"/>
          </p:cNvSpPr>
          <p:nvPr/>
        </p:nvSpPr>
        <p:spPr bwMode="auto">
          <a:xfrm>
            <a:off x="468313" y="836613"/>
            <a:ext cx="8137525" cy="1569660"/>
          </a:xfrm>
          <a:prstGeom prst="rect">
            <a:avLst/>
          </a:prstGeom>
          <a:noFill/>
          <a:ln w="9525">
            <a:noFill/>
            <a:miter lim="800000"/>
            <a:headEnd/>
            <a:tailEnd/>
          </a:ln>
          <a:effectLst/>
        </p:spPr>
        <p:txBody>
          <a:bodyPr>
            <a:spAutoFit/>
          </a:bodyPr>
          <a:lstStyle/>
          <a:p>
            <a:pPr algn="just"/>
            <a:r>
              <a:rPr lang="tr-TR" sz="2400" b="1" dirty="0">
                <a:solidFill>
                  <a:srgbClr val="000000"/>
                </a:solidFill>
                <a:latin typeface="Times New Roman" pitchFamily="18" charset="0"/>
              </a:rPr>
              <a:t>1</a:t>
            </a:r>
            <a:r>
              <a:rPr lang="tr-TR" sz="2400" b="1" dirty="0" smtClean="0">
                <a:solidFill>
                  <a:srgbClr val="000000"/>
                </a:solidFill>
                <a:latin typeface="Times New Roman" pitchFamily="18" charset="0"/>
              </a:rPr>
              <a:t>. </a:t>
            </a:r>
            <a:r>
              <a:rPr lang="tr-TR" sz="2400" b="1" dirty="0" err="1" smtClean="0">
                <a:solidFill>
                  <a:srgbClr val="000000"/>
                </a:solidFill>
                <a:latin typeface="Times New Roman" pitchFamily="18" charset="0"/>
              </a:rPr>
              <a:t>Filloklat</a:t>
            </a:r>
            <a:r>
              <a:rPr lang="tr-TR" sz="2400" dirty="0">
                <a:solidFill>
                  <a:srgbClr val="000000"/>
                </a:solidFill>
                <a:latin typeface="Times New Roman" pitchFamily="18" charset="0"/>
              </a:rPr>
              <a:t>: Gövde yaprak şeklini almıştır. Yaprak şeklini alan gövde  kısmı büyümesi sınırlı kısa sürgündür. Gövde üzerinde pulsu yaprakları ve çiçekleri taşır. </a:t>
            </a:r>
          </a:p>
          <a:p>
            <a:pPr algn="just"/>
            <a:r>
              <a:rPr lang="tr-TR" sz="2400" dirty="0" err="1">
                <a:solidFill>
                  <a:srgbClr val="000000"/>
                </a:solidFill>
                <a:latin typeface="Times New Roman" pitchFamily="18" charset="0"/>
              </a:rPr>
              <a:t>Örn</a:t>
            </a:r>
            <a:r>
              <a:rPr lang="tr-TR" sz="2400" dirty="0">
                <a:solidFill>
                  <a:srgbClr val="000000"/>
                </a:solidFill>
                <a:latin typeface="Times New Roman" pitchFamily="18" charset="0"/>
              </a:rPr>
              <a:t>: </a:t>
            </a:r>
            <a:r>
              <a:rPr lang="tr-TR" sz="2400" dirty="0" err="1">
                <a:solidFill>
                  <a:srgbClr val="000000"/>
                </a:solidFill>
                <a:latin typeface="Times New Roman" pitchFamily="18" charset="0"/>
              </a:rPr>
              <a:t>Ruscus</a:t>
            </a:r>
            <a:endParaRPr lang="tr-TR" sz="2400" dirty="0">
              <a:solidFill>
                <a:srgbClr val="000000"/>
              </a:solidFill>
              <a:latin typeface="Times New Roman" pitchFamily="18" charset="0"/>
            </a:endParaRPr>
          </a:p>
        </p:txBody>
      </p:sp>
    </p:spTree>
    <p:extLst>
      <p:ext uri="{BB962C8B-B14F-4D97-AF65-F5344CB8AC3E}">
        <p14:creationId xmlns:p14="http://schemas.microsoft.com/office/powerpoint/2010/main" val="32684442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ChangeArrowheads="1"/>
          </p:cNvSpPr>
          <p:nvPr/>
        </p:nvSpPr>
        <p:spPr bwMode="auto">
          <a:xfrm>
            <a:off x="468313" y="508983"/>
            <a:ext cx="7958137" cy="1569660"/>
          </a:xfrm>
          <a:prstGeom prst="rect">
            <a:avLst/>
          </a:prstGeom>
          <a:noFill/>
          <a:ln w="9525">
            <a:noFill/>
            <a:miter lim="800000"/>
            <a:headEnd/>
            <a:tailEnd/>
          </a:ln>
          <a:effectLst/>
        </p:spPr>
        <p:txBody>
          <a:bodyPr anchor="ctr">
            <a:spAutoFit/>
          </a:bodyPr>
          <a:lstStyle/>
          <a:p>
            <a:pPr algn="just"/>
            <a:r>
              <a:rPr lang="tr-TR" sz="2400" b="1" dirty="0">
                <a:latin typeface="Times New Roman" pitchFamily="18" charset="0"/>
              </a:rPr>
              <a:t>2</a:t>
            </a:r>
            <a:r>
              <a:rPr lang="tr-TR" sz="2400" b="1" dirty="0" smtClean="0">
                <a:latin typeface="Times New Roman" pitchFamily="18" charset="0"/>
              </a:rPr>
              <a:t>. </a:t>
            </a:r>
            <a:r>
              <a:rPr lang="tr-TR" sz="2400" b="1" dirty="0" err="1" smtClean="0">
                <a:latin typeface="Times New Roman" pitchFamily="18" charset="0"/>
                <a:cs typeface="Times New Roman" pitchFamily="18" charset="0"/>
              </a:rPr>
              <a:t>Klodot</a:t>
            </a:r>
            <a:r>
              <a:rPr lang="tr-TR" sz="2400" b="1" dirty="0">
                <a:latin typeface="Times New Roman" pitchFamily="18" charset="0"/>
                <a:cs typeface="Times New Roman" pitchFamily="18" charset="0"/>
              </a:rPr>
              <a:t>:</a:t>
            </a:r>
            <a:r>
              <a:rPr lang="tr-TR" sz="2400" dirty="0">
                <a:latin typeface="Times New Roman" pitchFamily="18" charset="0"/>
                <a:cs typeface="Times New Roman" pitchFamily="18" charset="0"/>
              </a:rPr>
              <a:t> Değişikliğe uğrayan dal büyümesi sınırlı olmayan uzun sürgün ise yani her yıl büyümesi</a:t>
            </a:r>
            <a:r>
              <a:rPr lang="tr-TR" sz="2400" dirty="0">
                <a:latin typeface="Times New Roman" pitchFamily="18" charset="0"/>
              </a:rPr>
              <a:t> </a:t>
            </a:r>
            <a:r>
              <a:rPr lang="tr-TR" sz="2400" dirty="0">
                <a:latin typeface="Times New Roman" pitchFamily="18" charset="0"/>
                <a:cs typeface="Times New Roman" pitchFamily="18" charset="0"/>
              </a:rPr>
              <a:t>ucundan devam ediyorsa buna </a:t>
            </a:r>
            <a:r>
              <a:rPr lang="tr-TR" sz="2400" dirty="0" err="1">
                <a:latin typeface="Times New Roman" pitchFamily="18" charset="0"/>
                <a:cs typeface="Times New Roman" pitchFamily="18" charset="0"/>
              </a:rPr>
              <a:t>kladot</a:t>
            </a:r>
            <a:r>
              <a:rPr lang="tr-TR" sz="2400" dirty="0">
                <a:latin typeface="Times New Roman" pitchFamily="18" charset="0"/>
                <a:cs typeface="Times New Roman" pitchFamily="18" charset="0"/>
              </a:rPr>
              <a:t> denir. </a:t>
            </a:r>
            <a:endParaRPr lang="tr-TR" sz="2400" dirty="0">
              <a:latin typeface="Times New Roman" pitchFamily="18" charset="0"/>
            </a:endParaRPr>
          </a:p>
          <a:p>
            <a:pPr algn="just"/>
            <a:r>
              <a:rPr lang="tr-TR" sz="2400" dirty="0" err="1">
                <a:latin typeface="Times New Roman" pitchFamily="18" charset="0"/>
                <a:cs typeface="Times New Roman" pitchFamily="18" charset="0"/>
              </a:rPr>
              <a:t>Örn</a:t>
            </a:r>
            <a:r>
              <a:rPr lang="tr-TR" sz="2400" dirty="0">
                <a:latin typeface="Times New Roman" pitchFamily="18" charset="0"/>
                <a:cs typeface="Times New Roman" pitchFamily="18" charset="0"/>
              </a:rPr>
              <a:t>: </a:t>
            </a:r>
            <a:r>
              <a:rPr lang="tr-TR" sz="2400" i="1" dirty="0" err="1">
                <a:latin typeface="Times New Roman" pitchFamily="18" charset="0"/>
                <a:cs typeface="Times New Roman" pitchFamily="18" charset="0"/>
              </a:rPr>
              <a:t>Asparagus</a:t>
            </a:r>
            <a:r>
              <a:rPr lang="tr-TR" sz="2400" i="1" dirty="0">
                <a:latin typeface="Times New Roman" pitchFamily="18" charset="0"/>
                <a:cs typeface="Times New Roman" pitchFamily="18" charset="0"/>
              </a:rPr>
              <a:t>, </a:t>
            </a:r>
            <a:r>
              <a:rPr lang="tr-TR" sz="2400" i="1" dirty="0" err="1">
                <a:latin typeface="Times New Roman" pitchFamily="18" charset="0"/>
              </a:rPr>
              <a:t>O</a:t>
            </a:r>
            <a:r>
              <a:rPr lang="tr-TR" sz="2400" i="1" dirty="0" err="1">
                <a:latin typeface="Times New Roman" pitchFamily="18" charset="0"/>
                <a:cs typeface="Times New Roman" pitchFamily="18" charset="0"/>
              </a:rPr>
              <a:t>puntia</a:t>
            </a:r>
            <a:endParaRPr lang="tr-TR" sz="2400" i="1" dirty="0">
              <a:latin typeface="Times New Roman" pitchFamily="18" charset="0"/>
              <a:cs typeface="Times New Roman" pitchFamily="18" charset="0"/>
            </a:endParaRPr>
          </a:p>
        </p:txBody>
      </p:sp>
    </p:spTree>
    <p:extLst>
      <p:ext uri="{BB962C8B-B14F-4D97-AF65-F5344CB8AC3E}">
        <p14:creationId xmlns:p14="http://schemas.microsoft.com/office/powerpoint/2010/main" val="29101096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ChangeArrowheads="1"/>
          </p:cNvSpPr>
          <p:nvPr/>
        </p:nvSpPr>
        <p:spPr bwMode="auto">
          <a:xfrm>
            <a:off x="611188" y="1022350"/>
            <a:ext cx="7993062" cy="1552575"/>
          </a:xfrm>
          <a:prstGeom prst="rect">
            <a:avLst/>
          </a:prstGeom>
          <a:noFill/>
          <a:ln w="9525">
            <a:noFill/>
            <a:miter lim="800000"/>
            <a:headEnd/>
            <a:tailEnd/>
          </a:ln>
          <a:effectLst/>
        </p:spPr>
        <p:txBody>
          <a:bodyPr anchor="ctr">
            <a:spAutoFit/>
          </a:bodyPr>
          <a:lstStyle/>
          <a:p>
            <a:pPr algn="just"/>
            <a:r>
              <a:rPr lang="tr-TR" sz="2400" b="1">
                <a:latin typeface="Times New Roman" pitchFamily="18" charset="0"/>
              </a:rPr>
              <a:t>3. Sülük gövde:</a:t>
            </a:r>
            <a:r>
              <a:rPr lang="tr-TR" sz="2400">
                <a:latin typeface="Times New Roman" pitchFamily="18" charset="0"/>
              </a:rPr>
              <a:t> Bazı sarılıcı bitkilerde kısa sürgün durumundaki yan dallar sülük şeklini almıştır ve tutunmayı sağlar bu yan dallar yaprak taşımaz .</a:t>
            </a:r>
          </a:p>
          <a:p>
            <a:pPr algn="just"/>
            <a:r>
              <a:rPr lang="tr-TR" sz="2400">
                <a:latin typeface="Times New Roman" pitchFamily="18" charset="0"/>
              </a:rPr>
              <a:t>Örn: Asma</a:t>
            </a:r>
          </a:p>
        </p:txBody>
      </p:sp>
    </p:spTree>
    <p:extLst>
      <p:ext uri="{BB962C8B-B14F-4D97-AF65-F5344CB8AC3E}">
        <p14:creationId xmlns:p14="http://schemas.microsoft.com/office/powerpoint/2010/main" val="7793302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ChangeArrowheads="1"/>
          </p:cNvSpPr>
          <p:nvPr/>
        </p:nvSpPr>
        <p:spPr bwMode="auto">
          <a:xfrm>
            <a:off x="539750" y="1341438"/>
            <a:ext cx="8351838" cy="1187450"/>
          </a:xfrm>
          <a:prstGeom prst="rect">
            <a:avLst/>
          </a:prstGeom>
          <a:noFill/>
          <a:ln w="9525">
            <a:noFill/>
            <a:miter lim="800000"/>
            <a:headEnd/>
            <a:tailEnd/>
          </a:ln>
          <a:effectLst/>
        </p:spPr>
        <p:txBody>
          <a:bodyPr anchor="ctr">
            <a:spAutoFit/>
          </a:bodyPr>
          <a:lstStyle/>
          <a:p>
            <a:pPr algn="just"/>
            <a:r>
              <a:rPr lang="tr-TR" sz="2400" b="1">
                <a:latin typeface="Times New Roman" pitchFamily="18" charset="0"/>
              </a:rPr>
              <a:t>4. </a:t>
            </a:r>
            <a:r>
              <a:rPr lang="tr-TR" sz="2400" b="1">
                <a:latin typeface="Times New Roman" pitchFamily="18" charset="0"/>
                <a:cs typeface="Times New Roman" pitchFamily="18" charset="0"/>
              </a:rPr>
              <a:t>Etli (</a:t>
            </a:r>
            <a:r>
              <a:rPr lang="tr-TR" sz="2400" b="1">
                <a:latin typeface="Times New Roman" pitchFamily="18" charset="0"/>
              </a:rPr>
              <a:t>S</a:t>
            </a:r>
            <a:r>
              <a:rPr lang="tr-TR" sz="2400" b="1">
                <a:latin typeface="Times New Roman" pitchFamily="18" charset="0"/>
                <a:cs typeface="Times New Roman" pitchFamily="18" charset="0"/>
              </a:rPr>
              <a:t>ukkulent) </a:t>
            </a:r>
            <a:r>
              <a:rPr lang="tr-TR" sz="2400" b="1">
                <a:latin typeface="Times New Roman" pitchFamily="18" charset="0"/>
              </a:rPr>
              <a:t>G</a:t>
            </a:r>
            <a:r>
              <a:rPr lang="tr-TR" sz="2400" b="1">
                <a:latin typeface="Times New Roman" pitchFamily="18" charset="0"/>
                <a:cs typeface="Times New Roman" pitchFamily="18" charset="0"/>
              </a:rPr>
              <a:t>övde:</a:t>
            </a:r>
            <a:r>
              <a:rPr lang="tr-TR" sz="2400">
                <a:latin typeface="Times New Roman" pitchFamily="18" charset="0"/>
                <a:cs typeface="Times New Roman" pitchFamily="18" charset="0"/>
              </a:rPr>
              <a:t> Kurak bölgelerde yetişen bitkiler yağmur mevsiminde gövdelerine bol miktarda su depo ederler. Örn: Cactac</a:t>
            </a:r>
            <a:r>
              <a:rPr lang="tr-TR" sz="2400">
                <a:latin typeface="Times New Roman" pitchFamily="18" charset="0"/>
              </a:rPr>
              <a:t>eae</a:t>
            </a:r>
            <a:r>
              <a:rPr lang="tr-TR" sz="2400">
                <a:latin typeface="Times New Roman" pitchFamily="18" charset="0"/>
                <a:cs typeface="Times New Roman" pitchFamily="18" charset="0"/>
              </a:rPr>
              <a:t>/Euphorbi</a:t>
            </a:r>
            <a:r>
              <a:rPr lang="tr-TR" sz="2400">
                <a:latin typeface="Times New Roman" pitchFamily="18" charset="0"/>
              </a:rPr>
              <a:t>aceae</a:t>
            </a:r>
            <a:r>
              <a:rPr lang="tr-TR" sz="2400">
                <a:latin typeface="Times New Roman" pitchFamily="18" charset="0"/>
                <a:cs typeface="Times New Roman" pitchFamily="18" charset="0"/>
              </a:rPr>
              <a:t> familyası bitkileri.</a:t>
            </a:r>
          </a:p>
        </p:txBody>
      </p:sp>
    </p:spTree>
    <p:extLst>
      <p:ext uri="{BB962C8B-B14F-4D97-AF65-F5344CB8AC3E}">
        <p14:creationId xmlns:p14="http://schemas.microsoft.com/office/powerpoint/2010/main" val="266692964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ChangeArrowheads="1"/>
          </p:cNvSpPr>
          <p:nvPr/>
        </p:nvSpPr>
        <p:spPr bwMode="auto">
          <a:xfrm>
            <a:off x="611188" y="700088"/>
            <a:ext cx="8137525" cy="1187450"/>
          </a:xfrm>
          <a:prstGeom prst="rect">
            <a:avLst/>
          </a:prstGeom>
          <a:noFill/>
          <a:ln w="9525">
            <a:noFill/>
            <a:miter lim="800000"/>
            <a:headEnd/>
            <a:tailEnd/>
          </a:ln>
          <a:effectLst/>
        </p:spPr>
        <p:txBody>
          <a:bodyPr anchor="ctr">
            <a:spAutoFit/>
          </a:bodyPr>
          <a:lstStyle/>
          <a:p>
            <a:pPr algn="just"/>
            <a:r>
              <a:rPr lang="tr-TR" sz="2400" b="1">
                <a:latin typeface="Times New Roman" pitchFamily="18" charset="0"/>
              </a:rPr>
              <a:t>5. Diken Gövde:</a:t>
            </a:r>
            <a:r>
              <a:rPr lang="tr-TR" sz="2400">
                <a:latin typeface="Times New Roman" pitchFamily="18" charset="0"/>
              </a:rPr>
              <a:t> Bitkiyi korumak amacıyla bazı uzun ve kısa sürgünler diken şeklini alabilir. </a:t>
            </a:r>
          </a:p>
          <a:p>
            <a:pPr algn="just"/>
            <a:r>
              <a:rPr lang="tr-TR" sz="2400">
                <a:latin typeface="Times New Roman" pitchFamily="18" charset="0"/>
              </a:rPr>
              <a:t>Örn: </a:t>
            </a:r>
            <a:r>
              <a:rPr lang="tr-TR" sz="2400" i="1">
                <a:latin typeface="Times New Roman" pitchFamily="18" charset="0"/>
              </a:rPr>
              <a:t>Poterium spinosum, Pyracantha coccinea, Gleditschia</a:t>
            </a:r>
          </a:p>
        </p:txBody>
      </p:sp>
    </p:spTree>
    <p:extLst>
      <p:ext uri="{BB962C8B-B14F-4D97-AF65-F5344CB8AC3E}">
        <p14:creationId xmlns:p14="http://schemas.microsoft.com/office/powerpoint/2010/main" val="401776807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p:cNvSpPr txBox="1">
            <a:spLocks noChangeArrowheads="1"/>
          </p:cNvSpPr>
          <p:nvPr/>
        </p:nvSpPr>
        <p:spPr bwMode="auto">
          <a:xfrm>
            <a:off x="395288" y="2349500"/>
            <a:ext cx="8208962" cy="1187450"/>
          </a:xfrm>
          <a:prstGeom prst="rect">
            <a:avLst/>
          </a:prstGeom>
          <a:noFill/>
          <a:ln w="9525">
            <a:noFill/>
            <a:miter lim="800000"/>
            <a:headEnd/>
            <a:tailEnd/>
          </a:ln>
          <a:effectLst/>
        </p:spPr>
        <p:txBody>
          <a:bodyPr>
            <a:spAutoFit/>
          </a:bodyPr>
          <a:lstStyle/>
          <a:p>
            <a:pPr marL="357188" indent="-357188" algn="just">
              <a:spcBef>
                <a:spcPct val="50000"/>
              </a:spcBef>
              <a:buFont typeface="Wingdings" pitchFamily="2" charset="2"/>
              <a:buChar char="§"/>
            </a:pPr>
            <a:r>
              <a:rPr lang="tr-TR" sz="2400">
                <a:solidFill>
                  <a:srgbClr val="000000"/>
                </a:solidFill>
                <a:latin typeface="Times New Roman" pitchFamily="18" charset="0"/>
                <a:cs typeface="Times New Roman" pitchFamily="18" charset="0"/>
              </a:rPr>
              <a:t>Polen tanelerinin herhangi bir araç ile erkek organın anter kısmından dişi organın stigma kısmına ulaşmasına  “tozlaşma  (= polinizasyon)” denir. Bu olay başlıca 4 yolla gerçekleşir</a:t>
            </a:r>
            <a:r>
              <a:rPr lang="tr-TR" sz="2400">
                <a:solidFill>
                  <a:srgbClr val="000000"/>
                </a:solidFill>
                <a:latin typeface="Times New Roman" pitchFamily="18" charset="0"/>
              </a:rPr>
              <a:t>.</a:t>
            </a:r>
          </a:p>
        </p:txBody>
      </p:sp>
    </p:spTree>
    <p:extLst>
      <p:ext uri="{BB962C8B-B14F-4D97-AF65-F5344CB8AC3E}">
        <p14:creationId xmlns:p14="http://schemas.microsoft.com/office/powerpoint/2010/main" val="351926309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ChangeArrowheads="1"/>
          </p:cNvSpPr>
          <p:nvPr/>
        </p:nvSpPr>
        <p:spPr bwMode="auto">
          <a:xfrm>
            <a:off x="250825" y="692150"/>
            <a:ext cx="8353425" cy="1917700"/>
          </a:xfrm>
          <a:prstGeom prst="rect">
            <a:avLst/>
          </a:prstGeom>
          <a:noFill/>
          <a:ln w="9525">
            <a:noFill/>
            <a:miter lim="800000"/>
            <a:headEnd/>
            <a:tailEnd/>
          </a:ln>
          <a:effectLst/>
        </p:spPr>
        <p:txBody>
          <a:bodyPr anchor="ctr">
            <a:spAutoFit/>
          </a:bodyPr>
          <a:lstStyle/>
          <a:p>
            <a:pPr marL="357188" indent="-357188" algn="just"/>
            <a:r>
              <a:rPr lang="tr-TR" sz="2400" b="1">
                <a:latin typeface="Times New Roman" pitchFamily="18" charset="0"/>
              </a:rPr>
              <a:t>Anemofili (=Anemogam)</a:t>
            </a:r>
            <a:endParaRPr lang="tr-TR" sz="2400">
              <a:latin typeface="Times New Roman" pitchFamily="18" charset="0"/>
            </a:endParaRPr>
          </a:p>
          <a:p>
            <a:pPr marL="357188" indent="-357188" algn="just">
              <a:buFont typeface="Wingdings" pitchFamily="2" charset="2"/>
              <a:buChar char="§"/>
            </a:pPr>
            <a:r>
              <a:rPr lang="tr-TR" sz="2400">
                <a:latin typeface="Times New Roman" pitchFamily="18" charset="0"/>
              </a:rPr>
              <a:t>Tozlaşma rüzgar aracı ile olmaktadır. </a:t>
            </a:r>
          </a:p>
          <a:p>
            <a:pPr marL="357188" indent="-357188" algn="just">
              <a:buFont typeface="Wingdings" pitchFamily="2" charset="2"/>
              <a:buChar char="§"/>
            </a:pPr>
            <a:r>
              <a:rPr lang="tr-TR" sz="2400">
                <a:latin typeface="Times New Roman" pitchFamily="18" charset="0"/>
              </a:rPr>
              <a:t>Daha çok ilkel bitkilerde rastlanan bir tozlaşma şeklidir. </a:t>
            </a:r>
          </a:p>
          <a:p>
            <a:pPr marL="357188" indent="-357188" algn="just">
              <a:buFont typeface="Wingdings" pitchFamily="2" charset="2"/>
              <a:buChar char="§"/>
            </a:pPr>
            <a:r>
              <a:rPr lang="tr-TR" sz="2400">
                <a:latin typeface="Times New Roman" pitchFamily="18" charset="0"/>
              </a:rPr>
              <a:t>Bu tip bitkilerin polenleri daha çok yuvarlak şekilli, çeperleri düz ve hava keseli olurlar. </a:t>
            </a:r>
          </a:p>
        </p:txBody>
      </p:sp>
    </p:spTree>
    <p:extLst>
      <p:ext uri="{BB962C8B-B14F-4D97-AF65-F5344CB8AC3E}">
        <p14:creationId xmlns:p14="http://schemas.microsoft.com/office/powerpoint/2010/main" val="20659714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ChangeArrowheads="1"/>
          </p:cNvSpPr>
          <p:nvPr/>
        </p:nvSpPr>
        <p:spPr bwMode="auto">
          <a:xfrm>
            <a:off x="323850" y="908050"/>
            <a:ext cx="8426450" cy="2282825"/>
          </a:xfrm>
          <a:prstGeom prst="rect">
            <a:avLst/>
          </a:prstGeom>
          <a:noFill/>
          <a:ln w="9525">
            <a:noFill/>
            <a:miter lim="800000"/>
            <a:headEnd/>
            <a:tailEnd/>
          </a:ln>
          <a:effectLst/>
        </p:spPr>
        <p:txBody>
          <a:bodyPr anchor="ctr">
            <a:spAutoFit/>
          </a:bodyPr>
          <a:lstStyle/>
          <a:p>
            <a:pPr marL="361950" indent="-361950" algn="just">
              <a:buFont typeface="Wingdings" pitchFamily="2" charset="2"/>
              <a:buChar char="§"/>
            </a:pPr>
            <a:r>
              <a:rPr lang="tr-TR" sz="2400">
                <a:latin typeface="Times New Roman" pitchFamily="18" charset="0"/>
              </a:rPr>
              <a:t>Tozlaşması rüzgarla olan bitkilerde polen tanelerinin erkek organdan dişi organa ulaşması rastlantıya bağlı olduğundan bu bitkilerde bol miktarda polen tanesi meydana gelir. </a:t>
            </a:r>
          </a:p>
          <a:p>
            <a:pPr marL="361950" indent="-361950" algn="just">
              <a:buFont typeface="Wingdings" pitchFamily="2" charset="2"/>
              <a:buChar char="§"/>
            </a:pPr>
            <a:r>
              <a:rPr lang="tr-TR" sz="2400">
                <a:latin typeface="Times New Roman" pitchFamily="18" charset="0"/>
              </a:rPr>
              <a:t>Havada bol olarak bulunan bu polenler bazen yağmurlarla toprağa düşerler. Polenlerin sarı renginden dolayı “ </a:t>
            </a:r>
            <a:r>
              <a:rPr lang="tr-TR" sz="2400" b="1">
                <a:latin typeface="Times New Roman" pitchFamily="18" charset="0"/>
              </a:rPr>
              <a:t>kükürt yağmuru</a:t>
            </a:r>
            <a:r>
              <a:rPr lang="tr-TR" sz="2400">
                <a:latin typeface="Times New Roman" pitchFamily="18" charset="0"/>
              </a:rPr>
              <a:t> “ adı  verilen olay gerçekleşir. </a:t>
            </a:r>
          </a:p>
        </p:txBody>
      </p:sp>
    </p:spTree>
    <p:extLst>
      <p:ext uri="{BB962C8B-B14F-4D97-AF65-F5344CB8AC3E}">
        <p14:creationId xmlns:p14="http://schemas.microsoft.com/office/powerpoint/2010/main" val="112655530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439</Words>
  <Application>Microsoft Office PowerPoint</Application>
  <PresentationFormat>Ekran Gösterisi (4:3)</PresentationFormat>
  <Paragraphs>27</Paragraphs>
  <Slides>15</Slides>
  <Notes>0</Notes>
  <HiddenSlides>0</HiddenSlides>
  <MMClips>0</MMClips>
  <ScaleCrop>false</ScaleCrop>
  <HeadingPairs>
    <vt:vector size="4" baseType="variant">
      <vt:variant>
        <vt:lpstr>Tema</vt:lpstr>
      </vt:variant>
      <vt:variant>
        <vt:i4>1</vt:i4>
      </vt:variant>
      <vt:variant>
        <vt:lpstr>Slayt Başlıkları</vt:lpstr>
      </vt:variant>
      <vt:variant>
        <vt:i4>15</vt:i4>
      </vt:variant>
    </vt:vector>
  </HeadingPairs>
  <TitlesOfParts>
    <vt:vector size="16" baseType="lpstr">
      <vt:lpstr>Ofis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aysegul</dc:creator>
  <cp:lastModifiedBy>aysegul</cp:lastModifiedBy>
  <cp:revision>1</cp:revision>
  <dcterms:created xsi:type="dcterms:W3CDTF">2018-06-08T11:26:28Z</dcterms:created>
  <dcterms:modified xsi:type="dcterms:W3CDTF">2018-06-08T11:26:45Z</dcterms:modified>
</cp:coreProperties>
</file>