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0D737-0BEB-499F-83EF-C17877602FDB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1988C-0B48-4D71-BB8C-DCC20DFE05F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C5A6A-5668-409C-BBB5-90AF01805B27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1597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270B02-FE1B-442F-9999-53C8889E1C4A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607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94FBBF-1CE2-4A41-8FFD-DF1A576985B1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617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038FEB-2C7E-4DEE-8574-0C8053A30C7A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16281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3951B0-D47B-4AFC-B924-5DDF300E4DDE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1638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31687-D2C2-4751-9845-E1255F0D59ED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16486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903E4-70D6-4D4D-A10D-88FCB0BC0F76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16589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22AF2-F47A-46E2-B1B4-ADE24E03B333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7BB06-E49F-4216-A3C9-5E50CDA970D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204864"/>
            <a:ext cx="8243887" cy="1314450"/>
          </a:xfrm>
        </p:spPr>
        <p:txBody>
          <a:bodyPr/>
          <a:lstStyle/>
          <a:p>
            <a:r>
              <a:rPr lang="tr-TR" dirty="0" smtClean="0"/>
              <a:t>TOPRAK ANA MATERYALLERİ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smtClean="0">
                <a:solidFill>
                  <a:schemeClr val="tx1"/>
                </a:solidFill>
              </a:rPr>
              <a:t>2. </a:t>
            </a:r>
            <a:r>
              <a:rPr lang="tr-TR" sz="3600" smtClean="0">
                <a:solidFill>
                  <a:schemeClr val="tx1"/>
                </a:solidFill>
              </a:rPr>
              <a:t>RÜZGARLARLA TAŞINMIŞ ANA MATERYAL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z="2800" smtClean="0"/>
          </a:p>
          <a:p>
            <a:pPr eaLnBrk="1" hangingPunct="1">
              <a:buFontTx/>
              <a:buNone/>
            </a:pPr>
            <a:r>
              <a:rPr lang="tr-TR" smtClean="0">
                <a:latin typeface="Times New Roman" pitchFamily="18" charset="0"/>
              </a:rPr>
              <a:t>A. Kumullar (karasal ve kıyı):Sahil kesimleri(Antalya-lara), Konya-Karapınar kara kumulları</a:t>
            </a:r>
          </a:p>
          <a:p>
            <a:pPr eaLnBrk="1" hangingPunct="1">
              <a:buFontTx/>
              <a:buNone/>
            </a:pPr>
            <a:r>
              <a:rPr lang="tr-TR" smtClean="0">
                <a:latin typeface="Times New Roman" pitchFamily="18" charset="0"/>
              </a:rPr>
              <a:t>B. Volkanik küller:tarımsal değeri düşük.Niğde-Aksaray</a:t>
            </a:r>
          </a:p>
          <a:p>
            <a:pPr eaLnBrk="1" hangingPunct="1">
              <a:buFontTx/>
              <a:buNone/>
            </a:pPr>
            <a:r>
              <a:rPr lang="tr-TR" smtClean="0">
                <a:latin typeface="Times New Roman" pitchFamily="18" charset="0"/>
              </a:rPr>
              <a:t>C. Lösler (çernozyem):verimli topraklar, Doğu Anadolu ve Bafra, Çin,USA Missisipi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3. Buzul ana materyali</a:t>
            </a:r>
            <a:endParaRPr lang="tr-TR" dirty="0"/>
          </a:p>
        </p:txBody>
      </p:sp>
      <p:sp>
        <p:nvSpPr>
          <p:cNvPr id="634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Bu materyaller buzların hareketi ve erimesinin ürünleridir. Buzullartarafından taşınıp  biriktirilen materyaller=moren</a:t>
            </a:r>
          </a:p>
          <a:p>
            <a:r>
              <a:rPr lang="tr-TR" smtClean="0"/>
              <a:t>Cilo,Kaçkar ve Bolkar dağlarının bazı yerlerinde bulunmaktadır.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103188"/>
            <a:ext cx="8016875" cy="1227137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/>
              <a:t>4. YERÇEKİMİ İLE TAŞINMIŞ ANA MATERYAL </a:t>
            </a:r>
            <a:br>
              <a:rPr lang="tr-TR" sz="2400" dirty="0" smtClean="0"/>
            </a:br>
            <a:r>
              <a:rPr lang="tr-TR" sz="2400" dirty="0" smtClean="0"/>
              <a:t>(</a:t>
            </a:r>
            <a:r>
              <a:rPr lang="tr-TR" sz="2400" dirty="0" err="1" smtClean="0"/>
              <a:t>kolluviyal</a:t>
            </a:r>
            <a:r>
              <a:rPr lang="tr-TR" sz="2400" dirty="0" smtClean="0"/>
              <a:t>-</a:t>
            </a:r>
            <a:r>
              <a:rPr lang="tr-TR" sz="2400" dirty="0" err="1" smtClean="0"/>
              <a:t>endisol</a:t>
            </a:r>
            <a:r>
              <a:rPr lang="tr-TR" sz="2400" dirty="0" smtClean="0"/>
              <a:t> toprak)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395288" y="1268413"/>
            <a:ext cx="8351837" cy="550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n-US" sz="2400"/>
              <a:t>Jeolojik materyalin parçalanıp taşınmasıyla zayıf </a:t>
            </a:r>
            <a:r>
              <a:rPr lang="tr-TR" sz="2400"/>
              <a:t>             </a:t>
            </a:r>
            <a:r>
              <a:rPr lang="en-US" sz="2400"/>
              <a:t>A1</a:t>
            </a:r>
            <a:r>
              <a:rPr lang="tr-TR" sz="2400"/>
              <a:t> </a:t>
            </a:r>
            <a:r>
              <a:rPr lang="en-US" sz="2400"/>
              <a:t>oluşumu gösteren topraklardır. </a:t>
            </a:r>
            <a:endParaRPr lang="tr-TR" sz="2400"/>
          </a:p>
          <a:p>
            <a:pPr>
              <a:buFontTx/>
              <a:buChar char="•"/>
            </a:pPr>
            <a:endParaRPr lang="tr-TR" sz="2400"/>
          </a:p>
          <a:p>
            <a:pPr>
              <a:buFontTx/>
              <a:buChar char="•"/>
            </a:pPr>
            <a:r>
              <a:rPr lang="en-US" sz="2400"/>
              <a:t>Kolluviyaller değişik zamanlardaki taşkınlara göre profi</a:t>
            </a:r>
            <a:r>
              <a:rPr lang="tr-TR" sz="2400"/>
              <a:t>l</a:t>
            </a:r>
            <a:r>
              <a:rPr lang="en-US" sz="2400"/>
              <a:t>lerinde yatay katlar şeklinde dizilim gösteren aluviyallere komşudurlar. </a:t>
            </a:r>
            <a:endParaRPr lang="tr-TR" sz="2400"/>
          </a:p>
          <a:p>
            <a:pPr>
              <a:buFontTx/>
              <a:buChar char="•"/>
            </a:pPr>
            <a:endParaRPr lang="tr-TR" sz="2400"/>
          </a:p>
          <a:p>
            <a:pPr>
              <a:buFontTx/>
              <a:buChar char="•"/>
            </a:pPr>
            <a:r>
              <a:rPr lang="en-US" sz="2400"/>
              <a:t>Kollüviyaller yüksek arazi topraklarının aşınıp taşınmasıyla oluşurlar. </a:t>
            </a:r>
            <a:endParaRPr lang="tr-TR" sz="2400"/>
          </a:p>
          <a:p>
            <a:pPr>
              <a:buFontTx/>
              <a:buChar char="•"/>
            </a:pPr>
            <a:endParaRPr lang="tr-TR" sz="2400"/>
          </a:p>
          <a:p>
            <a:pPr>
              <a:buFontTx/>
              <a:buChar char="•"/>
            </a:pPr>
            <a:r>
              <a:rPr lang="en-US" sz="2400"/>
              <a:t>Aluviyal topraklar gibi A</a:t>
            </a:r>
            <a:r>
              <a:rPr lang="tr-TR" sz="2400"/>
              <a:t>,</a:t>
            </a:r>
            <a:r>
              <a:rPr lang="en-US" sz="2400"/>
              <a:t>C ho</a:t>
            </a:r>
            <a:r>
              <a:rPr lang="tr-TR" sz="2400"/>
              <a:t>r</a:t>
            </a:r>
            <a:r>
              <a:rPr lang="en-US" sz="2400"/>
              <a:t>izonludurlar. </a:t>
            </a:r>
            <a:r>
              <a:rPr lang="tr-TR" sz="2400"/>
              <a:t>Bağ bahçe tarımına uygundur.</a:t>
            </a:r>
          </a:p>
          <a:p>
            <a:pPr>
              <a:buFontTx/>
              <a:buChar char="•"/>
            </a:pPr>
            <a:r>
              <a:rPr lang="en-US" sz="2400"/>
              <a:t>Ancak alluviyallerin üst katmanı daha koyu renkli ve organik maddece daha zengindir.</a:t>
            </a:r>
            <a:r>
              <a:rPr 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Times New Roman" pitchFamily="18" charset="0"/>
              </a:rPr>
              <a:t>LÖS: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latin typeface="Times New Roman" pitchFamily="18" charset="0"/>
              </a:rPr>
              <a:t>İnce tozların, çöllerden daha nemli alanlara taşınması ve orada yığılması sonucu oluşan kalın toprak örtüsüne lös denir.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latin typeface="Times New Roman" pitchFamily="18" charset="0"/>
              </a:rPr>
              <a:t>Lösler genellikle tabakalaşmamış, gözenekli ve çok verimli topraklardır.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Times New Roman" pitchFamily="18" charset="0"/>
              </a:rPr>
              <a:t>        Ülkemizde böyle çok kurak bölgeler yoktur.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Times New Roman" pitchFamily="18" charset="0"/>
              </a:rPr>
              <a:t>Rüzgar etkilerini en iyi görebileceğimiz bölge İç Anadolu Bölgesidir.</a:t>
            </a:r>
          </a:p>
          <a:p>
            <a:pPr eaLnBrk="1" hangingPunct="1">
              <a:lnSpc>
                <a:spcPct val="90000"/>
              </a:lnSpc>
            </a:pPr>
            <a:endParaRPr lang="tr-TR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wallpaper_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888" y="371475"/>
            <a:ext cx="8150225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501650"/>
            <a:ext cx="8229600" cy="7889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tr-TR" sz="3200" kern="0" dirty="0">
                <a:solidFill>
                  <a:schemeClr val="accent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Ana Materyal</a:t>
            </a:r>
            <a:endParaRPr lang="en-US" sz="3200" kern="0" dirty="0">
              <a:solidFill>
                <a:schemeClr val="accent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9750" y="1125538"/>
            <a:ext cx="8147050" cy="5005387"/>
          </a:xfrm>
          <a:prstGeom prst="rect">
            <a:avLst/>
          </a:prstGeom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n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Ana materyal:</a:t>
            </a:r>
            <a:endParaRPr lang="en-US" sz="2800" kern="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arenR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Yerinde oluşmuş ana materyal (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Residual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arenR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Taşınmış ana materyal  </a:t>
            </a:r>
            <a:endParaRPr lang="en-US" sz="2800" kern="0" dirty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rüzgar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kern="0" dirty="0" err="1">
                <a:latin typeface="Times New Roman" pitchFamily="18" charset="0"/>
                <a:cs typeface="Times New Roman" pitchFamily="18" charset="0"/>
              </a:rPr>
              <a:t>Eolian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 = Aeolen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buz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(Glacial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 = Buzul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yerçekimi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kern="0" dirty="0" err="1">
                <a:latin typeface="Times New Roman" pitchFamily="18" charset="0"/>
                <a:cs typeface="Times New Roman" pitchFamily="18" charset="0"/>
              </a:rPr>
              <a:t>Kolluviyal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Nehirler 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kern="0" dirty="0" err="1">
                <a:latin typeface="Times New Roman" pitchFamily="18" charset="0"/>
                <a:cs typeface="Times New Roman" pitchFamily="18" charset="0"/>
              </a:rPr>
              <a:t>Aluviyal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okyanuslar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(Marine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 = Denizel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göller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kern="0" dirty="0">
                <a:latin typeface="Times New Roman" pitchFamily="18" charset="0"/>
                <a:cs typeface="Times New Roman" pitchFamily="18" charset="0"/>
              </a:rPr>
              <a:t> Lakustrin = Gölsel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387350"/>
            <a:ext cx="8243887" cy="1314450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smtClean="0"/>
              <a:t>ORGANİK ANA MATERYAL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456112"/>
          </a:xfrm>
        </p:spPr>
        <p:txBody>
          <a:bodyPr/>
          <a:lstStyle/>
          <a:p>
            <a:pPr eaLnBrk="1" hangingPunct="1"/>
            <a:r>
              <a:rPr lang="tr-TR" sz="2800" smtClean="0"/>
              <a:t>Humid bölgelerde</a:t>
            </a:r>
          </a:p>
          <a:p>
            <a:pPr eaLnBrk="1" hangingPunct="1"/>
            <a:r>
              <a:rPr lang="tr-TR" sz="2800" smtClean="0"/>
              <a:t>Eski göl yataklarında</a:t>
            </a:r>
          </a:p>
          <a:p>
            <a:pPr eaLnBrk="1" hangingPunct="1"/>
            <a:r>
              <a:rPr lang="tr-TR" sz="2800" smtClean="0"/>
              <a:t>Oluşumda esas: yavaş çürüme (düşük sıc., oksijen noksanlığı, fazla su)</a:t>
            </a:r>
          </a:p>
          <a:p>
            <a:pPr eaLnBrk="1" hangingPunct="1"/>
            <a:r>
              <a:rPr lang="tr-TR" sz="2800" smtClean="0"/>
              <a:t>Turbalar:</a:t>
            </a:r>
          </a:p>
          <a:p>
            <a:pPr eaLnBrk="1" hangingPunct="1"/>
            <a:r>
              <a:rPr lang="tr-TR" sz="2800" smtClean="0"/>
              <a:t>1. Çökelti</a:t>
            </a:r>
          </a:p>
          <a:p>
            <a:pPr eaLnBrk="1" hangingPunct="1"/>
            <a:r>
              <a:rPr lang="tr-TR" sz="2800" smtClean="0"/>
              <a:t>Lifli</a:t>
            </a:r>
          </a:p>
          <a:p>
            <a:pPr eaLnBrk="1" hangingPunct="1"/>
            <a:r>
              <a:rPr lang="tr-TR" sz="2800" smtClean="0"/>
              <a:t>Odunsu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18487" cy="10080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600" dirty="0" smtClean="0"/>
              <a:t>Toprak </a:t>
            </a:r>
            <a:r>
              <a:rPr lang="tr-TR" sz="3600" dirty="0" smtClean="0"/>
              <a:t>ana materyalleri</a:t>
            </a:r>
            <a:br>
              <a:rPr lang="tr-TR" sz="3600" dirty="0" smtClean="0"/>
            </a:br>
            <a:endParaRPr lang="tr-TR" sz="3600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49784"/>
            <a:ext cx="7942337" cy="560821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800" dirty="0" smtClean="0"/>
              <a:t>			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1. </a:t>
            </a:r>
            <a:r>
              <a:rPr lang="tr-TR" sz="2800" b="1" dirty="0" smtClean="0"/>
              <a:t>Sularla taşınmış ana materyal</a:t>
            </a:r>
            <a:r>
              <a:rPr lang="tr-TR" sz="2800" dirty="0" smtClean="0"/>
              <a:t>			</a:t>
            </a:r>
            <a:endParaRPr lang="tr-TR" sz="2800" dirty="0" smtClean="0"/>
          </a:p>
          <a:p>
            <a:pPr eaLnBrk="1" hangingPunct="1">
              <a:buFontTx/>
              <a:buNone/>
            </a:pPr>
            <a:r>
              <a:rPr lang="tr-TR" sz="2800" dirty="0"/>
              <a:t>	</a:t>
            </a:r>
            <a:r>
              <a:rPr lang="tr-TR" sz="2800" dirty="0" smtClean="0"/>
              <a:t>		A</a:t>
            </a:r>
            <a:r>
              <a:rPr lang="tr-TR" sz="2800" dirty="0" smtClean="0"/>
              <a:t>. </a:t>
            </a:r>
            <a:r>
              <a:rPr lang="tr-TR" sz="2800" dirty="0" err="1" smtClean="0"/>
              <a:t>Alüvyal</a:t>
            </a:r>
            <a:r>
              <a:rPr lang="tr-TR" sz="2800" dirty="0" smtClean="0"/>
              <a:t> ana materyal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		B. Göl dolgusu ana materyal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		C. Deniz dolgusu ana materyal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</a:t>
            </a:r>
            <a:r>
              <a:rPr lang="tr-TR" sz="2800" b="1" dirty="0" smtClean="0"/>
              <a:t>2. </a:t>
            </a:r>
            <a:r>
              <a:rPr lang="tr-TR" sz="2800" b="1" dirty="0" err="1" smtClean="0"/>
              <a:t>Kolluviyal</a:t>
            </a:r>
            <a:r>
              <a:rPr lang="tr-TR" sz="2800" dirty="0" smtClean="0"/>
              <a:t> (Yerçekimi ile taşınmış ana materyal)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</a:t>
            </a:r>
            <a:r>
              <a:rPr lang="tr-TR" sz="2800" b="1" dirty="0" smtClean="0"/>
              <a:t>3.</a:t>
            </a:r>
            <a:r>
              <a:rPr lang="tr-TR" sz="2800" dirty="0" smtClean="0"/>
              <a:t> </a:t>
            </a:r>
            <a:r>
              <a:rPr lang="tr-TR" sz="2800" b="1" dirty="0" smtClean="0"/>
              <a:t>Rüzgarla taşınmış </a:t>
            </a:r>
            <a:r>
              <a:rPr lang="tr-TR" sz="2800" dirty="0" smtClean="0"/>
              <a:t>(</a:t>
            </a:r>
            <a:r>
              <a:rPr lang="tr-TR" sz="2800" dirty="0" err="1" smtClean="0"/>
              <a:t>aolik</a:t>
            </a:r>
            <a:r>
              <a:rPr lang="tr-TR" sz="2800" dirty="0" smtClean="0"/>
              <a:t>) ana materyal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</a:t>
            </a:r>
            <a:r>
              <a:rPr lang="tr-TR" sz="2800" b="1" dirty="0" smtClean="0"/>
              <a:t>4.Organik ana materyal </a:t>
            </a:r>
            <a:r>
              <a:rPr lang="tr-TR" sz="2800" dirty="0" smtClean="0"/>
              <a:t>(</a:t>
            </a:r>
            <a:r>
              <a:rPr lang="tr-TR" sz="2800" dirty="0" err="1" smtClean="0"/>
              <a:t>peat</a:t>
            </a:r>
            <a:r>
              <a:rPr lang="tr-TR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600" smtClean="0"/>
              <a:t>TAŞINMIŞ ANA MATERYAL</a:t>
            </a:r>
            <a:br>
              <a:rPr lang="tr-TR" sz="3600" smtClean="0"/>
            </a:br>
            <a:r>
              <a:rPr lang="tr-TR" sz="3600" smtClean="0"/>
              <a:t> (Azonal toprak)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* 1-Akarsu biriktirmesiyle oluşanlara </a:t>
            </a:r>
            <a:r>
              <a:rPr lang="tr-TR" smtClean="0">
                <a:solidFill>
                  <a:srgbClr val="FF3300"/>
                </a:solidFill>
              </a:rPr>
              <a:t>alüvyal</a:t>
            </a:r>
            <a:r>
              <a:rPr lang="tr-TR" smtClean="0"/>
              <a:t> topraklar, </a:t>
            </a:r>
          </a:p>
          <a:p>
            <a:pPr eaLnBrk="1" hangingPunct="1">
              <a:buFontTx/>
              <a:buNone/>
            </a:pPr>
            <a:r>
              <a:rPr lang="tr-TR" smtClean="0"/>
              <a:t>* 2-Buzul biriktirmesiyle oluşan topraklara </a:t>
            </a:r>
            <a:r>
              <a:rPr lang="tr-TR" smtClean="0">
                <a:solidFill>
                  <a:srgbClr val="FF3300"/>
                </a:solidFill>
              </a:rPr>
              <a:t>moren</a:t>
            </a:r>
            <a:r>
              <a:rPr lang="tr-TR" smtClean="0"/>
              <a:t> topraklar, </a:t>
            </a:r>
          </a:p>
          <a:p>
            <a:pPr eaLnBrk="1" hangingPunct="1">
              <a:buFontTx/>
              <a:buNone/>
            </a:pPr>
            <a:r>
              <a:rPr lang="tr-TR" smtClean="0"/>
              <a:t>*3- Rüzgâr biriktirmesiyle oluşan topraklara </a:t>
            </a:r>
            <a:r>
              <a:rPr lang="tr-TR" smtClean="0">
                <a:solidFill>
                  <a:srgbClr val="FF3300"/>
                </a:solidFill>
              </a:rPr>
              <a:t>lös</a:t>
            </a:r>
            <a:r>
              <a:rPr lang="tr-TR" smtClean="0"/>
              <a:t> topraklar </a:t>
            </a:r>
          </a:p>
          <a:p>
            <a:pPr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Moren01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22988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 descr="buzulvadi01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0650" y="0"/>
            <a:ext cx="3943350" cy="523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435975" cy="9667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800" dirty="0" smtClean="0">
                <a:solidFill>
                  <a:srgbClr val="FFFC14"/>
                </a:solidFill>
              </a:rPr>
              <a:t/>
            </a:r>
            <a:br>
              <a:rPr lang="tr-TR" sz="2800" dirty="0" smtClean="0">
                <a:solidFill>
                  <a:srgbClr val="FFFC14"/>
                </a:solidFill>
              </a:rPr>
            </a:br>
            <a:r>
              <a:rPr lang="tr-TR" sz="2400" dirty="0" smtClean="0">
                <a:solidFill>
                  <a:schemeClr val="accent5">
                    <a:lumMod val="10000"/>
                  </a:schemeClr>
                </a:solidFill>
              </a:rPr>
              <a:t>TAŞINMIŞ MATERYAL</a:t>
            </a:r>
            <a:br>
              <a:rPr lang="tr-TR" sz="2400" dirty="0" smtClean="0">
                <a:solidFill>
                  <a:schemeClr val="accent5">
                    <a:lumMod val="10000"/>
                  </a:schemeClr>
                </a:solidFill>
              </a:rPr>
            </a:br>
            <a:r>
              <a:rPr lang="tr-TR" sz="2400" dirty="0" smtClean="0">
                <a:solidFill>
                  <a:schemeClr val="accent5">
                    <a:lumMod val="10000"/>
                  </a:schemeClr>
                </a:solidFill>
              </a:rPr>
              <a:t>1. SULARLA TAŞINMIŞ MATERYAL</a:t>
            </a:r>
            <a:r>
              <a:rPr lang="tr-TR" sz="2400" dirty="0" smtClean="0">
                <a:solidFill>
                  <a:srgbClr val="FFFC14"/>
                </a:solidFill>
              </a:rPr>
              <a:t/>
            </a:r>
            <a:br>
              <a:rPr lang="tr-TR" sz="2400" dirty="0" smtClean="0">
                <a:solidFill>
                  <a:srgbClr val="FFFC14"/>
                </a:solidFill>
              </a:rPr>
            </a:br>
            <a:endParaRPr lang="tr-TR" sz="2400" dirty="0" smtClean="0">
              <a:solidFill>
                <a:srgbClr val="FFFC14"/>
              </a:solidFill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161338" cy="464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sz="2400" smtClean="0"/>
              <a:t>Taşınmış materyaller </a:t>
            </a:r>
            <a:br>
              <a:rPr lang="tr-TR" sz="2400" smtClean="0"/>
            </a:br>
            <a:r>
              <a:rPr lang="tr-TR" sz="2400" smtClean="0"/>
              <a:t>içerisinde özellikle akarsular tarafından depolanan</a:t>
            </a:r>
            <a:br>
              <a:rPr lang="tr-TR" sz="2400" smtClean="0"/>
            </a:br>
            <a:r>
              <a:rPr lang="tr-TR" sz="2400" smtClean="0"/>
              <a:t>aluviyaller önemli yer tutmaktadır.</a:t>
            </a:r>
          </a:p>
          <a:p>
            <a:pPr eaLnBrk="1" hangingPunct="1"/>
            <a:r>
              <a:rPr lang="tr-TR" smtClean="0"/>
              <a:t>Aluviyal materyallerden gelişen topraklar yeryüzünde çok az bir alan </a:t>
            </a:r>
            <a:r>
              <a:rPr lang="tr-TR" smtClean="0">
                <a:solidFill>
                  <a:srgbClr val="DB0303"/>
                </a:solidFill>
              </a:rPr>
              <a:t>(590 milyon hektar)</a:t>
            </a:r>
            <a:r>
              <a:rPr lang="tr-TR" smtClean="0"/>
              <a:t> kaplamakla birlikte bu topraklar yeryüzünde yaşayan </a:t>
            </a:r>
            <a:r>
              <a:rPr lang="tr-TR" smtClean="0">
                <a:solidFill>
                  <a:srgbClr val="DB0303"/>
                </a:solidFill>
              </a:rPr>
              <a:t>insanların gereksinimlerinin yaklaşık üçte birini</a:t>
            </a:r>
            <a:r>
              <a:rPr lang="tr-TR" smtClean="0"/>
              <a:t> karşılamaktadır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smtClean="0"/>
              <a:t/>
            </a:r>
            <a:br>
              <a:rPr lang="tr-TR" sz="4000" smtClean="0"/>
            </a:br>
            <a:endParaRPr lang="tr-TR" sz="2800" smtClean="0">
              <a:solidFill>
                <a:srgbClr val="FFFC14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"/>
            <a:ext cx="8229600" cy="53340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None/>
            </a:pPr>
            <a:r>
              <a:rPr lang="tr-TR" sz="2800" smtClean="0">
                <a:solidFill>
                  <a:srgbClr val="DB0303"/>
                </a:solidFill>
              </a:rPr>
              <a:t>             A- Alüviyal ana materyal</a:t>
            </a:r>
          </a:p>
          <a:p>
            <a:pPr marL="609600" indent="-609600" eaLnBrk="1" hangingPunct="1">
              <a:buFontTx/>
              <a:buNone/>
            </a:pPr>
            <a:endParaRPr lang="tr-TR" sz="2800" smtClean="0">
              <a:solidFill>
                <a:srgbClr val="DB0303"/>
              </a:solidFill>
            </a:endParaRPr>
          </a:p>
          <a:p>
            <a:pPr marL="609600" indent="-609600" algn="just" eaLnBrk="1" hangingPunct="1">
              <a:buFontTx/>
              <a:buNone/>
            </a:pPr>
            <a:r>
              <a:rPr lang="tr-TR" sz="2800" b="1" smtClean="0"/>
              <a:t>*</a:t>
            </a:r>
            <a:r>
              <a:rPr lang="tr-TR" sz="2800" smtClean="0">
                <a:cs typeface="Times New Roman" pitchFamily="18" charset="0"/>
              </a:rPr>
              <a:t>Eğimli yüzeylerin bulunduğu yerlerde</a:t>
            </a:r>
            <a:endParaRPr lang="tr-TR" sz="2800" smtClean="0"/>
          </a:p>
          <a:p>
            <a:pPr marL="609600" indent="-609600" algn="just" eaLnBrk="1" hangingPunct="1">
              <a:buFontTx/>
              <a:buNone/>
            </a:pPr>
            <a:endParaRPr lang="tr-TR" sz="2800" smtClean="0"/>
          </a:p>
          <a:p>
            <a:pPr marL="609600" indent="-609600" algn="just" eaLnBrk="1" hangingPunct="1">
              <a:buFontTx/>
              <a:buNone/>
            </a:pPr>
            <a:r>
              <a:rPr lang="tr-TR" sz="2800" smtClean="0"/>
              <a:t>*</a:t>
            </a:r>
            <a:r>
              <a:rPr lang="tr-TR" sz="2800" smtClean="0">
                <a:cs typeface="Times New Roman" pitchFamily="18" charset="0"/>
              </a:rPr>
              <a:t>Alüviyal topraklar akarsular tarafından oluşturulmaktadır, dolayısı ile dağılışları akarsuların dağılışına bağlıdır. </a:t>
            </a:r>
            <a:endParaRPr lang="tr-TR" sz="2800" smtClean="0"/>
          </a:p>
          <a:p>
            <a:pPr marL="609600" indent="-609600" algn="just" eaLnBrk="1" hangingPunct="1"/>
            <a:r>
              <a:rPr lang="tr-TR" sz="2800" smtClean="0">
                <a:cs typeface="Times New Roman" pitchFamily="18" charset="0"/>
              </a:rPr>
              <a:t>Akarsuyun olmadığı yelerde alüviyal topraklar oluşmaz.</a:t>
            </a:r>
            <a:r>
              <a:rPr lang="tr-TR" sz="2800" smtClean="0"/>
              <a:t> </a:t>
            </a:r>
          </a:p>
          <a:p>
            <a:pPr marL="609600" indent="-609600" algn="just" eaLnBrk="1" hangingPunct="1"/>
            <a:r>
              <a:rPr lang="tr-TR" sz="2800" smtClean="0"/>
              <a:t>Seyhan, Ceyhan, Bafra, Çarşamba ovaları</a:t>
            </a:r>
          </a:p>
          <a:p>
            <a:pPr marL="609600" indent="-609600" algn="just" eaLnBrk="1" hangingPunct="1"/>
            <a:r>
              <a:rPr lang="tr-TR" sz="2800" smtClean="0"/>
              <a:t> </a:t>
            </a:r>
          </a:p>
          <a:p>
            <a:pPr marL="609600" indent="-609600" algn="just" eaLnBrk="1" hangingPunct="1"/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21018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200" smtClean="0"/>
              <a:t/>
            </a:r>
            <a:br>
              <a:rPr lang="tr-TR" sz="3200" smtClean="0"/>
            </a:br>
            <a:r>
              <a:rPr lang="tr-TR" sz="3200" smtClean="0"/>
              <a:t/>
            </a:r>
            <a:br>
              <a:rPr lang="tr-TR" sz="3200" smtClean="0"/>
            </a:br>
            <a:r>
              <a:rPr lang="tr-TR" sz="3200" smtClean="0"/>
              <a:t/>
            </a:r>
            <a:br>
              <a:rPr lang="tr-TR" sz="3200" smtClean="0"/>
            </a:br>
            <a:r>
              <a:rPr lang="tr-TR" sz="3200" smtClean="0"/>
              <a:t/>
            </a:r>
            <a:br>
              <a:rPr lang="tr-TR" sz="3200" smtClean="0"/>
            </a:br>
            <a:r>
              <a:rPr lang="tr-TR" sz="3200" smtClean="0"/>
              <a:t>Aluviyal ana materyal üzerinde oluşan topraklar derin ve düzdürler. Taşkın ve tuzlanma sorunu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Taşkın ovaları</a:t>
            </a:r>
          </a:p>
          <a:p>
            <a:pPr eaLnBrk="1" hangingPunct="1"/>
            <a:r>
              <a:rPr lang="tr-TR" smtClean="0"/>
              <a:t>Teras</a:t>
            </a:r>
          </a:p>
          <a:p>
            <a:pPr eaLnBrk="1" hangingPunct="1"/>
            <a:r>
              <a:rPr lang="tr-TR" smtClean="0"/>
              <a:t>Delta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Ekran Gösterisi (4:3)</PresentationFormat>
  <Paragraphs>80</Paragraphs>
  <Slides>14</Slides>
  <Notes>7</Notes>
  <HiddenSlides>2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TOPRAK ANA MATERYALLERİ</vt:lpstr>
      <vt:lpstr>Slayt 2</vt:lpstr>
      <vt:lpstr>ORGANİK ANA MATERYAL</vt:lpstr>
      <vt:lpstr> Toprak ana materyalleri </vt:lpstr>
      <vt:lpstr>TAŞINMIŞ ANA MATERYAL  (Azonal toprak)</vt:lpstr>
      <vt:lpstr>Slayt 6</vt:lpstr>
      <vt:lpstr> TAŞINMIŞ MATERYAL 1. SULARLA TAŞINMIŞ MATERYAL </vt:lpstr>
      <vt:lpstr> </vt:lpstr>
      <vt:lpstr>    Aluviyal ana materyal üzerinde oluşan topraklar derin ve düzdürler. Taşkın ve tuzlanma sorunu</vt:lpstr>
      <vt:lpstr>2. RÜZGARLARLA TAŞINMIŞ ANA MATERYAL</vt:lpstr>
      <vt:lpstr>3. Buzul ana materyali</vt:lpstr>
      <vt:lpstr>4. YERÇEKİMİ İLE TAŞINMIŞ ANA MATERYAL  (kolluviyal-endisol toprak)</vt:lpstr>
      <vt:lpstr>LÖS: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ANA MATERYALLERİ</dc:title>
  <dc:creator>sonay</dc:creator>
  <cp:lastModifiedBy>sonay</cp:lastModifiedBy>
  <cp:revision>1</cp:revision>
  <dcterms:created xsi:type="dcterms:W3CDTF">2017-11-30T11:06:27Z</dcterms:created>
  <dcterms:modified xsi:type="dcterms:W3CDTF">2017-11-30T11:06:45Z</dcterms:modified>
</cp:coreProperties>
</file>