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1" r:id="rId4"/>
    <p:sldId id="262"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302207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471123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452391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750029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674229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2391565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275043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493935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643117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779698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1609778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8094596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a:bodyPr>
          <a:lstStyle/>
          <a:p>
            <a:pPr marL="0" indent="0" defTabSz="360000">
              <a:buNone/>
            </a:pPr>
            <a:endParaRPr lang="tr-TR" dirty="0" smtClean="0"/>
          </a:p>
          <a:p>
            <a:pPr marL="0" indent="0" defTabSz="360000">
              <a:buNone/>
            </a:pPr>
            <a:r>
              <a:rPr lang="tr-TR" b="1" dirty="0" smtClean="0"/>
              <a:t>5</a:t>
            </a:r>
            <a:r>
              <a:rPr lang="tr-TR" b="1" dirty="0" smtClean="0"/>
              <a:t>. ZAMANAŞIMI</a:t>
            </a:r>
            <a:endParaRPr lang="tr-TR" b="1" dirty="0" smtClean="0"/>
          </a:p>
          <a:p>
            <a:pPr marL="0" indent="0" defTabSz="360000">
              <a:buNone/>
            </a:pPr>
            <a:r>
              <a:rPr lang="tr-TR" dirty="0" smtClean="0"/>
              <a:t>a) </a:t>
            </a:r>
            <a:r>
              <a:rPr lang="tr-TR" dirty="0" smtClean="0"/>
              <a:t>Zamanaşımının </a:t>
            </a:r>
            <a:r>
              <a:rPr lang="tr-TR" dirty="0"/>
              <a:t>şartları	</a:t>
            </a:r>
          </a:p>
          <a:p>
            <a:pPr marL="0" indent="0" defTabSz="360000">
              <a:buNone/>
            </a:pPr>
            <a:r>
              <a:rPr lang="tr-TR" dirty="0" smtClean="0"/>
              <a:t>	</a:t>
            </a:r>
            <a:r>
              <a:rPr lang="tr-TR" dirty="0" err="1" smtClean="0"/>
              <a:t>aa</a:t>
            </a:r>
            <a:r>
              <a:rPr lang="tr-TR" dirty="0"/>
              <a:t>) </a:t>
            </a:r>
            <a:r>
              <a:rPr lang="tr-TR" dirty="0" smtClean="0"/>
              <a:t>Zamanaşımına </a:t>
            </a:r>
            <a:r>
              <a:rPr lang="tr-TR" dirty="0"/>
              <a:t>tâbi bir alacak olmalıdır	</a:t>
            </a:r>
          </a:p>
          <a:p>
            <a:pPr marL="0" indent="0" defTabSz="360000">
              <a:buNone/>
            </a:pPr>
            <a:r>
              <a:rPr lang="tr-TR" dirty="0" smtClean="0"/>
              <a:t>	bb</a:t>
            </a:r>
            <a:r>
              <a:rPr lang="tr-TR" dirty="0"/>
              <a:t>) </a:t>
            </a:r>
            <a:r>
              <a:rPr lang="tr-TR" dirty="0" smtClean="0"/>
              <a:t>Zamanaşımı </a:t>
            </a:r>
            <a:r>
              <a:rPr lang="tr-TR" dirty="0"/>
              <a:t>süresi geçmiş olmalıdır	</a:t>
            </a:r>
            <a:endParaRPr lang="tr-TR" dirty="0" smtClean="0"/>
          </a:p>
          <a:p>
            <a:pPr marL="0" indent="0" defTabSz="360000">
              <a:buNone/>
            </a:pPr>
            <a:r>
              <a:rPr lang="tr-TR" dirty="0" smtClean="0"/>
              <a:t>      cc) </a:t>
            </a:r>
            <a:r>
              <a:rPr lang="tr-TR" dirty="0"/>
              <a:t>Sürenin hesaplanması	</a:t>
            </a:r>
          </a:p>
          <a:p>
            <a:pPr marL="0" indent="0" defTabSz="360000">
              <a:buNone/>
            </a:pPr>
            <a:r>
              <a:rPr lang="tr-TR" dirty="0"/>
              <a:t>			</a:t>
            </a:r>
            <a:r>
              <a:rPr lang="tr-TR" dirty="0" err="1" smtClean="0"/>
              <a:t>aaa</a:t>
            </a:r>
            <a:r>
              <a:rPr lang="tr-TR" dirty="0"/>
              <a:t>) Olağan zamanaşımı süresi	</a:t>
            </a:r>
          </a:p>
          <a:p>
            <a:pPr marL="0" indent="0" defTabSz="360000">
              <a:buNone/>
            </a:pPr>
            <a:r>
              <a:rPr lang="tr-TR" dirty="0"/>
              <a:t>			</a:t>
            </a:r>
            <a:r>
              <a:rPr lang="tr-TR" dirty="0" err="1" smtClean="0"/>
              <a:t>bbb</a:t>
            </a:r>
            <a:r>
              <a:rPr lang="tr-TR" dirty="0"/>
              <a:t>) Olağanüstü zamanaşımı süresi	</a:t>
            </a:r>
          </a:p>
          <a:p>
            <a:pPr marL="0" indent="0" defTabSz="360000">
              <a:buNone/>
            </a:pPr>
            <a:r>
              <a:rPr lang="tr-TR" dirty="0"/>
              <a:t>			</a:t>
            </a:r>
            <a:r>
              <a:rPr lang="tr-TR" dirty="0" smtClean="0"/>
              <a:t>ccc</a:t>
            </a:r>
            <a:r>
              <a:rPr lang="tr-TR" dirty="0"/>
              <a:t>) Diğer olağanüstü zamanaşımı süreleri	</a:t>
            </a:r>
          </a:p>
          <a:p>
            <a:pPr marL="0" indent="0" defTabSz="360000">
              <a:buNone/>
            </a:pPr>
            <a:r>
              <a:rPr lang="tr-TR" dirty="0"/>
              <a:t>				</a:t>
            </a:r>
          </a:p>
          <a:p>
            <a:pPr marL="0" indent="0" defTabSz="360000">
              <a:buNone/>
            </a:pPr>
            <a:endParaRPr lang="tr-TR" dirty="0"/>
          </a:p>
          <a:p>
            <a:pPr marL="0" indent="0" defTabSz="360000">
              <a:buNone/>
            </a:pPr>
            <a:r>
              <a:rPr lang="tr-TR" dirty="0" smtClean="0"/>
              <a:t>		</a:t>
            </a:r>
            <a:endParaRPr lang="tr-TR" dirty="0"/>
          </a:p>
        </p:txBody>
      </p:sp>
    </p:spTree>
    <p:extLst>
      <p:ext uri="{BB962C8B-B14F-4D97-AF65-F5344CB8AC3E}">
        <p14:creationId xmlns:p14="http://schemas.microsoft.com/office/powerpoint/2010/main" val="25025487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1" y="540328"/>
            <a:ext cx="8435280" cy="6317672"/>
          </a:xfrm>
        </p:spPr>
        <p:txBody>
          <a:bodyPr>
            <a:normAutofit/>
          </a:bodyPr>
          <a:lstStyle/>
          <a:p>
            <a:pPr marL="0" indent="0" defTabSz="360000">
              <a:buNone/>
            </a:pPr>
            <a:r>
              <a:rPr lang="tr-TR" dirty="0"/>
              <a:t>c) </a:t>
            </a:r>
            <a:r>
              <a:rPr lang="tr-TR" dirty="0" smtClean="0"/>
              <a:t>Zamanaşımının </a:t>
            </a:r>
            <a:r>
              <a:rPr lang="tr-TR" dirty="0"/>
              <a:t>durması ve kesilmesi	</a:t>
            </a:r>
          </a:p>
          <a:p>
            <a:pPr marL="0" indent="0" defTabSz="360000">
              <a:buNone/>
            </a:pPr>
            <a:r>
              <a:rPr lang="tr-TR" dirty="0" smtClean="0"/>
              <a:t>	</a:t>
            </a:r>
            <a:r>
              <a:rPr lang="tr-TR" dirty="0" err="1" smtClean="0"/>
              <a:t>aa</a:t>
            </a:r>
            <a:r>
              <a:rPr lang="tr-TR" dirty="0"/>
              <a:t>) </a:t>
            </a:r>
            <a:r>
              <a:rPr lang="tr-TR" dirty="0" smtClean="0"/>
              <a:t>Zamanaşımının </a:t>
            </a:r>
            <a:r>
              <a:rPr lang="tr-TR" dirty="0"/>
              <a:t>durması	</a:t>
            </a:r>
          </a:p>
          <a:p>
            <a:pPr marL="0" indent="0" defTabSz="360000">
              <a:buNone/>
            </a:pPr>
            <a:r>
              <a:rPr lang="tr-TR" dirty="0" smtClean="0"/>
              <a:t>		</a:t>
            </a:r>
            <a:r>
              <a:rPr lang="tr-TR" dirty="0" smtClean="0"/>
              <a:t> </a:t>
            </a:r>
            <a:r>
              <a:rPr lang="tr-TR" dirty="0" smtClean="0"/>
              <a:t>Zamanaşımını </a:t>
            </a:r>
            <a:r>
              <a:rPr lang="tr-TR" dirty="0"/>
              <a:t>durduran </a:t>
            </a:r>
            <a:r>
              <a:rPr lang="tr-TR" dirty="0" smtClean="0"/>
              <a:t>sebepler</a:t>
            </a:r>
          </a:p>
          <a:p>
            <a:pPr marL="0" indent="0" defTabSz="288000">
              <a:buNone/>
            </a:pPr>
            <a:r>
              <a:rPr lang="tr-TR" dirty="0" smtClean="0"/>
              <a:t>     </a:t>
            </a:r>
            <a:r>
              <a:rPr lang="tr-TR" dirty="0" err="1" smtClean="0"/>
              <a:t>bb</a:t>
            </a:r>
            <a:r>
              <a:rPr lang="tr-TR" dirty="0" smtClean="0"/>
              <a:t>)Zamanaşımının </a:t>
            </a:r>
            <a:r>
              <a:rPr lang="tr-TR" dirty="0"/>
              <a:t>kesilmesi	</a:t>
            </a:r>
          </a:p>
          <a:p>
            <a:pPr marL="0" indent="0" defTabSz="288000">
              <a:buNone/>
            </a:pPr>
            <a:r>
              <a:rPr lang="tr-TR" dirty="0"/>
              <a:t>		</a:t>
            </a:r>
            <a:r>
              <a:rPr lang="tr-TR" dirty="0" smtClean="0"/>
              <a:t>Zamanaşımını </a:t>
            </a:r>
            <a:r>
              <a:rPr lang="tr-TR" dirty="0"/>
              <a:t>kesen sebepler	</a:t>
            </a:r>
          </a:p>
          <a:p>
            <a:pPr marL="0" indent="0" defTabSz="288000">
              <a:buNone/>
            </a:pPr>
            <a:r>
              <a:rPr lang="tr-TR" dirty="0" smtClean="0"/>
              <a:t>d</a:t>
            </a:r>
            <a:r>
              <a:rPr lang="tr-TR" dirty="0"/>
              <a:t>) Davanın reddedilmesi halinde ek süre	</a:t>
            </a:r>
          </a:p>
          <a:p>
            <a:pPr marL="0" indent="0" defTabSz="288000">
              <a:buNone/>
            </a:pPr>
            <a:r>
              <a:rPr lang="tr-TR" dirty="0"/>
              <a:t>e) Zamanaşımından feragat	</a:t>
            </a:r>
          </a:p>
          <a:p>
            <a:pPr marL="0" indent="0" defTabSz="288000">
              <a:buNone/>
            </a:pPr>
            <a:r>
              <a:rPr lang="tr-TR" dirty="0"/>
              <a:t>f)Zamanaşımının hüküm ve sonuçları	</a:t>
            </a:r>
          </a:p>
          <a:p>
            <a:pPr marL="0" indent="0" defTabSz="288000">
              <a:buNone/>
            </a:pPr>
            <a:r>
              <a:rPr lang="tr-TR" dirty="0"/>
              <a:t>	</a:t>
            </a:r>
          </a:p>
          <a:p>
            <a:pPr marL="0" indent="0" defTabSz="360000">
              <a:buNone/>
            </a:pPr>
            <a:r>
              <a:rPr lang="tr-TR" dirty="0"/>
              <a:t>	</a:t>
            </a:r>
          </a:p>
          <a:p>
            <a:pPr marL="0" indent="0" defTabSz="360000">
              <a:buNone/>
            </a:pPr>
            <a:r>
              <a:rPr lang="tr-TR" dirty="0" smtClean="0"/>
              <a:t>			</a:t>
            </a:r>
            <a:endParaRPr lang="tr-TR" dirty="0"/>
          </a:p>
        </p:txBody>
      </p:sp>
    </p:spTree>
    <p:extLst>
      <p:ext uri="{BB962C8B-B14F-4D97-AF65-F5344CB8AC3E}">
        <p14:creationId xmlns:p14="http://schemas.microsoft.com/office/powerpoint/2010/main" val="4235208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124744"/>
            <a:ext cx="8354291" cy="5585836"/>
          </a:xfrm>
        </p:spPr>
        <p:txBody>
          <a:bodyPr>
            <a:normAutofit/>
          </a:bodyPr>
          <a:lstStyle/>
          <a:p>
            <a:pPr marL="0" indent="0" defTabSz="360000">
              <a:buNone/>
            </a:pPr>
            <a:r>
              <a:rPr lang="tr-TR" dirty="0" smtClean="0"/>
              <a:t>	</a:t>
            </a:r>
          </a:p>
          <a:p>
            <a:pPr marL="0" indent="0" defTabSz="360000">
              <a:buNone/>
            </a:pPr>
            <a:r>
              <a:rPr lang="tr-TR" b="1" dirty="0" smtClean="0"/>
              <a:t>6.Borçlunun </a:t>
            </a:r>
            <a:r>
              <a:rPr lang="tr-TR" b="1" dirty="0"/>
              <a:t>sorumlu olmadığı sonraki imkânsızlık</a:t>
            </a:r>
            <a:r>
              <a:rPr lang="tr-TR" dirty="0"/>
              <a:t>	</a:t>
            </a:r>
          </a:p>
          <a:p>
            <a:pPr marL="0" indent="0" defTabSz="360000">
              <a:buNone/>
            </a:pPr>
            <a:r>
              <a:rPr lang="tr-TR" dirty="0" smtClean="0"/>
              <a:t>		</a:t>
            </a:r>
            <a:r>
              <a:rPr lang="tr-TR" dirty="0" smtClean="0">
                <a:solidFill>
                  <a:schemeClr val="tx1"/>
                </a:solidFill>
              </a:rPr>
              <a:t>a</a:t>
            </a:r>
            <a:r>
              <a:rPr lang="tr-TR" dirty="0" smtClean="0">
                <a:solidFill>
                  <a:schemeClr val="tx1"/>
                </a:solidFill>
              </a:rPr>
              <a:t>)Unsurları</a:t>
            </a:r>
            <a:r>
              <a:rPr lang="tr-TR" dirty="0">
                <a:solidFill>
                  <a:schemeClr val="tx1"/>
                </a:solidFill>
              </a:rPr>
              <a:t>	</a:t>
            </a:r>
          </a:p>
          <a:p>
            <a:pPr marL="0" indent="0" defTabSz="360000">
              <a:buNone/>
            </a:pPr>
            <a:r>
              <a:rPr lang="tr-TR" dirty="0" smtClean="0">
                <a:solidFill>
                  <a:schemeClr val="tx1"/>
                </a:solidFill>
              </a:rPr>
              <a:t>			</a:t>
            </a:r>
            <a:r>
              <a:rPr lang="tr-TR" dirty="0" err="1" smtClean="0">
                <a:solidFill>
                  <a:schemeClr val="tx1"/>
                </a:solidFill>
              </a:rPr>
              <a:t>aa</a:t>
            </a:r>
            <a:r>
              <a:rPr lang="tr-TR" dirty="0" smtClean="0">
                <a:solidFill>
                  <a:schemeClr val="tx1"/>
                </a:solidFill>
              </a:rPr>
              <a:t>)Borçlanılan </a:t>
            </a:r>
            <a:r>
              <a:rPr lang="tr-TR" dirty="0">
                <a:solidFill>
                  <a:schemeClr val="tx1"/>
                </a:solidFill>
              </a:rPr>
              <a:t>edim sonradan imkânsız hale </a:t>
            </a:r>
            <a:r>
              <a:rPr lang="tr-TR" dirty="0" smtClean="0">
                <a:solidFill>
                  <a:schemeClr val="tx1"/>
                </a:solidFill>
              </a:rPr>
              <a:t>gelmelidir</a:t>
            </a:r>
            <a:endParaRPr lang="tr-TR" dirty="0">
              <a:solidFill>
                <a:schemeClr val="tx1"/>
              </a:solidFill>
            </a:endParaRPr>
          </a:p>
          <a:p>
            <a:pPr marL="0" indent="0" defTabSz="360000">
              <a:buNone/>
            </a:pPr>
            <a:r>
              <a:rPr lang="tr-TR" dirty="0" smtClean="0">
                <a:solidFill>
                  <a:schemeClr val="tx1"/>
                </a:solidFill>
              </a:rPr>
              <a:t>			bb)Borçlu </a:t>
            </a:r>
            <a:r>
              <a:rPr lang="tr-TR" dirty="0">
                <a:solidFill>
                  <a:schemeClr val="tx1"/>
                </a:solidFill>
              </a:rPr>
              <a:t>imkânsızlıktan sorumlu olmamalıdır	</a:t>
            </a:r>
          </a:p>
          <a:p>
            <a:pPr marL="0" indent="0" defTabSz="360000">
              <a:buNone/>
            </a:pPr>
            <a:r>
              <a:rPr lang="tr-TR" dirty="0" smtClean="0">
                <a:solidFill>
                  <a:schemeClr val="tx1"/>
                </a:solidFill>
              </a:rPr>
              <a:t>		</a:t>
            </a:r>
            <a:r>
              <a:rPr lang="tr-TR" dirty="0" smtClean="0">
                <a:solidFill>
                  <a:schemeClr val="tx1"/>
                </a:solidFill>
              </a:rPr>
              <a:t>b)Borçlunun </a:t>
            </a:r>
            <a:r>
              <a:rPr lang="tr-TR" dirty="0">
                <a:solidFill>
                  <a:schemeClr val="tx1"/>
                </a:solidFill>
              </a:rPr>
              <a:t>ihbar yükümlülüğü	</a:t>
            </a:r>
          </a:p>
          <a:p>
            <a:pPr marL="0" indent="0" defTabSz="360000">
              <a:buNone/>
            </a:pPr>
            <a:r>
              <a:rPr lang="tr-TR" dirty="0" smtClean="0">
                <a:solidFill>
                  <a:schemeClr val="tx1"/>
                </a:solidFill>
              </a:rPr>
              <a:t>		</a:t>
            </a:r>
            <a:r>
              <a:rPr lang="tr-TR" dirty="0" smtClean="0">
                <a:solidFill>
                  <a:schemeClr val="tx1"/>
                </a:solidFill>
              </a:rPr>
              <a:t>c)Sonraki </a:t>
            </a:r>
            <a:r>
              <a:rPr lang="tr-TR" dirty="0">
                <a:solidFill>
                  <a:schemeClr val="tx1"/>
                </a:solidFill>
              </a:rPr>
              <a:t>imkânsızlığın hüküm ve sonuçları	</a:t>
            </a:r>
          </a:p>
          <a:p>
            <a:pPr marL="0" indent="0" defTabSz="360000">
              <a:buNone/>
            </a:pPr>
            <a:r>
              <a:rPr lang="tr-TR" dirty="0" smtClean="0">
                <a:solidFill>
                  <a:schemeClr val="tx1"/>
                </a:solidFill>
              </a:rPr>
              <a:t>		</a:t>
            </a:r>
            <a:r>
              <a:rPr lang="tr-TR" dirty="0">
                <a:solidFill>
                  <a:schemeClr val="tx1"/>
                </a:solidFill>
              </a:rPr>
              <a:t>d</a:t>
            </a:r>
            <a:r>
              <a:rPr lang="tr-TR" dirty="0" smtClean="0">
                <a:solidFill>
                  <a:schemeClr val="tx1"/>
                </a:solidFill>
              </a:rPr>
              <a:t>)İkame </a:t>
            </a:r>
            <a:r>
              <a:rPr lang="tr-TR" dirty="0">
                <a:solidFill>
                  <a:schemeClr val="tx1"/>
                </a:solidFill>
              </a:rPr>
              <a:t>değer	</a:t>
            </a:r>
          </a:p>
          <a:p>
            <a:pPr marL="0" indent="0" defTabSz="360000">
              <a:buNone/>
            </a:pPr>
            <a:r>
              <a:rPr lang="en-GB" dirty="0" smtClean="0">
                <a:solidFill>
                  <a:schemeClr val="tx1"/>
                </a:solidFill>
              </a:rPr>
              <a:t>III.BORCUN </a:t>
            </a:r>
            <a:r>
              <a:rPr lang="en-GB" dirty="0">
                <a:solidFill>
                  <a:schemeClr val="tx1"/>
                </a:solidFill>
              </a:rPr>
              <a:t>SONA ERMESİNİN YAN HAKLAR ÜZERİNDEKİ ETKİSİ</a:t>
            </a:r>
            <a:endParaRPr lang="tr-TR" dirty="0">
              <a:solidFill>
                <a:schemeClr val="tx1"/>
              </a:solidFill>
            </a:endParaRPr>
          </a:p>
        </p:txBody>
      </p:sp>
    </p:spTree>
    <p:extLst>
      <p:ext uri="{BB962C8B-B14F-4D97-AF65-F5344CB8AC3E}">
        <p14:creationId xmlns:p14="http://schemas.microsoft.com/office/powerpoint/2010/main" val="5690420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1124744"/>
            <a:ext cx="8352927" cy="5616624"/>
          </a:xfrm>
        </p:spPr>
        <p:txBody>
          <a:bodyPr>
            <a:normAutofit fontScale="92500" lnSpcReduction="10000"/>
          </a:bodyPr>
          <a:lstStyle/>
          <a:p>
            <a:pPr algn="just"/>
            <a:r>
              <a:rPr lang="tr-TR" dirty="0">
                <a:latin typeface="Times New Roman" pitchFamily="18" charset="0"/>
                <a:cs typeface="Times New Roman" pitchFamily="18" charset="0"/>
              </a:rPr>
              <a:t>Dava; sözleşmenin feshi ile cezai şartın ve ticari kaybı sebebiyle oluşan zararının tahsili istemine ilişkindir. Arsa payı karşılığı inşaat sözleşmesine göre arsa sahiplerinin arsayı boş teslim edecekleri ve inşaatın başlama süresinin de, arsanın boş olarak yükleniciye tesliminden itibaren başlayacağı kararlaştırılmıştır. Somut olayda ise, halen dahi arsa üzerinde iki ayrı gecekondu bulunduğu ve bir tanesinin kullanılmaya devam edildiği tespit edilmiştir. Şu halde, imalatın başlamasında öncelikli edim yükümlülüğü arsa sahiplerine ait olup, halen bu yükümlülüklerini yerine getirmeyerek temerrüde düştükleri anlaşılmaktadır. Bu durumda, davacının fesih talebinin kabulüyle diğer talepleri de incelenerek sonucuna uygun bir karar verilmesi gerekir. Yine, davacı yanca imar mevzuatında yapılan değişiklikler sebebiyle sözleşmede kararlaştırılan inşaatın yapılmasının imkansız hale geldiği ileri sürülmesine rağmen bu hususta inceleme yapılmadan, gerçekten sonraki imkansızlık hali bulunup bulunmadığı değerlendirilmeden karar verilmesi de yerinde görülmemiştir</a:t>
            </a:r>
          </a:p>
        </p:txBody>
      </p:sp>
      <p:sp>
        <p:nvSpPr>
          <p:cNvPr id="3" name="Başlık 2"/>
          <p:cNvSpPr>
            <a:spLocks noGrp="1"/>
          </p:cNvSpPr>
          <p:nvPr>
            <p:ph type="title"/>
          </p:nvPr>
        </p:nvSpPr>
        <p:spPr>
          <a:xfrm>
            <a:off x="457200" y="338328"/>
            <a:ext cx="8229600" cy="714408"/>
          </a:xfrm>
        </p:spPr>
        <p:txBody>
          <a:bodyPr>
            <a:normAutofit/>
          </a:bodyPr>
          <a:lstStyle/>
          <a:p>
            <a:r>
              <a:rPr lang="tr-TR" sz="2800" dirty="0" smtClean="0">
                <a:solidFill>
                  <a:schemeClr val="tx1"/>
                </a:solidFill>
                <a:latin typeface="Times New Roman" pitchFamily="18" charset="0"/>
                <a:cs typeface="Times New Roman" pitchFamily="18" charset="0"/>
              </a:rPr>
              <a:t>23. HD. T. 14.4.2016, E. 2014/10798, K. 2016/2394</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804095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169</Words>
  <Application>Microsoft Office PowerPoint</Application>
  <PresentationFormat>Ekran Gösterisi (4:3)</PresentationFormat>
  <Paragraphs>34</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Dalga Biçimi</vt:lpstr>
      <vt:lpstr>PowerPoint Sunusu</vt:lpstr>
      <vt:lpstr>PowerPoint Sunusu</vt:lpstr>
      <vt:lpstr>PowerPoint Sunusu</vt:lpstr>
      <vt:lpstr>23. HD. T. 14.4.2016, E. 2014/10798, K. 2016/2394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5</cp:revision>
  <dcterms:created xsi:type="dcterms:W3CDTF">2018-02-28T13:04:49Z</dcterms:created>
  <dcterms:modified xsi:type="dcterms:W3CDTF">2018-03-03T15:12:03Z</dcterms:modified>
</cp:coreProperties>
</file>