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9" r:id="rId6"/>
    <p:sldId id="259" r:id="rId7"/>
    <p:sldId id="270" r:id="rId8"/>
    <p:sldId id="260" r:id="rId9"/>
    <p:sldId id="261" r:id="rId10"/>
    <p:sldId id="262" r:id="rId11"/>
    <p:sldId id="271" r:id="rId12"/>
    <p:sldId id="263" r:id="rId13"/>
    <p:sldId id="264" r:id="rId14"/>
    <p:sldId id="266" r:id="rId15"/>
    <p:sldId id="265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/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err="1" smtClean="0">
                <a:solidFill>
                  <a:srgbClr val="FF0000"/>
                </a:solidFill>
              </a:rPr>
              <a:t>Dental</a:t>
            </a:r>
            <a:r>
              <a:rPr lang="tr-TR" b="1" dirty="0" smtClean="0">
                <a:solidFill>
                  <a:srgbClr val="FF0000"/>
                </a:solidFill>
              </a:rPr>
              <a:t> Yardım Tekniği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0707" y="3587111"/>
            <a:ext cx="6498159" cy="916641"/>
          </a:xfrm>
        </p:spPr>
        <p:txBody>
          <a:bodyPr/>
          <a:lstStyle/>
          <a:p>
            <a:r>
              <a:rPr lang="tr-TR" dirty="0" err="1" smtClean="0"/>
              <a:t>Öğr</a:t>
            </a:r>
            <a:r>
              <a:rPr lang="tr-TR" dirty="0" smtClean="0"/>
              <a:t>. Gör</a:t>
            </a:r>
            <a:r>
              <a:rPr lang="en-US" dirty="0" smtClean="0"/>
              <a:t>. </a:t>
            </a:r>
            <a:r>
              <a:rPr lang="tr-TR" dirty="0" smtClean="0"/>
              <a:t>Emine ODABAŞI TEZER</a:t>
            </a:r>
          </a:p>
          <a:p>
            <a:r>
              <a:rPr lang="tr-TR" dirty="0" smtClean="0"/>
              <a:t>31.10.2023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01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616" y="878140"/>
            <a:ext cx="788089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i="1" dirty="0">
                <a:solidFill>
                  <a:srgbClr val="FF0000"/>
                </a:solidFill>
              </a:rPr>
              <a:t>Sterilizasyon</a:t>
            </a:r>
            <a:r>
              <a:rPr lang="tr-TR" i="1" dirty="0" smtClean="0">
                <a:solidFill>
                  <a:srgbClr val="FF0000"/>
                </a:solidFill>
              </a:rPr>
              <a:t>,</a:t>
            </a:r>
            <a:endParaRPr lang="tr-TR" i="1" dirty="0">
              <a:solidFill>
                <a:srgbClr val="FF0000"/>
              </a:solidFill>
            </a:endParaRPr>
          </a:p>
          <a:p>
            <a:pPr algn="just"/>
            <a:r>
              <a:rPr lang="tr-TR" dirty="0" err="1">
                <a:solidFill>
                  <a:srgbClr val="184B5B"/>
                </a:solidFill>
              </a:rPr>
              <a:t>Dişhekimliği</a:t>
            </a:r>
            <a:r>
              <a:rPr lang="tr-TR" dirty="0">
                <a:solidFill>
                  <a:srgbClr val="184B5B"/>
                </a:solidFill>
              </a:rPr>
              <a:t> uygulamalarında </a:t>
            </a:r>
            <a:r>
              <a:rPr lang="tr-TR" dirty="0" smtClean="0">
                <a:solidFill>
                  <a:srgbClr val="184B5B"/>
                </a:solidFill>
              </a:rPr>
              <a:t>kullanılan aletlerinin </a:t>
            </a:r>
            <a:r>
              <a:rPr lang="tr-TR" dirty="0">
                <a:solidFill>
                  <a:srgbClr val="184B5B"/>
                </a:solidFill>
              </a:rPr>
              <a:t>her kullanımdan sonra </a:t>
            </a:r>
            <a:r>
              <a:rPr lang="tr-TR" dirty="0" smtClean="0">
                <a:solidFill>
                  <a:srgbClr val="184B5B"/>
                </a:solidFill>
              </a:rPr>
              <a:t>steril edilmesini </a:t>
            </a:r>
            <a:r>
              <a:rPr lang="tr-TR" dirty="0" err="1">
                <a:solidFill>
                  <a:srgbClr val="184B5B"/>
                </a:solidFill>
              </a:rPr>
              <a:t>dişhekimi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smtClean="0">
                <a:solidFill>
                  <a:srgbClr val="184B5B"/>
                </a:solidFill>
              </a:rPr>
              <a:t>asistanları sağlar. </a:t>
            </a:r>
          </a:p>
          <a:p>
            <a:pPr algn="just"/>
            <a:r>
              <a:rPr lang="tr-TR" dirty="0" smtClean="0">
                <a:solidFill>
                  <a:srgbClr val="184B5B"/>
                </a:solidFill>
              </a:rPr>
              <a:t>Sterilizasyon</a:t>
            </a:r>
            <a:r>
              <a:rPr lang="tr-TR" dirty="0">
                <a:solidFill>
                  <a:srgbClr val="184B5B"/>
                </a:solidFill>
              </a:rPr>
              <a:t>, enfeksiyon </a:t>
            </a:r>
            <a:r>
              <a:rPr lang="tr-TR" dirty="0" smtClean="0">
                <a:solidFill>
                  <a:srgbClr val="184B5B"/>
                </a:solidFill>
              </a:rPr>
              <a:t>kontrolünün </a:t>
            </a:r>
            <a:r>
              <a:rPr lang="tr-TR" dirty="0">
                <a:solidFill>
                  <a:srgbClr val="184B5B"/>
                </a:solidFill>
              </a:rPr>
              <a:t>önemli bir parçasıdır</a:t>
            </a:r>
            <a:r>
              <a:rPr lang="tr-TR" dirty="0" smtClean="0">
                <a:solidFill>
                  <a:srgbClr val="184B5B"/>
                </a:solidFill>
              </a:rPr>
              <a:t>.</a:t>
            </a:r>
          </a:p>
          <a:p>
            <a:pPr algn="just"/>
            <a:r>
              <a:rPr lang="tr-TR" dirty="0" smtClean="0">
                <a:solidFill>
                  <a:srgbClr val="184B5B"/>
                </a:solidFill>
              </a:rPr>
              <a:t>Sterilizasyon </a:t>
            </a:r>
            <a:r>
              <a:rPr lang="tr-TR" dirty="0">
                <a:solidFill>
                  <a:srgbClr val="184B5B"/>
                </a:solidFill>
              </a:rPr>
              <a:t>işlemi şunlardan </a:t>
            </a:r>
            <a:r>
              <a:rPr lang="tr-TR" dirty="0" smtClean="0">
                <a:solidFill>
                  <a:srgbClr val="184B5B"/>
                </a:solidFill>
              </a:rPr>
              <a:t>oluşur</a:t>
            </a:r>
            <a:endParaRPr lang="tr-TR" dirty="0">
              <a:solidFill>
                <a:srgbClr val="184B5B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pPr marL="342900" indent="-342900" algn="just">
              <a:buAutoNum type="arabicPeriod"/>
            </a:pPr>
            <a:r>
              <a:rPr lang="tr-TR" dirty="0" smtClean="0">
                <a:solidFill>
                  <a:srgbClr val="184B5B"/>
                </a:solidFill>
              </a:rPr>
              <a:t>Otoklav: Nemli ısı, </a:t>
            </a:r>
            <a:r>
              <a:rPr lang="tr-TR" dirty="0">
                <a:solidFill>
                  <a:srgbClr val="184B5B"/>
                </a:solidFill>
              </a:rPr>
              <a:t>yüksek protein içeren bakterileri </a:t>
            </a:r>
            <a:r>
              <a:rPr lang="tr-TR" dirty="0" smtClean="0">
                <a:solidFill>
                  <a:srgbClr val="184B5B"/>
                </a:solidFill>
              </a:rPr>
              <a:t>121°C’de </a:t>
            </a:r>
            <a:r>
              <a:rPr lang="tr-TR" dirty="0">
                <a:solidFill>
                  <a:srgbClr val="184B5B"/>
                </a:solidFill>
              </a:rPr>
              <a:t>15 ila 20 </a:t>
            </a:r>
            <a:r>
              <a:rPr lang="tr-TR" dirty="0" smtClean="0">
                <a:solidFill>
                  <a:srgbClr val="184B5B"/>
                </a:solidFill>
              </a:rPr>
              <a:t>dakikada </a:t>
            </a:r>
            <a:r>
              <a:rPr lang="tr-TR" dirty="0">
                <a:solidFill>
                  <a:srgbClr val="184B5B"/>
                </a:solidFill>
              </a:rPr>
              <a:t>veya </a:t>
            </a:r>
            <a:r>
              <a:rPr lang="tr-TR" dirty="0" smtClean="0">
                <a:solidFill>
                  <a:srgbClr val="184B5B"/>
                </a:solidFill>
              </a:rPr>
              <a:t>132°C’de </a:t>
            </a:r>
            <a:r>
              <a:rPr lang="tr-TR" dirty="0">
                <a:solidFill>
                  <a:srgbClr val="184B5B"/>
                </a:solidFill>
              </a:rPr>
              <a:t>3 </a:t>
            </a:r>
            <a:r>
              <a:rPr lang="tr-TR" dirty="0" smtClean="0">
                <a:solidFill>
                  <a:srgbClr val="184B5B"/>
                </a:solidFill>
              </a:rPr>
              <a:t>dakikada </a:t>
            </a:r>
            <a:r>
              <a:rPr lang="tr-TR" dirty="0" err="1">
                <a:solidFill>
                  <a:srgbClr val="184B5B"/>
                </a:solidFill>
              </a:rPr>
              <a:t>denatürasyon</a:t>
            </a:r>
            <a:r>
              <a:rPr lang="tr-TR" dirty="0">
                <a:solidFill>
                  <a:srgbClr val="184B5B"/>
                </a:solidFill>
              </a:rPr>
              <a:t> yoluyla </a:t>
            </a:r>
            <a:r>
              <a:rPr lang="tr-TR" dirty="0" smtClean="0">
                <a:solidFill>
                  <a:srgbClr val="184B5B"/>
                </a:solidFill>
              </a:rPr>
              <a:t>öldürmektedir</a:t>
            </a:r>
          </a:p>
          <a:p>
            <a:pPr marL="342900" indent="-342900" algn="just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Biyolojik </a:t>
            </a:r>
            <a:r>
              <a:rPr lang="tr-TR" dirty="0">
                <a:solidFill>
                  <a:srgbClr val="184B5B"/>
                </a:solidFill>
              </a:rPr>
              <a:t>monitörler ve  </a:t>
            </a:r>
            <a:r>
              <a:rPr lang="tr-TR" dirty="0" smtClean="0">
                <a:solidFill>
                  <a:srgbClr val="184B5B"/>
                </a:solidFill>
              </a:rPr>
              <a:t>proses </a:t>
            </a:r>
            <a:r>
              <a:rPr lang="tr-TR" dirty="0">
                <a:solidFill>
                  <a:srgbClr val="184B5B"/>
                </a:solidFill>
              </a:rPr>
              <a:t>göstergeleri, sterilizasyon işleminin etkinliğini sağlamak için kullanılan </a:t>
            </a:r>
            <a:r>
              <a:rPr lang="tr-TR" dirty="0" smtClean="0">
                <a:solidFill>
                  <a:srgbClr val="184B5B"/>
                </a:solidFill>
              </a:rPr>
              <a:t>yöntemlerdir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pPr marL="285750" indent="-285750" algn="just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Bakteri </a:t>
            </a:r>
            <a:r>
              <a:rPr lang="tr-TR" dirty="0">
                <a:solidFill>
                  <a:srgbClr val="184B5B"/>
                </a:solidFill>
              </a:rPr>
              <a:t>sporlarının aletlerle birlikte şeritler veya zarflar içinde yerleştirildiği biyolojik monitör (spor testi). Bu </a:t>
            </a:r>
            <a:r>
              <a:rPr lang="tr-TR" dirty="0" smtClean="0">
                <a:solidFill>
                  <a:srgbClr val="184B5B"/>
                </a:solidFill>
              </a:rPr>
              <a:t>yöntem mikroorganizmaların </a:t>
            </a:r>
            <a:r>
              <a:rPr lang="tr-TR" dirty="0">
                <a:solidFill>
                  <a:srgbClr val="184B5B"/>
                </a:solidFill>
              </a:rPr>
              <a:t>yok </a:t>
            </a:r>
            <a:r>
              <a:rPr lang="tr-TR" dirty="0" smtClean="0">
                <a:solidFill>
                  <a:srgbClr val="184B5B"/>
                </a:solidFill>
              </a:rPr>
              <a:t>edildiğini gösterir </a:t>
            </a:r>
            <a:r>
              <a:rPr lang="tr-TR" dirty="0">
                <a:solidFill>
                  <a:srgbClr val="184B5B"/>
                </a:solidFill>
              </a:rPr>
              <a:t>ve haftalık olarak yapılması </a:t>
            </a:r>
            <a:r>
              <a:rPr lang="tr-TR" dirty="0" smtClean="0">
                <a:solidFill>
                  <a:srgbClr val="184B5B"/>
                </a:solidFill>
              </a:rPr>
              <a:t>gerekir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 algn="just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Süreç </a:t>
            </a:r>
            <a:r>
              <a:rPr lang="tr-TR" dirty="0">
                <a:solidFill>
                  <a:srgbClr val="184B5B"/>
                </a:solidFill>
              </a:rPr>
              <a:t>göstergeleri; </a:t>
            </a:r>
            <a:r>
              <a:rPr lang="tr-TR" dirty="0" smtClean="0">
                <a:solidFill>
                  <a:srgbClr val="184B5B"/>
                </a:solidFill>
              </a:rPr>
              <a:t>aletler belirli </a:t>
            </a:r>
            <a:r>
              <a:rPr lang="tr-TR" dirty="0">
                <a:solidFill>
                  <a:srgbClr val="184B5B"/>
                </a:solidFill>
              </a:rPr>
              <a:t>bir sıcaklığa ulaştığında göstergeler renk değiştirir.</a:t>
            </a:r>
          </a:p>
          <a:p>
            <a:endParaRPr lang="en-US" dirty="0">
              <a:solidFill>
                <a:srgbClr val="184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12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5975" y="1430603"/>
            <a:ext cx="73416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solidFill>
                  <a:srgbClr val="184B5B"/>
                </a:solidFill>
              </a:rPr>
              <a:t>2. Kuru </a:t>
            </a:r>
            <a:r>
              <a:rPr lang="tr-TR" dirty="0">
                <a:solidFill>
                  <a:srgbClr val="184B5B"/>
                </a:solidFill>
              </a:rPr>
              <a:t>ısı sterilizasyonu</a:t>
            </a:r>
            <a:r>
              <a:rPr lang="tr-TR" dirty="0" smtClean="0">
                <a:solidFill>
                  <a:srgbClr val="184B5B"/>
                </a:solidFill>
              </a:rPr>
              <a:t>, buharlı </a:t>
            </a:r>
            <a:r>
              <a:rPr lang="tr-TR" dirty="0">
                <a:solidFill>
                  <a:srgbClr val="184B5B"/>
                </a:solidFill>
              </a:rPr>
              <a:t>otoklavdan daha yüksek bir sıcaklık ve daha uzun bir süre (1-2 saat) gerektiren sterilizasyondur, sadece cam veya metal nesneler kuru ısıyla buharlaştırılabilir</a:t>
            </a:r>
            <a:r>
              <a:rPr lang="tr-TR" dirty="0" smtClean="0">
                <a:solidFill>
                  <a:srgbClr val="184B5B"/>
                </a:solidFill>
              </a:rPr>
              <a:t>.</a:t>
            </a:r>
          </a:p>
          <a:p>
            <a:pPr algn="just"/>
            <a:endParaRPr lang="tr-TR" dirty="0">
              <a:solidFill>
                <a:srgbClr val="184B5B"/>
              </a:solidFill>
            </a:endParaRPr>
          </a:p>
          <a:p>
            <a:pPr algn="just"/>
            <a:r>
              <a:rPr lang="tr-TR" dirty="0">
                <a:solidFill>
                  <a:srgbClr val="184B5B"/>
                </a:solidFill>
              </a:rPr>
              <a:t>3. Etilen oksit kullanarak 2-3 saat nispeten düşük sıcaklıkta kimyasal sterilizasyon </a:t>
            </a:r>
            <a:r>
              <a:rPr lang="tr-TR" dirty="0" smtClean="0">
                <a:solidFill>
                  <a:srgbClr val="184B5B"/>
                </a:solidFill>
              </a:rPr>
              <a:t>sağlanır.</a:t>
            </a:r>
          </a:p>
          <a:p>
            <a:pPr algn="just"/>
            <a:endParaRPr lang="tr-TR" dirty="0">
              <a:solidFill>
                <a:srgbClr val="184B5B"/>
              </a:solidFill>
            </a:endParaRPr>
          </a:p>
          <a:p>
            <a:pPr algn="just"/>
            <a:r>
              <a:rPr lang="tr-TR" dirty="0">
                <a:solidFill>
                  <a:srgbClr val="184B5B"/>
                </a:solidFill>
              </a:rPr>
              <a:t>4. Bakteri sporlarını öldürmek için aletlerin (ısıya duyarlı) %2 </a:t>
            </a:r>
            <a:r>
              <a:rPr lang="tr-TR" dirty="0" err="1">
                <a:solidFill>
                  <a:srgbClr val="184B5B"/>
                </a:solidFill>
              </a:rPr>
              <a:t>glutaraldehit</a:t>
            </a:r>
            <a:r>
              <a:rPr lang="tr-TR" dirty="0">
                <a:solidFill>
                  <a:srgbClr val="184B5B"/>
                </a:solidFill>
              </a:rPr>
              <a:t> gibi belirli bir kimyasal solüsyona 10 saat süreyle batırılmasıyla yapılabilen soğuk/kimyasal </a:t>
            </a:r>
            <a:r>
              <a:rPr lang="tr-TR" dirty="0" smtClean="0">
                <a:solidFill>
                  <a:srgbClr val="184B5B"/>
                </a:solidFill>
              </a:rPr>
              <a:t>sterilizasyon. </a:t>
            </a:r>
          </a:p>
          <a:p>
            <a:pPr algn="just"/>
            <a:endParaRPr lang="tr-TR" dirty="0">
              <a:solidFill>
                <a:srgbClr val="184B5B"/>
              </a:solidFill>
            </a:endParaRPr>
          </a:p>
          <a:p>
            <a:pPr algn="just"/>
            <a:r>
              <a:rPr lang="tr-TR" dirty="0" smtClean="0">
                <a:solidFill>
                  <a:srgbClr val="184B5B"/>
                </a:solidFill>
              </a:rPr>
              <a:t>Ancak </a:t>
            </a:r>
            <a:r>
              <a:rPr lang="tr-TR" dirty="0">
                <a:solidFill>
                  <a:srgbClr val="184B5B"/>
                </a:solidFill>
              </a:rPr>
              <a:t>bu yöntem hepatit virüslerini ve sporlarını yok etmez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0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5344" y="1582341"/>
            <a:ext cx="742102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184B5B"/>
                </a:solidFill>
              </a:rPr>
              <a:t>Dezenfeksiyon ise tezgah </a:t>
            </a:r>
            <a:r>
              <a:rPr lang="tr-TR" dirty="0">
                <a:solidFill>
                  <a:srgbClr val="184B5B"/>
                </a:solidFill>
              </a:rPr>
              <a:t>üstleri, </a:t>
            </a:r>
            <a:r>
              <a:rPr lang="tr-TR" dirty="0" smtClean="0">
                <a:solidFill>
                  <a:srgbClr val="184B5B"/>
                </a:solidFill>
              </a:rPr>
              <a:t>koltuk </a:t>
            </a:r>
            <a:r>
              <a:rPr lang="tr-TR" dirty="0">
                <a:solidFill>
                  <a:srgbClr val="184B5B"/>
                </a:solidFill>
              </a:rPr>
              <a:t>başlıkları, </a:t>
            </a:r>
            <a:r>
              <a:rPr lang="tr-TR" dirty="0" smtClean="0">
                <a:solidFill>
                  <a:srgbClr val="184B5B"/>
                </a:solidFill>
              </a:rPr>
              <a:t>ışık </a:t>
            </a:r>
            <a:r>
              <a:rPr lang="tr-TR" dirty="0">
                <a:solidFill>
                  <a:srgbClr val="184B5B"/>
                </a:solidFill>
              </a:rPr>
              <a:t>tutacakları vb. gibi cansız yüzeylere kimyasalların </a:t>
            </a:r>
            <a:r>
              <a:rPr lang="tr-TR" dirty="0" smtClean="0">
                <a:solidFill>
                  <a:srgbClr val="184B5B"/>
                </a:solidFill>
              </a:rPr>
              <a:t>uygulanmasıdır ve  </a:t>
            </a:r>
            <a:r>
              <a:rPr lang="tr-TR" dirty="0" err="1">
                <a:solidFill>
                  <a:srgbClr val="184B5B"/>
                </a:solidFill>
              </a:rPr>
              <a:t>dişhekimliği</a:t>
            </a:r>
            <a:r>
              <a:rPr lang="tr-TR" dirty="0">
                <a:solidFill>
                  <a:srgbClr val="184B5B"/>
                </a:solidFill>
              </a:rPr>
              <a:t> asistanının önemli </a:t>
            </a:r>
            <a:r>
              <a:rPr lang="tr-TR" dirty="0" smtClean="0">
                <a:solidFill>
                  <a:srgbClr val="184B5B"/>
                </a:solidFill>
              </a:rPr>
              <a:t>görevlerinden </a:t>
            </a:r>
            <a:r>
              <a:rPr lang="tr-TR" dirty="0">
                <a:solidFill>
                  <a:srgbClr val="184B5B"/>
                </a:solidFill>
              </a:rPr>
              <a:t>biridir. </a:t>
            </a:r>
            <a:endParaRPr lang="tr-TR" dirty="0" smtClean="0">
              <a:solidFill>
                <a:srgbClr val="184B5B"/>
              </a:solidFill>
            </a:endParaRPr>
          </a:p>
          <a:p>
            <a:endParaRPr lang="tr-TR" dirty="0" smtClean="0">
              <a:solidFill>
                <a:srgbClr val="184B5B"/>
              </a:solidFill>
            </a:endParaRPr>
          </a:p>
          <a:p>
            <a:r>
              <a:rPr lang="tr-TR" dirty="0" smtClean="0">
                <a:solidFill>
                  <a:srgbClr val="184B5B"/>
                </a:solidFill>
              </a:rPr>
              <a:t>Dezenfeksiyon ile, </a:t>
            </a:r>
            <a:r>
              <a:rPr lang="tr-TR" dirty="0" err="1" smtClean="0">
                <a:solidFill>
                  <a:srgbClr val="184B5B"/>
                </a:solidFill>
              </a:rPr>
              <a:t>mikrobiosidal</a:t>
            </a:r>
            <a:r>
              <a:rPr lang="tr-TR" dirty="0" smtClean="0">
                <a:solidFill>
                  <a:srgbClr val="184B5B"/>
                </a:solidFill>
              </a:rPr>
              <a:t> ve</a:t>
            </a:r>
            <a:r>
              <a:rPr lang="tr-TR" dirty="0">
                <a:solidFill>
                  <a:srgbClr val="184B5B"/>
                </a:solidFill>
              </a:rPr>
              <a:t>/veya </a:t>
            </a:r>
            <a:r>
              <a:rPr lang="tr-TR" dirty="0" err="1" smtClean="0">
                <a:solidFill>
                  <a:srgbClr val="184B5B"/>
                </a:solidFill>
              </a:rPr>
              <a:t>mikrobiyostatik</a:t>
            </a:r>
            <a:r>
              <a:rPr lang="tr-TR" dirty="0" smtClean="0">
                <a:solidFill>
                  <a:srgbClr val="184B5B"/>
                </a:solidFill>
              </a:rPr>
              <a:t> etki </a:t>
            </a:r>
            <a:r>
              <a:rPr lang="tr-TR" dirty="0">
                <a:solidFill>
                  <a:srgbClr val="184B5B"/>
                </a:solidFill>
              </a:rPr>
              <a:t>elde </a:t>
            </a:r>
            <a:r>
              <a:rPr lang="tr-TR" dirty="0" smtClean="0">
                <a:solidFill>
                  <a:srgbClr val="184B5B"/>
                </a:solidFill>
              </a:rPr>
              <a:t>edilmektedir.</a:t>
            </a:r>
            <a:endParaRPr lang="tr-TR" dirty="0">
              <a:solidFill>
                <a:srgbClr val="184B5B"/>
              </a:solidFill>
            </a:endParaRPr>
          </a:p>
          <a:p>
            <a:endParaRPr lang="tr-TR" dirty="0" smtClean="0">
              <a:solidFill>
                <a:srgbClr val="184B5B"/>
              </a:solidFill>
            </a:endParaRPr>
          </a:p>
          <a:p>
            <a:r>
              <a:rPr lang="tr-TR" dirty="0" smtClean="0">
                <a:solidFill>
                  <a:srgbClr val="184B5B"/>
                </a:solidFill>
              </a:rPr>
              <a:t>Dezenfektanlara </a:t>
            </a:r>
            <a:r>
              <a:rPr lang="tr-TR" dirty="0">
                <a:solidFill>
                  <a:srgbClr val="184B5B"/>
                </a:solidFill>
              </a:rPr>
              <a:t>benzer antiseptik kimyasal </a:t>
            </a:r>
            <a:r>
              <a:rPr lang="tr-TR" dirty="0" smtClean="0">
                <a:solidFill>
                  <a:srgbClr val="184B5B"/>
                </a:solidFill>
              </a:rPr>
              <a:t>ajanlar ise, canlı </a:t>
            </a:r>
            <a:r>
              <a:rPr lang="tr-TR" dirty="0">
                <a:solidFill>
                  <a:srgbClr val="184B5B"/>
                </a:solidFill>
              </a:rPr>
              <a:t>dokuya </a:t>
            </a:r>
            <a:r>
              <a:rPr lang="tr-TR" dirty="0" smtClean="0">
                <a:solidFill>
                  <a:srgbClr val="184B5B"/>
                </a:solidFill>
              </a:rPr>
              <a:t>uygulanabilirler</a:t>
            </a:r>
            <a:endParaRPr lang="en-US" dirty="0">
              <a:solidFill>
                <a:srgbClr val="184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01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61410" y="2681198"/>
            <a:ext cx="80559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184B5B"/>
                </a:solidFill>
              </a:rPr>
              <a:t>R</a:t>
            </a:r>
            <a:r>
              <a:rPr lang="tr-TR" dirty="0" err="1" smtClean="0">
                <a:solidFill>
                  <a:srgbClr val="184B5B"/>
                </a:solidFill>
              </a:rPr>
              <a:t>adyografi</a:t>
            </a:r>
            <a:endParaRPr lang="tr-TR" dirty="0" smtClean="0">
              <a:solidFill>
                <a:srgbClr val="184B5B"/>
              </a:solidFill>
            </a:endParaRPr>
          </a:p>
          <a:p>
            <a:endParaRPr lang="tr-TR" dirty="0" smtClean="0">
              <a:solidFill>
                <a:srgbClr val="184B5B"/>
              </a:solidFill>
            </a:endParaRPr>
          </a:p>
          <a:p>
            <a:r>
              <a:rPr lang="tr-TR" dirty="0" smtClean="0">
                <a:solidFill>
                  <a:srgbClr val="184B5B"/>
                </a:solidFill>
              </a:rPr>
              <a:t>Diş Hekimi asistanları </a:t>
            </a:r>
            <a:r>
              <a:rPr lang="tr-TR" dirty="0" err="1" smtClean="0">
                <a:solidFill>
                  <a:srgbClr val="184B5B"/>
                </a:solidFill>
              </a:rPr>
              <a:t>dental</a:t>
            </a:r>
            <a:r>
              <a:rPr lang="tr-TR" dirty="0" smtClean="0">
                <a:solidFill>
                  <a:srgbClr val="184B5B"/>
                </a:solidFill>
              </a:rPr>
              <a:t> </a:t>
            </a:r>
            <a:r>
              <a:rPr lang="tr-TR" dirty="0" err="1" smtClean="0">
                <a:solidFill>
                  <a:srgbClr val="184B5B"/>
                </a:solidFill>
              </a:rPr>
              <a:t>radyograf</a:t>
            </a:r>
            <a:r>
              <a:rPr lang="tr-TR" dirty="0" smtClean="0">
                <a:solidFill>
                  <a:srgbClr val="184B5B"/>
                </a:solidFill>
              </a:rPr>
              <a:t> çekimi sırasında gerekli dezenfeksiyon koşullarını sağlamalılardır.</a:t>
            </a:r>
            <a:endParaRPr lang="tr-TR" dirty="0">
              <a:solidFill>
                <a:srgbClr val="184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95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5904" y="708761"/>
            <a:ext cx="904809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Diş Hekimi Asistanları r</a:t>
            </a:r>
            <a:r>
              <a:rPr lang="tr-TR" b="1" dirty="0" smtClean="0">
                <a:solidFill>
                  <a:srgbClr val="FF0000"/>
                </a:solidFill>
              </a:rPr>
              <a:t>utin </a:t>
            </a:r>
            <a:r>
              <a:rPr lang="tr-TR" b="1" dirty="0">
                <a:solidFill>
                  <a:srgbClr val="FF0000"/>
                </a:solidFill>
              </a:rPr>
              <a:t>görevler şunları içerir</a:t>
            </a:r>
            <a:r>
              <a:rPr lang="tr-TR" b="1" dirty="0" smtClean="0">
                <a:solidFill>
                  <a:srgbClr val="FF0000"/>
                </a:solidFill>
              </a:rPr>
              <a:t>: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Hastaların </a:t>
            </a:r>
            <a:r>
              <a:rPr lang="tr-TR" dirty="0" smtClean="0">
                <a:solidFill>
                  <a:srgbClr val="184B5B"/>
                </a:solidFill>
              </a:rPr>
              <a:t>koltukta </a:t>
            </a:r>
            <a:r>
              <a:rPr lang="tr-TR" dirty="0">
                <a:solidFill>
                  <a:srgbClr val="184B5B"/>
                </a:solidFill>
              </a:rPr>
              <a:t>rahat olduğundan emin </a:t>
            </a:r>
            <a:r>
              <a:rPr lang="tr-TR" dirty="0" smtClean="0">
                <a:solidFill>
                  <a:srgbClr val="184B5B"/>
                </a:solidFill>
              </a:rPr>
              <a:t>olmak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Hastaları </a:t>
            </a:r>
            <a:r>
              <a:rPr lang="tr-TR" dirty="0">
                <a:solidFill>
                  <a:srgbClr val="184B5B"/>
                </a:solidFill>
              </a:rPr>
              <a:t>tedaviler ve prosedürler için </a:t>
            </a:r>
            <a:r>
              <a:rPr lang="tr-TR" dirty="0" smtClean="0">
                <a:solidFill>
                  <a:srgbClr val="184B5B"/>
                </a:solidFill>
              </a:rPr>
              <a:t>hazırlamak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Aletleri </a:t>
            </a:r>
            <a:r>
              <a:rPr lang="tr-TR" dirty="0">
                <a:solidFill>
                  <a:srgbClr val="184B5B"/>
                </a:solidFill>
              </a:rPr>
              <a:t>sterilize </a:t>
            </a:r>
            <a:r>
              <a:rPr lang="tr-TR" dirty="0" smtClean="0">
                <a:solidFill>
                  <a:srgbClr val="184B5B"/>
                </a:solidFill>
              </a:rPr>
              <a:t>etmek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İşlemler sırasında diş hekimlerine el </a:t>
            </a:r>
            <a:r>
              <a:rPr lang="tr-TR" dirty="0" smtClean="0">
                <a:solidFill>
                  <a:srgbClr val="184B5B"/>
                </a:solidFill>
              </a:rPr>
              <a:t>aletlerini iletmek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Aspirasyon</a:t>
            </a:r>
            <a:r>
              <a:rPr lang="tr-TR" dirty="0">
                <a:solidFill>
                  <a:srgbClr val="184B5B"/>
                </a:solidFill>
              </a:rPr>
              <a:t> hortumları ve diğer ekipmanları </a:t>
            </a:r>
            <a:r>
              <a:rPr lang="tr-TR" dirty="0" smtClean="0">
                <a:solidFill>
                  <a:srgbClr val="184B5B"/>
                </a:solidFill>
              </a:rPr>
              <a:t>kullanmak</a:t>
            </a:r>
          </a:p>
          <a:p>
            <a:pPr marL="285750" indent="-285750">
              <a:buFont typeface="Arial"/>
              <a:buChar char="•"/>
            </a:pPr>
            <a:endParaRPr lang="tr-TR" dirty="0" smtClean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Bir </a:t>
            </a:r>
            <a:r>
              <a:rPr lang="tr-TR" dirty="0">
                <a:solidFill>
                  <a:srgbClr val="184B5B"/>
                </a:solidFill>
              </a:rPr>
              <a:t>diş hekiminin yönlendirmesi altında </a:t>
            </a:r>
            <a:r>
              <a:rPr lang="tr-TR" dirty="0" smtClean="0">
                <a:solidFill>
                  <a:srgbClr val="184B5B"/>
                </a:solidFill>
              </a:rPr>
              <a:t>röntgen </a:t>
            </a:r>
            <a:r>
              <a:rPr lang="tr-TR" dirty="0">
                <a:solidFill>
                  <a:srgbClr val="184B5B"/>
                </a:solidFill>
              </a:rPr>
              <a:t>ve </a:t>
            </a:r>
            <a:r>
              <a:rPr lang="tr-TR" dirty="0" smtClean="0">
                <a:solidFill>
                  <a:srgbClr val="184B5B"/>
                </a:solidFill>
              </a:rPr>
              <a:t>laboratuvar işlemlerine yardım etmek</a:t>
            </a:r>
          </a:p>
          <a:p>
            <a:pPr marL="285750" indent="-285750">
              <a:buFont typeface="Arial"/>
              <a:buChar char="•"/>
            </a:pPr>
            <a:endParaRPr lang="tr-TR" dirty="0" smtClean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Diş </a:t>
            </a:r>
            <a:r>
              <a:rPr lang="tr-TR" dirty="0">
                <a:solidFill>
                  <a:srgbClr val="184B5B"/>
                </a:solidFill>
              </a:rPr>
              <a:t>tedavilerinin kayıtlarını </a:t>
            </a:r>
            <a:r>
              <a:rPr lang="tr-TR" dirty="0" smtClean="0">
                <a:solidFill>
                  <a:srgbClr val="184B5B"/>
                </a:solidFill>
              </a:rPr>
              <a:t>tutmak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Hasta randevularını </a:t>
            </a:r>
            <a:r>
              <a:rPr lang="tr-TR" dirty="0" smtClean="0">
                <a:solidFill>
                  <a:srgbClr val="184B5B"/>
                </a:solidFill>
              </a:rPr>
              <a:t>planlamak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Faturalandırma ve ödeme konusunda </a:t>
            </a:r>
            <a:r>
              <a:rPr lang="tr-TR" dirty="0" smtClean="0">
                <a:solidFill>
                  <a:srgbClr val="184B5B"/>
                </a:solidFill>
              </a:rPr>
              <a:t>görev almak</a:t>
            </a:r>
          </a:p>
          <a:p>
            <a:pPr marL="285750" indent="-285750">
              <a:buFont typeface="Arial"/>
              <a:buChar char="•"/>
            </a:pPr>
            <a:endParaRPr lang="tr-TR" dirty="0" smtClean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Ayrıca envanter kontrolü ve malzeme siparişi </a:t>
            </a:r>
            <a:r>
              <a:rPr lang="tr-TR" dirty="0" smtClean="0">
                <a:solidFill>
                  <a:srgbClr val="184B5B"/>
                </a:solidFill>
              </a:rPr>
              <a:t>de yapmalıdır</a:t>
            </a:r>
            <a:endParaRPr lang="tr-TR" dirty="0">
              <a:solidFill>
                <a:srgbClr val="184B5B"/>
              </a:solidFill>
            </a:endParaRPr>
          </a:p>
          <a:p>
            <a:endParaRPr lang="tr-TR" dirty="0"/>
          </a:p>
        </p:txBody>
      </p:sp>
      <p:sp>
        <p:nvSpPr>
          <p:cNvPr id="2" name="5-Nokta Yıldız 1"/>
          <p:cNvSpPr/>
          <p:nvPr/>
        </p:nvSpPr>
        <p:spPr>
          <a:xfrm>
            <a:off x="6776581" y="901874"/>
            <a:ext cx="914400" cy="914400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9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7235" y="1307551"/>
            <a:ext cx="7619449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184B5B"/>
                </a:solidFill>
              </a:rPr>
              <a:t>Diş Hekimi Asistanları mesleki becerilerinin yanı sıra bazı kişisel </a:t>
            </a:r>
            <a:r>
              <a:rPr lang="tr-TR" dirty="0">
                <a:solidFill>
                  <a:srgbClr val="184B5B"/>
                </a:solidFill>
              </a:rPr>
              <a:t>niteliklere </a:t>
            </a:r>
            <a:r>
              <a:rPr lang="tr-TR" dirty="0" smtClean="0">
                <a:solidFill>
                  <a:srgbClr val="184B5B"/>
                </a:solidFill>
              </a:rPr>
              <a:t>de sahip </a:t>
            </a:r>
            <a:r>
              <a:rPr lang="tr-TR" dirty="0">
                <a:solidFill>
                  <a:srgbClr val="184B5B"/>
                </a:solidFill>
              </a:rPr>
              <a:t>olması </a:t>
            </a:r>
            <a:r>
              <a:rPr lang="tr-TR" dirty="0" smtClean="0">
                <a:solidFill>
                  <a:srgbClr val="184B5B"/>
                </a:solidFill>
              </a:rPr>
              <a:t>gerekir: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Hastanın </a:t>
            </a:r>
            <a:r>
              <a:rPr lang="tr-TR" dirty="0">
                <a:solidFill>
                  <a:srgbClr val="184B5B"/>
                </a:solidFill>
              </a:rPr>
              <a:t>ihtiyaçlarına duyarlılık </a:t>
            </a:r>
            <a:r>
              <a:rPr lang="tr-TR" dirty="0" smtClean="0">
                <a:solidFill>
                  <a:srgbClr val="184B5B"/>
                </a:solidFill>
              </a:rPr>
              <a:t>göstermek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Empati kurmak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"Doğru şeyi doğru zamanda </a:t>
            </a:r>
            <a:r>
              <a:rPr lang="tr-TR" dirty="0" smtClean="0">
                <a:solidFill>
                  <a:srgbClr val="184B5B"/>
                </a:solidFill>
              </a:rPr>
              <a:t>söylemek”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Samimi olmak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İyi </a:t>
            </a:r>
            <a:r>
              <a:rPr lang="tr-TR" dirty="0">
                <a:solidFill>
                  <a:srgbClr val="184B5B"/>
                </a:solidFill>
              </a:rPr>
              <a:t>bir dinleyici </a:t>
            </a:r>
            <a:r>
              <a:rPr lang="tr-TR" dirty="0" smtClean="0">
                <a:solidFill>
                  <a:srgbClr val="184B5B"/>
                </a:solidFill>
              </a:rPr>
              <a:t>olmak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Güvenilir </a:t>
            </a:r>
            <a:r>
              <a:rPr lang="tr-TR" dirty="0" smtClean="0">
                <a:solidFill>
                  <a:srgbClr val="184B5B"/>
                </a:solidFill>
              </a:rPr>
              <a:t>olmak</a:t>
            </a:r>
            <a:endParaRPr lang="tr-TR" dirty="0">
              <a:solidFill>
                <a:srgbClr val="184B5B"/>
              </a:solidFill>
            </a:endParaRP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3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 smtClean="0"/>
              <a:t>Kaynaklar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/>
              <a:t> </a:t>
            </a:r>
            <a:r>
              <a:rPr lang="en-US" dirty="0" err="1"/>
              <a:t>Kracher</a:t>
            </a:r>
            <a:r>
              <a:rPr lang="en-US" dirty="0"/>
              <a:t> C, Breen C, McMahon K, </a:t>
            </a:r>
            <a:r>
              <a:rPr lang="en-US" dirty="0" err="1"/>
              <a:t>Gagliardi</a:t>
            </a:r>
            <a:r>
              <a:rPr lang="en-US" dirty="0"/>
              <a:t> L, </a:t>
            </a:r>
            <a:r>
              <a:rPr lang="en-US" dirty="0" err="1"/>
              <a:t>Miyasaki</a:t>
            </a:r>
            <a:r>
              <a:rPr lang="en-US" dirty="0"/>
              <a:t> C, </a:t>
            </a:r>
            <a:r>
              <a:rPr lang="en-US" dirty="0" err="1"/>
              <a:t>Landsberg</a:t>
            </a:r>
            <a:r>
              <a:rPr lang="en-US" dirty="0"/>
              <a:t> K, Reed C (September 2017). "The Evolution of the Dental Assisting Profession". Journal of Dental Education. 81 (9): eS30–eS37. doi:10.21815/JDE.017.031. PMID 28864801.</a:t>
            </a:r>
          </a:p>
          <a:p>
            <a:r>
              <a:rPr lang="en-US" dirty="0"/>
              <a:t> "Dental Assistant". Australian Dental Association. 16 May 2018.</a:t>
            </a:r>
          </a:p>
          <a:p>
            <a:r>
              <a:rPr lang="en-US" dirty="0"/>
              <a:t> Langland OE (October 1972). "C. Edmund </a:t>
            </a:r>
            <a:r>
              <a:rPr lang="en-US" dirty="0" err="1"/>
              <a:t>Kells</a:t>
            </a:r>
            <a:r>
              <a:rPr lang="en-US" dirty="0"/>
              <a:t>". Oral Surgery, Oral Medicine, and Oral Pathology. 34 (4): 680–9. doi:10.1016/0030-4220(72)90353-2. PMID 4560600.</a:t>
            </a:r>
          </a:p>
          <a:p>
            <a:r>
              <a:rPr lang="en-US" dirty="0"/>
              <a:t> "The Birth of the Dental Assistant Profession". Dental Careers Education. 2015.</a:t>
            </a:r>
          </a:p>
          <a:p>
            <a:r>
              <a:rPr lang="en-US" dirty="0"/>
              <a:t> Hunter T (2011). "Assisting; Past present, and future". Dentistry IQ.</a:t>
            </a:r>
          </a:p>
          <a:p>
            <a:r>
              <a:rPr lang="en-US" dirty="0"/>
              <a:t> "History of ADAA". American Dental Assistants Association. 2018.</a:t>
            </a:r>
          </a:p>
          <a:p>
            <a:r>
              <a:rPr lang="en-US" dirty="0"/>
              <a:t> </a:t>
            </a:r>
            <a:r>
              <a:rPr lang="en-US" dirty="0" err="1"/>
              <a:t>Oosthuysen</a:t>
            </a:r>
            <a:r>
              <a:rPr lang="en-US" dirty="0"/>
              <a:t> J, </a:t>
            </a:r>
            <a:r>
              <a:rPr lang="en-US" dirty="0" err="1"/>
              <a:t>Potgieter</a:t>
            </a:r>
            <a:r>
              <a:rPr lang="en-US" dirty="0"/>
              <a:t> E, </a:t>
            </a:r>
            <a:r>
              <a:rPr lang="en-US" dirty="0" err="1"/>
              <a:t>Fossey</a:t>
            </a:r>
            <a:r>
              <a:rPr lang="en-US" dirty="0"/>
              <a:t> A (December 2014). "Compliance with infection prevention and control in oral health-care facilities: a global perspective". International Dental Journal. 64 (6): 297–311. doi:10.1111/idj.12134. PMID 25244364.</a:t>
            </a:r>
          </a:p>
          <a:p>
            <a:r>
              <a:rPr lang="en-US" dirty="0"/>
              <a:t> "Guidelines for Infection Control". Australia Dental Association.</a:t>
            </a:r>
          </a:p>
          <a:p>
            <a:r>
              <a:rPr lang="en-US" dirty="0"/>
              <a:t> "</a:t>
            </a:r>
            <a:r>
              <a:rPr lang="en-US" dirty="0" err="1"/>
              <a:t>StackPath</a:t>
            </a:r>
            <a:r>
              <a:rPr lang="en-US" dirty="0"/>
              <a:t>". </a:t>
            </a:r>
            <a:r>
              <a:rPr lang="en-US" dirty="0" err="1"/>
              <a:t>www.dentistryiq.com</a:t>
            </a:r>
            <a:r>
              <a:rPr lang="en-US" dirty="0"/>
              <a:t>.</a:t>
            </a:r>
          </a:p>
          <a:p>
            <a:r>
              <a:rPr lang="en-US" dirty="0"/>
              <a:t> "Infection Control and Sterilization". </a:t>
            </a:r>
            <a:r>
              <a:rPr lang="en-US" dirty="0" err="1"/>
              <a:t>www.ada.org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26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0869" y="1636102"/>
            <a:ext cx="87898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Dişhekimi asistanının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rolü;</a:t>
            </a:r>
          </a:p>
          <a:p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Klinik prosedürler sırasında tipik olarak aletleri ileterek diş hekimini desteklemek</a:t>
            </a:r>
          </a:p>
          <a:p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Aslında rolleri çok daha geniş kapsamlıdır</a:t>
            </a:r>
          </a:p>
          <a:p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hastalara ağız hijyeni becerileri konusunda yardım sağlamak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hastayı tedaviye hazırlamak </a:t>
            </a: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aletleri sterilize etmek </a:t>
            </a:r>
          </a:p>
          <a:p>
            <a:pPr marL="285750" indent="-285750">
              <a:buFont typeface="Arial"/>
              <a:buChar char="•"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aspirasyon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cihazlarını konumlandırmak</a:t>
            </a: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diş radyografilerini görüntülemek</a:t>
            </a:r>
          </a:p>
          <a:p>
            <a:pPr marL="285750" lvl="0" indent="-285750">
              <a:buFont typeface="Arial"/>
              <a:buChar char="•"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hasta notlarını ve randevuları planlama</a:t>
            </a:r>
          </a:p>
          <a:p>
            <a:pPr marL="285750" lvl="0" indent="-285750">
              <a:buFont typeface="Arial"/>
              <a:buChar char="•"/>
            </a:pPr>
            <a:r>
              <a:rPr lang="tr-TR" dirty="0" smtClean="0">
                <a:solidFill>
                  <a:srgbClr val="D5EDF4">
                    <a:lumMod val="25000"/>
                  </a:srgbClr>
                </a:solidFill>
              </a:rPr>
              <a:t>genel </a:t>
            </a:r>
            <a:r>
              <a:rPr lang="tr-TR" dirty="0">
                <a:solidFill>
                  <a:srgbClr val="D5EDF4">
                    <a:lumMod val="25000"/>
                  </a:srgbClr>
                </a:solidFill>
              </a:rPr>
              <a:t>anestezi prosedürleri sırasında yardımcı olmak</a:t>
            </a:r>
          </a:p>
          <a:p>
            <a:pPr marL="285750" indent="-285750">
              <a:buFont typeface="Arial"/>
              <a:buChar char="•"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959720" y="4636997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Arial"/>
              <a:buChar char="•"/>
            </a:pPr>
            <a:endParaRPr lang="tr-TR" dirty="0" smtClean="0">
              <a:solidFill>
                <a:srgbClr val="D5EDF4">
                  <a:lumMod val="25000"/>
                </a:srgbClr>
              </a:solidFill>
            </a:endParaRPr>
          </a:p>
          <a:p>
            <a:pPr marL="285750" lvl="0" indent="-285750">
              <a:buFont typeface="Arial"/>
              <a:buChar char="•"/>
            </a:pPr>
            <a:endParaRPr lang="tr-TR" dirty="0">
              <a:solidFill>
                <a:srgbClr val="D5EDF4">
                  <a:lumMod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6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9275" y="1267722"/>
            <a:ext cx="740087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Enfeksiyon </a:t>
            </a:r>
            <a:r>
              <a:rPr lang="tr-TR" b="1" dirty="0" smtClean="0">
                <a:solidFill>
                  <a:srgbClr val="FF0000"/>
                </a:solidFill>
              </a:rPr>
              <a:t>kontrolü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FF4040"/>
                </a:solidFill>
              </a:rPr>
              <a:t>1980</a:t>
            </a:r>
            <a:r>
              <a:rPr lang="tr-TR" dirty="0">
                <a:solidFill>
                  <a:srgbClr val="184B5B"/>
                </a:solidFill>
              </a:rPr>
              <a:t>'lerde ağız sağlığı çalışanları ve </a:t>
            </a:r>
            <a:r>
              <a:rPr lang="tr-TR" dirty="0" err="1">
                <a:solidFill>
                  <a:srgbClr val="184B5B"/>
                </a:solidFill>
              </a:rPr>
              <a:t>dişhekimi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smtClean="0">
                <a:solidFill>
                  <a:srgbClr val="184B5B"/>
                </a:solidFill>
              </a:rPr>
              <a:t>asistanları </a:t>
            </a:r>
            <a:r>
              <a:rPr lang="tr-TR" dirty="0">
                <a:solidFill>
                  <a:srgbClr val="184B5B"/>
                </a:solidFill>
              </a:rPr>
              <a:t>eldiven, maske veya göz koruması </a:t>
            </a:r>
            <a:r>
              <a:rPr lang="tr-T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takmadan</a:t>
            </a:r>
            <a:r>
              <a:rPr lang="tr-TR" dirty="0">
                <a:solidFill>
                  <a:srgbClr val="184B5B"/>
                </a:solidFill>
              </a:rPr>
              <a:t> ağız sağlığı bakımı </a:t>
            </a:r>
            <a:r>
              <a:rPr lang="tr-TR" dirty="0" smtClean="0">
                <a:solidFill>
                  <a:srgbClr val="184B5B"/>
                </a:solidFill>
              </a:rPr>
              <a:t>yapmaktaydılar</a:t>
            </a:r>
          </a:p>
          <a:p>
            <a:endParaRPr lang="tr-TR" dirty="0" smtClean="0">
              <a:solidFill>
                <a:srgbClr val="184B5B"/>
              </a:solidFill>
            </a:endParaRPr>
          </a:p>
          <a:p>
            <a:r>
              <a:rPr lang="tr-TR" dirty="0" smtClean="0">
                <a:solidFill>
                  <a:srgbClr val="184B5B"/>
                </a:solidFill>
              </a:rPr>
              <a:t>Fakat </a:t>
            </a:r>
            <a:r>
              <a:rPr lang="tr-TR" dirty="0" err="1" smtClean="0">
                <a:solidFill>
                  <a:srgbClr val="184B5B"/>
                </a:solidFill>
              </a:rPr>
              <a:t>HIV’in</a:t>
            </a:r>
            <a:r>
              <a:rPr lang="tr-TR" dirty="0" smtClean="0">
                <a:solidFill>
                  <a:srgbClr val="184B5B"/>
                </a:solidFill>
              </a:rPr>
              <a:t>  </a:t>
            </a:r>
            <a:r>
              <a:rPr lang="tr-TR" dirty="0">
                <a:solidFill>
                  <a:srgbClr val="184B5B"/>
                </a:solidFill>
              </a:rPr>
              <a:t>küresel bir oranda hızla </a:t>
            </a:r>
            <a:r>
              <a:rPr lang="tr-TR" dirty="0" smtClean="0">
                <a:solidFill>
                  <a:srgbClr val="184B5B"/>
                </a:solidFill>
              </a:rPr>
              <a:t>yayılması sonrasında eldivenler</a:t>
            </a:r>
            <a:r>
              <a:rPr lang="tr-TR" dirty="0">
                <a:solidFill>
                  <a:srgbClr val="184B5B"/>
                </a:solidFill>
              </a:rPr>
              <a:t>, maskeler ve göz koruması, bulaşıcı hastalıkların yayılmasını önlemenin bir yolu olarak tüm ağız sağlığı bakım ortamlarında uygulanan standart enfeksiyon </a:t>
            </a:r>
            <a:r>
              <a:rPr lang="tr-TR" dirty="0" smtClean="0">
                <a:solidFill>
                  <a:srgbClr val="184B5B"/>
                </a:solidFill>
              </a:rPr>
              <a:t>kontrolünün bir </a:t>
            </a:r>
            <a:r>
              <a:rPr lang="tr-TR" dirty="0">
                <a:solidFill>
                  <a:srgbClr val="184B5B"/>
                </a:solidFill>
              </a:rPr>
              <a:t>parçası haline geldi</a:t>
            </a:r>
            <a:r>
              <a:rPr lang="tr-TR" dirty="0" smtClean="0">
                <a:solidFill>
                  <a:srgbClr val="184B5B"/>
                </a:solidFill>
              </a:rPr>
              <a:t>.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 smtClean="0">
                <a:solidFill>
                  <a:srgbClr val="184B5B"/>
                </a:solidFill>
              </a:rPr>
              <a:t>Ağız </a:t>
            </a:r>
            <a:r>
              <a:rPr lang="tr-TR" dirty="0">
                <a:solidFill>
                  <a:srgbClr val="184B5B"/>
                </a:solidFill>
              </a:rPr>
              <a:t>sağlığı hizmetlerinde enfeksiyon kontrolü sadece hastayı değil aynı zamanda ağız sağlığı çalışanlarını da </a:t>
            </a:r>
            <a:r>
              <a:rPr lang="tr-TR" dirty="0" smtClean="0">
                <a:solidFill>
                  <a:srgbClr val="184B5B"/>
                </a:solidFill>
              </a:rPr>
              <a:t>korumaktadır</a:t>
            </a:r>
            <a:endParaRPr lang="tr-TR" dirty="0">
              <a:solidFill>
                <a:srgbClr val="184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73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97637" y="1793857"/>
            <a:ext cx="63627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Dişhekimi asistanları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,</a:t>
            </a:r>
          </a:p>
          <a:p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Enfeksiyon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kontrolünün sürdürülmesinde çok önemli bir rol oynamaktadır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Diş Hekimi ile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hasta arasındaki ana bağlantıdır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Enfeksiyon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kontrol sorumluluklarını iyi yerine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getirmek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için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dişhekimi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asistanının 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uygun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eğitim,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öğretim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ve 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iş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deneyimine sahip olması gerekir. 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65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Dişhekimi asistanının bir ağız sağlığı ortamında izlemesi gereken enfeksiyon kontrol protokollerinin örnekleri şunları içerir: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55777" y="3010333"/>
            <a:ext cx="4572000" cy="175432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El </a:t>
            </a:r>
            <a:r>
              <a:rPr lang="tr-TR" dirty="0" smtClean="0">
                <a:solidFill>
                  <a:srgbClr val="184B5B"/>
                </a:solidFill>
              </a:rPr>
              <a:t>hijyeni</a:t>
            </a: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Kişisel </a:t>
            </a:r>
            <a:r>
              <a:rPr lang="tr-TR" dirty="0">
                <a:solidFill>
                  <a:srgbClr val="184B5B"/>
                </a:solidFill>
              </a:rPr>
              <a:t>koruyucu ekipman </a:t>
            </a:r>
            <a:r>
              <a:rPr lang="tr-TR" dirty="0" smtClean="0">
                <a:solidFill>
                  <a:srgbClr val="184B5B"/>
                </a:solidFill>
              </a:rPr>
              <a:t>(PPE)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Cerrahi </a:t>
            </a:r>
            <a:r>
              <a:rPr lang="tr-TR" dirty="0">
                <a:solidFill>
                  <a:srgbClr val="184B5B"/>
                </a:solidFill>
              </a:rPr>
              <a:t>prosedürler ve aseptik teknik</a:t>
            </a: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Keskin </a:t>
            </a:r>
            <a:r>
              <a:rPr lang="tr-TR" dirty="0">
                <a:solidFill>
                  <a:srgbClr val="184B5B"/>
                </a:solidFill>
              </a:rPr>
              <a:t>uçlu yaralanmaların yönetimi</a:t>
            </a: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Klinik </a:t>
            </a:r>
            <a:r>
              <a:rPr lang="tr-TR" dirty="0">
                <a:solidFill>
                  <a:srgbClr val="184B5B"/>
                </a:solidFill>
              </a:rPr>
              <a:t>atık </a:t>
            </a:r>
            <a:r>
              <a:rPr lang="tr-TR" dirty="0" smtClean="0">
                <a:solidFill>
                  <a:srgbClr val="184B5B"/>
                </a:solidFill>
              </a:rPr>
              <a:t>yönetimi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Sterilizasyon ve </a:t>
            </a:r>
            <a:r>
              <a:rPr lang="tr-TR" dirty="0" err="1">
                <a:solidFill>
                  <a:srgbClr val="184B5B"/>
                </a:solidFill>
              </a:rPr>
              <a:t>d</a:t>
            </a:r>
            <a:r>
              <a:rPr lang="tr-TR" dirty="0" err="1" smtClean="0">
                <a:solidFill>
                  <a:srgbClr val="184B5B"/>
                </a:solidFill>
              </a:rPr>
              <a:t>ezenkeksiyon</a:t>
            </a:r>
            <a:endParaRPr lang="tr-TR" dirty="0">
              <a:solidFill>
                <a:srgbClr val="184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80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1303" y="879378"/>
            <a:ext cx="776919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i="1" dirty="0">
                <a:solidFill>
                  <a:srgbClr val="FF0000"/>
                </a:solidFill>
              </a:rPr>
              <a:t>El </a:t>
            </a:r>
            <a:r>
              <a:rPr lang="tr-TR" b="1" i="1" dirty="0" smtClean="0">
                <a:solidFill>
                  <a:srgbClr val="FF0000"/>
                </a:solidFill>
              </a:rPr>
              <a:t>hijyeni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M</a:t>
            </a:r>
            <a:r>
              <a:rPr lang="tr-TR" dirty="0" smtClean="0">
                <a:solidFill>
                  <a:srgbClr val="184B5B"/>
                </a:solidFill>
              </a:rPr>
              <a:t>ikroorganizmaların </a:t>
            </a:r>
            <a:r>
              <a:rPr lang="tr-TR" dirty="0">
                <a:solidFill>
                  <a:srgbClr val="184B5B"/>
                </a:solidFill>
              </a:rPr>
              <a:t>sayısını azaltmayı </a:t>
            </a:r>
            <a:r>
              <a:rPr lang="tr-TR" dirty="0" smtClean="0">
                <a:solidFill>
                  <a:srgbClr val="184B5B"/>
                </a:solidFill>
              </a:rPr>
              <a:t>amaçlar. Alkol </a:t>
            </a:r>
            <a:r>
              <a:rPr lang="tr-TR" dirty="0">
                <a:solidFill>
                  <a:srgbClr val="184B5B"/>
                </a:solidFill>
              </a:rPr>
              <a:t>bazlı el ovucu veya </a:t>
            </a:r>
            <a:r>
              <a:rPr lang="tr-TR" dirty="0" err="1">
                <a:solidFill>
                  <a:srgbClr val="184B5B"/>
                </a:solidFill>
              </a:rPr>
              <a:t>antimikrobiyal</a:t>
            </a:r>
            <a:r>
              <a:rPr lang="tr-TR" dirty="0">
                <a:solidFill>
                  <a:srgbClr val="184B5B"/>
                </a:solidFill>
              </a:rPr>
              <a:t> sabun </a:t>
            </a:r>
            <a:r>
              <a:rPr lang="tr-TR" dirty="0" smtClean="0">
                <a:solidFill>
                  <a:srgbClr val="184B5B"/>
                </a:solidFill>
              </a:rPr>
              <a:t>gibi </a:t>
            </a:r>
            <a:r>
              <a:rPr lang="tr-TR" dirty="0" err="1">
                <a:solidFill>
                  <a:srgbClr val="184B5B"/>
                </a:solidFill>
              </a:rPr>
              <a:t>antimikrobiyal</a:t>
            </a:r>
            <a:r>
              <a:rPr lang="tr-TR" dirty="0">
                <a:solidFill>
                  <a:srgbClr val="184B5B"/>
                </a:solidFill>
              </a:rPr>
              <a:t> ajanlar, diş hekimliği ortamlarında ellerdeki çoğu </a:t>
            </a:r>
            <a:r>
              <a:rPr lang="tr-TR" dirty="0" err="1">
                <a:solidFill>
                  <a:srgbClr val="184B5B"/>
                </a:solidFill>
              </a:rPr>
              <a:t>antimikrobiyal</a:t>
            </a:r>
            <a:r>
              <a:rPr lang="tr-TR" dirty="0">
                <a:solidFill>
                  <a:srgbClr val="184B5B"/>
                </a:solidFill>
              </a:rPr>
              <a:t> bakteriyi yok etmede etkili </a:t>
            </a:r>
            <a:r>
              <a:rPr lang="tr-TR" dirty="0" smtClean="0">
                <a:solidFill>
                  <a:srgbClr val="184B5B"/>
                </a:solidFill>
              </a:rPr>
              <a:t>ajanlardır.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b="1" i="1" dirty="0">
                <a:solidFill>
                  <a:srgbClr val="FF0000"/>
                </a:solidFill>
              </a:rPr>
              <a:t>Kişisel koruyucu ekipman </a:t>
            </a:r>
            <a:r>
              <a:rPr lang="tr-TR" b="1" i="1" dirty="0" smtClean="0">
                <a:solidFill>
                  <a:srgbClr val="FF0000"/>
                </a:solidFill>
              </a:rPr>
              <a:t>(PPE)</a:t>
            </a:r>
          </a:p>
          <a:p>
            <a:endParaRPr lang="tr-TR" dirty="0" smtClean="0">
              <a:solidFill>
                <a:srgbClr val="184B5B"/>
              </a:solidFill>
            </a:endParaRPr>
          </a:p>
          <a:p>
            <a:r>
              <a:rPr lang="tr-TR" dirty="0" smtClean="0">
                <a:solidFill>
                  <a:srgbClr val="184B5B"/>
                </a:solidFill>
              </a:rPr>
              <a:t>Eldivenler</a:t>
            </a:r>
            <a:r>
              <a:rPr lang="tr-TR" dirty="0">
                <a:solidFill>
                  <a:srgbClr val="184B5B"/>
                </a:solidFill>
              </a:rPr>
              <a:t>, önlük, saç filesi ve göz koruması, </a:t>
            </a:r>
            <a:r>
              <a:rPr lang="tr-TR" dirty="0" err="1">
                <a:solidFill>
                  <a:srgbClr val="184B5B"/>
                </a:solidFill>
              </a:rPr>
              <a:t>dişhekimi</a:t>
            </a:r>
            <a:r>
              <a:rPr lang="tr-TR" dirty="0">
                <a:solidFill>
                  <a:srgbClr val="184B5B"/>
                </a:solidFill>
              </a:rPr>
              <a:t> asistanının bulaşıcı hastalıkların kendilerine, diğer </a:t>
            </a:r>
            <a:r>
              <a:rPr lang="tr-TR" dirty="0" err="1">
                <a:solidFill>
                  <a:srgbClr val="184B5B"/>
                </a:solidFill>
              </a:rPr>
              <a:t>dişhekimi</a:t>
            </a:r>
            <a:r>
              <a:rPr lang="tr-TR" dirty="0">
                <a:solidFill>
                  <a:srgbClr val="184B5B"/>
                </a:solidFill>
              </a:rPr>
              <a:t> çalışanlarına ve hastalara bulaşmasını </a:t>
            </a:r>
            <a:r>
              <a:rPr lang="tr-TR" dirty="0" smtClean="0">
                <a:solidFill>
                  <a:srgbClr val="184B5B"/>
                </a:solidFill>
              </a:rPr>
              <a:t>önleyen </a:t>
            </a:r>
            <a:r>
              <a:rPr lang="tr-TR" dirty="0">
                <a:solidFill>
                  <a:srgbClr val="184B5B"/>
                </a:solidFill>
              </a:rPr>
              <a:t>temel bariyer koruma </a:t>
            </a:r>
            <a:r>
              <a:rPr lang="tr-TR" dirty="0" smtClean="0">
                <a:solidFill>
                  <a:srgbClr val="184B5B"/>
                </a:solidFill>
              </a:rPr>
              <a:t>öğeleridir.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Eldivenler </a:t>
            </a:r>
            <a:r>
              <a:rPr lang="tr-TR" dirty="0">
                <a:solidFill>
                  <a:srgbClr val="184B5B"/>
                </a:solidFill>
              </a:rPr>
              <a:t>ve maskeler her hastadan sonra atılmalıdır, </a:t>
            </a:r>
            <a:endParaRPr lang="tr-TR" dirty="0" smtClean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G</a:t>
            </a:r>
            <a:r>
              <a:rPr lang="tr-TR" dirty="0" smtClean="0">
                <a:solidFill>
                  <a:srgbClr val="184B5B"/>
                </a:solidFill>
              </a:rPr>
              <a:t>özlükler </a:t>
            </a:r>
            <a:r>
              <a:rPr lang="tr-TR" dirty="0">
                <a:solidFill>
                  <a:srgbClr val="184B5B"/>
                </a:solidFill>
              </a:rPr>
              <a:t>tek kullanımlık veya tekrar kullanılabilir </a:t>
            </a:r>
            <a:r>
              <a:rPr lang="tr-TR" dirty="0" smtClean="0">
                <a:solidFill>
                  <a:srgbClr val="184B5B"/>
                </a:solidFill>
              </a:rPr>
              <a:t>olabilir</a:t>
            </a: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A</a:t>
            </a:r>
            <a:r>
              <a:rPr lang="tr-TR" dirty="0" smtClean="0">
                <a:solidFill>
                  <a:srgbClr val="184B5B"/>
                </a:solidFill>
              </a:rPr>
              <a:t>yakkabılar</a:t>
            </a:r>
            <a:r>
              <a:rPr lang="tr-TR" dirty="0">
                <a:solidFill>
                  <a:srgbClr val="184B5B"/>
                </a:solidFill>
              </a:rPr>
              <a:t>, kapalı burunlu deri ayakkabılar içermelidir; bu, kesici alet yaralanması riskini en aza indirir</a:t>
            </a:r>
            <a:r>
              <a:rPr lang="tr-TR" dirty="0" smtClean="0">
                <a:solidFill>
                  <a:srgbClr val="184B5B"/>
                </a:solidFill>
              </a:rPr>
              <a:t>.</a:t>
            </a:r>
            <a:endParaRPr lang="tr-TR" dirty="0">
              <a:solidFill>
                <a:srgbClr val="184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41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6063" y="2239007"/>
            <a:ext cx="60907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i="1" dirty="0">
                <a:solidFill>
                  <a:srgbClr val="FF0000"/>
                </a:solidFill>
              </a:rPr>
              <a:t>Cerrahi prosedürler ve aseptik </a:t>
            </a:r>
            <a:r>
              <a:rPr lang="tr-TR" b="1" i="1" dirty="0" smtClean="0">
                <a:solidFill>
                  <a:srgbClr val="FF0000"/>
                </a:solidFill>
              </a:rPr>
              <a:t>teknik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Dişhekimi asistanı ağız sağlığı </a:t>
            </a:r>
            <a:r>
              <a:rPr lang="tr-TR" dirty="0" err="1">
                <a:solidFill>
                  <a:srgbClr val="184B5B"/>
                </a:solidFill>
              </a:rPr>
              <a:t>klinisyeni</a:t>
            </a:r>
            <a:r>
              <a:rPr lang="tr-TR" dirty="0">
                <a:solidFill>
                  <a:srgbClr val="184B5B"/>
                </a:solidFill>
              </a:rPr>
              <a:t> ile ameliyata yardım ederken steril eldiven </a:t>
            </a:r>
            <a:r>
              <a:rPr lang="tr-TR" dirty="0" smtClean="0">
                <a:solidFill>
                  <a:srgbClr val="184B5B"/>
                </a:solidFill>
              </a:rPr>
              <a:t>giymelidir.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 err="1" smtClean="0">
                <a:solidFill>
                  <a:srgbClr val="184B5B"/>
                </a:solidFill>
              </a:rPr>
              <a:t>Antimikrobiyal</a:t>
            </a:r>
            <a:r>
              <a:rPr lang="tr-TR" dirty="0" smtClean="0">
                <a:solidFill>
                  <a:srgbClr val="184B5B"/>
                </a:solidFill>
              </a:rPr>
              <a:t> </a:t>
            </a:r>
            <a:r>
              <a:rPr lang="tr-TR" dirty="0">
                <a:solidFill>
                  <a:srgbClr val="184B5B"/>
                </a:solidFill>
              </a:rPr>
              <a:t>sabun ve su kullanarak el hijyeni, enfeksiyon riskini en aza </a:t>
            </a:r>
            <a:r>
              <a:rPr lang="tr-TR" dirty="0" smtClean="0">
                <a:solidFill>
                  <a:srgbClr val="184B5B"/>
                </a:solidFill>
              </a:rPr>
              <a:t>indirmek ve yeterli </a:t>
            </a:r>
            <a:r>
              <a:rPr lang="tr-TR" dirty="0">
                <a:solidFill>
                  <a:srgbClr val="184B5B"/>
                </a:solidFill>
              </a:rPr>
              <a:t>enfeksiyon kontrolünü sağlamak için </a:t>
            </a:r>
            <a:r>
              <a:rPr lang="tr-TR" dirty="0" smtClean="0">
                <a:solidFill>
                  <a:srgbClr val="184B5B"/>
                </a:solidFill>
              </a:rPr>
              <a:t>gereklidir</a:t>
            </a:r>
            <a:endParaRPr lang="en-US" dirty="0">
              <a:solidFill>
                <a:srgbClr val="184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44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4008" y="1352060"/>
            <a:ext cx="695059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i="1" dirty="0">
                <a:solidFill>
                  <a:srgbClr val="FF0000"/>
                </a:solidFill>
              </a:rPr>
              <a:t>Keskin uçlu yaralanmaların </a:t>
            </a:r>
            <a:r>
              <a:rPr lang="tr-TR" i="1" dirty="0" smtClean="0">
                <a:solidFill>
                  <a:srgbClr val="FF0000"/>
                </a:solidFill>
              </a:rPr>
              <a:t>yönetimi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Herhangi bir olası kesici alet yaralanmasını en aza indirmek </a:t>
            </a:r>
            <a:r>
              <a:rPr lang="tr-TR" dirty="0" smtClean="0">
                <a:solidFill>
                  <a:srgbClr val="184B5B"/>
                </a:solidFill>
              </a:rPr>
              <a:t>için; </a:t>
            </a:r>
          </a:p>
          <a:p>
            <a:r>
              <a:rPr lang="tr-TR" dirty="0" smtClean="0">
                <a:solidFill>
                  <a:srgbClr val="184B5B"/>
                </a:solidFill>
              </a:rPr>
              <a:t>iğneler, </a:t>
            </a:r>
            <a:r>
              <a:rPr lang="tr-TR" dirty="0" err="1" smtClean="0">
                <a:solidFill>
                  <a:srgbClr val="184B5B"/>
                </a:solidFill>
              </a:rPr>
              <a:t>bistüriler</a:t>
            </a:r>
            <a:r>
              <a:rPr lang="tr-TR" dirty="0" smtClean="0">
                <a:solidFill>
                  <a:srgbClr val="184B5B"/>
                </a:solidFill>
              </a:rPr>
              <a:t>, </a:t>
            </a:r>
            <a:r>
              <a:rPr lang="tr-TR" dirty="0" err="1">
                <a:solidFill>
                  <a:srgbClr val="184B5B"/>
                </a:solidFill>
              </a:rPr>
              <a:t>frezler</a:t>
            </a:r>
            <a:r>
              <a:rPr lang="tr-TR" dirty="0">
                <a:solidFill>
                  <a:srgbClr val="184B5B"/>
                </a:solidFill>
              </a:rPr>
              <a:t>, </a:t>
            </a:r>
            <a:r>
              <a:rPr lang="tr-TR" dirty="0" err="1">
                <a:solidFill>
                  <a:srgbClr val="184B5B"/>
                </a:solidFill>
              </a:rPr>
              <a:t>ortodontik</a:t>
            </a:r>
            <a:r>
              <a:rPr lang="tr-TR" dirty="0">
                <a:solidFill>
                  <a:srgbClr val="184B5B"/>
                </a:solidFill>
              </a:rPr>
              <a:t> bantlar ve endodontik eğeler </a:t>
            </a:r>
            <a:r>
              <a:rPr lang="tr-TR" dirty="0" smtClean="0">
                <a:solidFill>
                  <a:srgbClr val="184B5B"/>
                </a:solidFill>
              </a:rPr>
              <a:t>gibi keskin </a:t>
            </a:r>
            <a:r>
              <a:rPr lang="tr-TR" dirty="0">
                <a:solidFill>
                  <a:srgbClr val="184B5B"/>
                </a:solidFill>
              </a:rPr>
              <a:t>aletlerin dikkatli ve uygun tekniklerle kullanılması çok önemlidir</a:t>
            </a:r>
            <a:r>
              <a:rPr lang="tr-TR" dirty="0" smtClean="0">
                <a:solidFill>
                  <a:srgbClr val="184B5B"/>
                </a:solidFill>
              </a:rPr>
              <a:t>.</a:t>
            </a:r>
          </a:p>
          <a:p>
            <a:r>
              <a:rPr lang="tr-TR" dirty="0" smtClean="0">
                <a:solidFill>
                  <a:srgbClr val="184B5B"/>
                </a:solidFill>
              </a:rPr>
              <a:t> </a:t>
            </a:r>
          </a:p>
          <a:p>
            <a:r>
              <a:rPr lang="tr-TR" dirty="0" smtClean="0">
                <a:solidFill>
                  <a:srgbClr val="184B5B"/>
                </a:solidFill>
              </a:rPr>
              <a:t>Keskin aletlerin </a:t>
            </a:r>
            <a:r>
              <a:rPr lang="tr-TR" dirty="0">
                <a:solidFill>
                  <a:srgbClr val="184B5B"/>
                </a:solidFill>
              </a:rPr>
              <a:t>ayrıca diğer tek kullanımlık çöp kutularından ayrı olarak kesici alet kaplarına uygun şekilde atılması </a:t>
            </a:r>
            <a:r>
              <a:rPr lang="tr-TR" dirty="0" smtClean="0">
                <a:solidFill>
                  <a:srgbClr val="184B5B"/>
                </a:solidFill>
              </a:rPr>
              <a:t>gerekir.</a:t>
            </a:r>
            <a:endParaRPr lang="tr-TR" dirty="0">
              <a:solidFill>
                <a:srgbClr val="184B5B"/>
              </a:solidFill>
            </a:endParaRPr>
          </a:p>
          <a:p>
            <a:r>
              <a:rPr lang="tr-TR" dirty="0" smtClean="0">
                <a:solidFill>
                  <a:srgbClr val="184B5B"/>
                </a:solidFill>
              </a:rPr>
              <a:t>Dişhekimi </a:t>
            </a:r>
            <a:r>
              <a:rPr lang="tr-TR" dirty="0">
                <a:solidFill>
                  <a:srgbClr val="184B5B"/>
                </a:solidFill>
              </a:rPr>
              <a:t>asistanının kesici madde kaplarına </a:t>
            </a:r>
            <a:r>
              <a:rPr lang="tr-TR" dirty="0" smtClean="0">
                <a:solidFill>
                  <a:srgbClr val="184B5B"/>
                </a:solidFill>
              </a:rPr>
              <a:t>atılacak aletlerin neler olduğunu bilmesi </a:t>
            </a:r>
            <a:r>
              <a:rPr lang="tr-TR" dirty="0">
                <a:solidFill>
                  <a:srgbClr val="184B5B"/>
                </a:solidFill>
              </a:rPr>
              <a:t>gerekir</a:t>
            </a:r>
            <a:r>
              <a:rPr lang="tr-TR" dirty="0" smtClean="0">
                <a:solidFill>
                  <a:srgbClr val="184B5B"/>
                </a:solidFill>
              </a:rPr>
              <a:t>. </a:t>
            </a:r>
          </a:p>
          <a:p>
            <a:endParaRPr lang="en-US" dirty="0">
              <a:solidFill>
                <a:srgbClr val="184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85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2987" y="1269377"/>
            <a:ext cx="734165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i="1" dirty="0">
                <a:solidFill>
                  <a:srgbClr val="FF0000"/>
                </a:solidFill>
              </a:rPr>
              <a:t>Klinik atık </a:t>
            </a:r>
            <a:r>
              <a:rPr lang="tr-TR" i="1" dirty="0" smtClean="0">
                <a:solidFill>
                  <a:srgbClr val="FF0000"/>
                </a:solidFill>
              </a:rPr>
              <a:t>yönetim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Diş hekimi </a:t>
            </a:r>
            <a:r>
              <a:rPr lang="tr-TR" dirty="0" smtClean="0">
                <a:solidFill>
                  <a:srgbClr val="184B5B"/>
                </a:solidFill>
              </a:rPr>
              <a:t>asistanı </a:t>
            </a:r>
            <a:r>
              <a:rPr lang="tr-TR" dirty="0">
                <a:solidFill>
                  <a:srgbClr val="184B5B"/>
                </a:solidFill>
              </a:rPr>
              <a:t>tıbbi atık ile </a:t>
            </a:r>
            <a:r>
              <a:rPr lang="tr-TR" dirty="0" err="1">
                <a:solidFill>
                  <a:srgbClr val="184B5B"/>
                </a:solidFill>
              </a:rPr>
              <a:t>kontamine</a:t>
            </a:r>
            <a:r>
              <a:rPr lang="tr-TR" dirty="0">
                <a:solidFill>
                  <a:srgbClr val="184B5B"/>
                </a:solidFill>
              </a:rPr>
              <a:t> atık arasındaki farkı ayırt </a:t>
            </a:r>
            <a:r>
              <a:rPr lang="tr-TR" dirty="0" smtClean="0">
                <a:solidFill>
                  <a:srgbClr val="184B5B"/>
                </a:solidFill>
              </a:rPr>
              <a:t>edebilmelidir. </a:t>
            </a:r>
            <a:r>
              <a:rPr lang="tr-TR" dirty="0">
                <a:solidFill>
                  <a:srgbClr val="184B5B"/>
                </a:solidFill>
              </a:rPr>
              <a:t>Kirlenmiş atıklar, biyolojik tehlike sembolü etiketi olan sızdırmaz, </a:t>
            </a:r>
            <a:r>
              <a:rPr lang="tr-TR" dirty="0" smtClean="0">
                <a:solidFill>
                  <a:srgbClr val="184B5B"/>
                </a:solidFill>
              </a:rPr>
              <a:t>kalın </a:t>
            </a:r>
            <a:r>
              <a:rPr lang="tr-TR" dirty="0">
                <a:solidFill>
                  <a:srgbClr val="184B5B"/>
                </a:solidFill>
              </a:rPr>
              <a:t>bir torbaya konulmalıdır</a:t>
            </a:r>
            <a:r>
              <a:rPr lang="tr-TR" dirty="0" smtClean="0">
                <a:solidFill>
                  <a:srgbClr val="184B5B"/>
                </a:solidFill>
              </a:rPr>
              <a:t>.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Dişhekimi asistanı, </a:t>
            </a:r>
            <a:endParaRPr lang="tr-TR" dirty="0" smtClean="0">
              <a:solidFill>
                <a:srgbClr val="184B5B"/>
              </a:solidFill>
            </a:endParaRPr>
          </a:p>
          <a:p>
            <a:endParaRPr lang="tr-TR" dirty="0" smtClean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H</a:t>
            </a:r>
            <a:r>
              <a:rPr lang="tr-TR" dirty="0" smtClean="0">
                <a:solidFill>
                  <a:srgbClr val="184B5B"/>
                </a:solidFill>
              </a:rPr>
              <a:t>astalar </a:t>
            </a:r>
            <a:r>
              <a:rPr lang="tr-TR" dirty="0">
                <a:solidFill>
                  <a:srgbClr val="184B5B"/>
                </a:solidFill>
              </a:rPr>
              <a:t>arasında geçiş sırasında çalışma yüzeylerini temizlerken yardımcı eldiven giymelidir. </a:t>
            </a:r>
            <a:endParaRPr lang="tr-TR" dirty="0" smtClean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smtClean="0">
                <a:solidFill>
                  <a:srgbClr val="184B5B"/>
                </a:solidFill>
              </a:rPr>
              <a:t>İş </a:t>
            </a:r>
            <a:r>
              <a:rPr lang="tr-TR" dirty="0">
                <a:solidFill>
                  <a:srgbClr val="184B5B"/>
                </a:solidFill>
              </a:rPr>
              <a:t>arkadaşları ve hastalar arasında bulaşıcı hastalıkların yayılmasını en aza indireceğinden, temiz ve kirli bölgeleri ayırt </a:t>
            </a:r>
            <a:r>
              <a:rPr lang="tr-TR" dirty="0" smtClean="0">
                <a:solidFill>
                  <a:srgbClr val="184B5B"/>
                </a:solidFill>
              </a:rPr>
              <a:t>edebilmelidirler.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P</a:t>
            </a:r>
            <a:r>
              <a:rPr lang="tr-TR" dirty="0" smtClean="0">
                <a:solidFill>
                  <a:srgbClr val="184B5B"/>
                </a:solidFill>
              </a:rPr>
              <a:t>lastik bariyerler ve örtülerde her hastadan sonra değiştirilmelidir.</a:t>
            </a:r>
            <a:r>
              <a:rPr lang="tr-TR" dirty="0">
                <a:solidFill>
                  <a:srgbClr val="184B5B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666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279</TotalTime>
  <Words>1045</Words>
  <Application>Microsoft Office PowerPoint</Application>
  <PresentationFormat>Ekran Gösterisi (4:3)</PresentationFormat>
  <Paragraphs>140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Breeze</vt:lpstr>
      <vt:lpstr> Dental Yardım Tekniği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Funda Yılmaz</dc:creator>
  <cp:lastModifiedBy>a</cp:lastModifiedBy>
  <cp:revision>29</cp:revision>
  <dcterms:created xsi:type="dcterms:W3CDTF">2022-04-14T06:55:41Z</dcterms:created>
  <dcterms:modified xsi:type="dcterms:W3CDTF">2023-11-20T19:02:19Z</dcterms:modified>
</cp:coreProperties>
</file>