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KAYNAKLAR</a:t>
            </a:r>
            <a:endParaRPr lang="tr-TR" sz="5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ve Makaleler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3300" b="1" dirty="0" smtClean="0"/>
              <a:t>Müslümanlık </a:t>
            </a:r>
            <a:r>
              <a:rPr lang="tr-TR" sz="3300" b="1" dirty="0"/>
              <a:t>ve </a:t>
            </a:r>
            <a:r>
              <a:rPr lang="tr-TR" sz="3300" b="1" dirty="0" err="1"/>
              <a:t>Hıristiyanlık’ta</a:t>
            </a:r>
            <a:r>
              <a:rPr lang="tr-TR" sz="3300" b="1" dirty="0"/>
              <a:t> İnsan</a:t>
            </a:r>
            <a:r>
              <a:rPr lang="tr-TR" sz="3300" dirty="0"/>
              <a:t>, Ed</a:t>
            </a:r>
            <a:r>
              <a:rPr lang="tr-TR" sz="3300" dirty="0" smtClean="0"/>
              <a:t>. Mualla </a:t>
            </a:r>
            <a:r>
              <a:rPr lang="tr-TR" sz="3300" dirty="0"/>
              <a:t>Selçuk &amp; Martin </a:t>
            </a:r>
            <a:r>
              <a:rPr lang="tr-TR" sz="3300" dirty="0" err="1"/>
              <a:t>Turner</a:t>
            </a:r>
            <a:r>
              <a:rPr lang="tr-TR" sz="3300" dirty="0"/>
              <a:t>, </a:t>
            </a:r>
            <a:r>
              <a:rPr lang="tr-TR" sz="3300" dirty="0" err="1"/>
              <a:t>Kohlhammer</a:t>
            </a:r>
            <a:r>
              <a:rPr lang="tr-TR" sz="3300" dirty="0"/>
              <a:t>, 2019</a:t>
            </a:r>
          </a:p>
          <a:p>
            <a:r>
              <a:rPr lang="tr-TR" sz="3300" b="1" dirty="0" smtClean="0"/>
              <a:t>İslamiyet </a:t>
            </a:r>
            <a:r>
              <a:rPr lang="tr-TR" sz="3300" b="1" dirty="0" smtClean="0"/>
              <a:t>– Hristiyanlık Kavramları </a:t>
            </a:r>
            <a:r>
              <a:rPr lang="tr-TR" sz="3300" b="1" dirty="0" smtClean="0"/>
              <a:t>Sözlüğü, </a:t>
            </a:r>
            <a:r>
              <a:rPr lang="tr-TR" sz="3300" dirty="0" smtClean="0"/>
              <a:t>Ed. Mualla Selçuk- Halis </a:t>
            </a:r>
            <a:r>
              <a:rPr lang="tr-TR" sz="3300" dirty="0" err="1" smtClean="0"/>
              <a:t>Albayrak</a:t>
            </a:r>
            <a:r>
              <a:rPr lang="tr-TR" sz="3300" dirty="0" smtClean="0"/>
              <a:t>- Peter </a:t>
            </a:r>
            <a:r>
              <a:rPr lang="tr-TR" sz="3300" dirty="0" err="1" smtClean="0"/>
              <a:t>Antes</a:t>
            </a:r>
            <a:r>
              <a:rPr lang="tr-TR" sz="3300" dirty="0" smtClean="0"/>
              <a:t>,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- Martin </a:t>
            </a:r>
            <a:r>
              <a:rPr lang="tr-TR" sz="3300" dirty="0" err="1" smtClean="0"/>
              <a:t>Turner</a:t>
            </a:r>
            <a:r>
              <a:rPr lang="tr-TR" sz="3300" dirty="0" smtClean="0"/>
              <a:t>, </a:t>
            </a:r>
            <a:r>
              <a:rPr lang="tr-TR" sz="3300" dirty="0" err="1" smtClean="0"/>
              <a:t>Eugen</a:t>
            </a:r>
            <a:r>
              <a:rPr lang="tr-TR" sz="3300" dirty="0" smtClean="0"/>
              <a:t> </a:t>
            </a:r>
            <a:r>
              <a:rPr lang="tr-TR" sz="3300" dirty="0" err="1" smtClean="0"/>
              <a:t>Biser</a:t>
            </a:r>
            <a:r>
              <a:rPr lang="tr-TR" sz="3300" dirty="0" smtClean="0"/>
              <a:t> Vakfı Yayınları</a:t>
            </a:r>
          </a:p>
          <a:p>
            <a:r>
              <a:rPr lang="tr-TR" sz="3300" dirty="0" smtClean="0"/>
              <a:t> 1</a:t>
            </a:r>
            <a:r>
              <a:rPr lang="tr-TR" sz="3300" b="1" dirty="0" smtClean="0"/>
              <a:t>.“İnsan Onuru İslam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Temeller</a:t>
            </a:r>
            <a:r>
              <a:rPr lang="tr-TR" sz="3300" b="1" dirty="0" smtClean="0"/>
              <a:t>”, </a:t>
            </a:r>
            <a:r>
              <a:rPr lang="tr-TR" sz="3300" dirty="0" smtClean="0"/>
              <a:t>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2005</a:t>
            </a:r>
            <a:endParaRPr lang="tr-TR" sz="3300" dirty="0" smtClean="0"/>
          </a:p>
          <a:p>
            <a:pPr>
              <a:buNone/>
            </a:pPr>
            <a:r>
              <a:rPr lang="tr-TR" sz="3300" dirty="0" smtClean="0"/>
              <a:t>	2. </a:t>
            </a:r>
            <a:r>
              <a:rPr lang="tr-TR" sz="3300" b="1" dirty="0" smtClean="0"/>
              <a:t>“Din ve Devlet ilişkileri İslam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Temeller</a:t>
            </a:r>
            <a:r>
              <a:rPr lang="tr-TR" sz="3300" b="1" dirty="0" smtClean="0"/>
              <a:t>”, </a:t>
            </a:r>
            <a:r>
              <a:rPr lang="tr-TR" sz="3300" dirty="0" smtClean="0"/>
              <a:t>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</a:t>
            </a:r>
            <a:r>
              <a:rPr lang="tr-TR" sz="3300" dirty="0" smtClean="0"/>
              <a:t>2006</a:t>
            </a:r>
            <a:endParaRPr lang="tr-TR" sz="3300" dirty="0" smtClean="0"/>
          </a:p>
          <a:p>
            <a:pPr>
              <a:buNone/>
            </a:pPr>
            <a:r>
              <a:rPr lang="tr-TR" sz="3300" dirty="0" smtClean="0"/>
              <a:t>	3. </a:t>
            </a:r>
            <a:r>
              <a:rPr lang="tr-TR" sz="3300" b="1" dirty="0" smtClean="0"/>
              <a:t>“ ‘Otorite ve Birey’ İslamiyet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Temel Kavramlar</a:t>
            </a:r>
            <a:r>
              <a:rPr lang="tr-TR" sz="3300" b="1" dirty="0" smtClean="0"/>
              <a:t>”, </a:t>
            </a:r>
            <a:r>
              <a:rPr lang="tr-TR" sz="3300" dirty="0" smtClean="0"/>
              <a:t>Din ve Devlet ilişkileri İslam ve </a:t>
            </a:r>
            <a:r>
              <a:rPr lang="tr-TR" sz="3300" dirty="0" err="1" smtClean="0"/>
              <a:t>Hristiyanlık’ta</a:t>
            </a:r>
            <a:r>
              <a:rPr lang="tr-TR" sz="3300" dirty="0" smtClean="0"/>
              <a:t> Temeller”, 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2007</a:t>
            </a:r>
            <a:endParaRPr lang="tr-TR" sz="3300" dirty="0" smtClean="0"/>
          </a:p>
          <a:p>
            <a:pPr>
              <a:buNone/>
            </a:pPr>
            <a:r>
              <a:rPr lang="tr-TR" sz="3300" dirty="0" smtClean="0"/>
              <a:t>	4. </a:t>
            </a:r>
            <a:r>
              <a:rPr lang="tr-TR" sz="3300" b="1" dirty="0" smtClean="0"/>
              <a:t>“İslam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Monoteizm</a:t>
            </a:r>
            <a:r>
              <a:rPr lang="tr-TR" sz="3300" b="1" dirty="0" smtClean="0"/>
              <a:t>”, </a:t>
            </a:r>
            <a:r>
              <a:rPr lang="tr-TR" sz="3300" dirty="0" smtClean="0"/>
              <a:t>Din ve Devlet ilişkileri İslam ve </a:t>
            </a:r>
            <a:r>
              <a:rPr lang="tr-TR" sz="3300" dirty="0" err="1" smtClean="0"/>
              <a:t>Hristiyanlık’ta</a:t>
            </a:r>
            <a:r>
              <a:rPr lang="tr-TR" sz="3300" dirty="0" smtClean="0"/>
              <a:t> Temeller”, 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2008</a:t>
            </a:r>
            <a:endParaRPr lang="tr-TR" sz="3300" dirty="0" smtClean="0"/>
          </a:p>
          <a:p>
            <a:pPr>
              <a:buNone/>
            </a:pPr>
            <a:r>
              <a:rPr lang="tr-TR" sz="3300" dirty="0" smtClean="0"/>
              <a:t>	5. </a:t>
            </a:r>
            <a:r>
              <a:rPr lang="tr-TR" sz="3300" b="1" dirty="0" smtClean="0"/>
              <a:t>“İslam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Vahiy</a:t>
            </a:r>
            <a:r>
              <a:rPr lang="tr-TR" sz="3300" b="1" dirty="0" smtClean="0"/>
              <a:t>”, </a:t>
            </a:r>
            <a:r>
              <a:rPr lang="tr-TR" sz="3300" dirty="0" smtClean="0"/>
              <a:t>Din ve Devlet ilişkileri İslam ve </a:t>
            </a:r>
            <a:r>
              <a:rPr lang="tr-TR" sz="3300" dirty="0" err="1" smtClean="0"/>
              <a:t>Hristiyanlık’ta</a:t>
            </a:r>
            <a:r>
              <a:rPr lang="tr-TR" sz="3300" dirty="0" smtClean="0"/>
              <a:t> Temeller”, 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2009</a:t>
            </a:r>
            <a:endParaRPr lang="tr-TR" sz="3300" dirty="0" smtClean="0"/>
          </a:p>
          <a:p>
            <a:pPr>
              <a:buNone/>
            </a:pPr>
            <a:r>
              <a:rPr lang="tr-TR" sz="3300" dirty="0" smtClean="0"/>
              <a:t>	6. </a:t>
            </a:r>
            <a:r>
              <a:rPr lang="tr-TR" sz="3300" b="1" dirty="0" smtClean="0"/>
              <a:t>“İslam ve </a:t>
            </a:r>
            <a:r>
              <a:rPr lang="tr-TR" sz="3300" b="1" dirty="0" err="1" smtClean="0"/>
              <a:t>Hristiyanlık’ta</a:t>
            </a:r>
            <a:r>
              <a:rPr lang="tr-TR" sz="3300" b="1" dirty="0" smtClean="0"/>
              <a:t> Akıl ve İman”, </a:t>
            </a:r>
            <a:r>
              <a:rPr lang="tr-TR" sz="3300" dirty="0" smtClean="0"/>
              <a:t>Ed. Richard </a:t>
            </a:r>
            <a:r>
              <a:rPr lang="tr-TR" sz="3300" dirty="0" err="1" smtClean="0"/>
              <a:t>Heinzmann</a:t>
            </a:r>
            <a:r>
              <a:rPr lang="tr-TR" sz="3300" dirty="0" smtClean="0"/>
              <a:t>&amp;Mualla Selçuk, </a:t>
            </a:r>
            <a:r>
              <a:rPr lang="tr-TR" sz="3300" dirty="0" err="1" smtClean="0"/>
              <a:t>Kohlhammer</a:t>
            </a:r>
            <a:r>
              <a:rPr lang="tr-TR" sz="3300" dirty="0" smtClean="0"/>
              <a:t>, </a:t>
            </a:r>
            <a:r>
              <a:rPr lang="tr-TR" sz="3300" dirty="0" smtClean="0"/>
              <a:t>2010</a:t>
            </a:r>
            <a:endParaRPr lang="tr-TR" sz="33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Valk</a:t>
            </a:r>
            <a:r>
              <a:rPr lang="en-US" dirty="0" smtClean="0"/>
              <a:t>, J., </a:t>
            </a:r>
            <a:r>
              <a:rPr lang="en-US" dirty="0" err="1" smtClean="0"/>
              <a:t>Albayrak</a:t>
            </a:r>
            <a:r>
              <a:rPr lang="en-US" dirty="0" smtClean="0"/>
              <a:t>, H., &amp; </a:t>
            </a:r>
            <a:r>
              <a:rPr lang="en-US" dirty="0" err="1" smtClean="0"/>
              <a:t>Selçuk</a:t>
            </a:r>
            <a:r>
              <a:rPr lang="en-US" dirty="0" smtClean="0"/>
              <a:t>, M. (2017). </a:t>
            </a:r>
            <a:r>
              <a:rPr lang="en-US" i="1" dirty="0" smtClean="0"/>
              <a:t>An Islamic Worldview from Turkey: Religion in a Modern, Secular and Democratic State</a:t>
            </a:r>
            <a:r>
              <a:rPr lang="en-US" dirty="0" smtClean="0"/>
              <a:t>. Springer.</a:t>
            </a:r>
            <a:endParaRPr lang="tr-TR" dirty="0" smtClean="0"/>
          </a:p>
          <a:p>
            <a:pPr lvl="0"/>
            <a:r>
              <a:rPr lang="en-US" dirty="0" err="1" smtClean="0"/>
              <a:t>Selçuk</a:t>
            </a:r>
            <a:r>
              <a:rPr lang="tr-TR" dirty="0" smtClean="0"/>
              <a:t>, M &amp;</a:t>
            </a:r>
            <a:r>
              <a:rPr lang="en-US" dirty="0" smtClean="0"/>
              <a:t> </a:t>
            </a:r>
            <a:r>
              <a:rPr lang="en-US" dirty="0" err="1" smtClean="0"/>
              <a:t>Valk</a:t>
            </a:r>
            <a:r>
              <a:rPr lang="tr-TR" dirty="0" smtClean="0"/>
              <a:t>, J. (2012)</a:t>
            </a:r>
            <a:r>
              <a:rPr lang="en-US" dirty="0" smtClean="0"/>
              <a:t>, </a:t>
            </a:r>
            <a:r>
              <a:rPr lang="tr-TR" dirty="0" smtClean="0"/>
              <a:t>“</a:t>
            </a:r>
            <a:r>
              <a:rPr lang="en-US" dirty="0" smtClean="0"/>
              <a:t>Knowing Self and Others: A Worldview Model for Religious Education in Turkey</a:t>
            </a:r>
            <a:r>
              <a:rPr lang="tr-TR" dirty="0" smtClean="0"/>
              <a:t>”</a:t>
            </a:r>
            <a:r>
              <a:rPr lang="en-US" dirty="0" smtClean="0"/>
              <a:t>. </a:t>
            </a:r>
            <a:r>
              <a:rPr lang="en-US" i="1" dirty="0" smtClean="0"/>
              <a:t>Religious Education</a:t>
            </a:r>
            <a:r>
              <a:rPr lang="en-US" dirty="0" smtClean="0"/>
              <a:t>. </a:t>
            </a:r>
            <a:r>
              <a:rPr lang="en-US" dirty="0" err="1" smtClean="0"/>
              <a:t>Vol</a:t>
            </a:r>
            <a:r>
              <a:rPr lang="en-US" dirty="0" smtClean="0"/>
              <a:t> 107, Number 5, 2012, pp.443-455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200" dirty="0" smtClean="0"/>
              <a:t>Uğurlu, H.S. (2017). Dini Danışmanlık Eğitimi: Amerika Örneği </a:t>
            </a:r>
            <a:r>
              <a:rPr lang="tr-TR" sz="2200" smtClean="0"/>
              <a:t>ve </a:t>
            </a:r>
            <a:r>
              <a:rPr lang="tr-TR" sz="2200" smtClean="0"/>
              <a:t>Türkiye </a:t>
            </a:r>
            <a:r>
              <a:rPr lang="tr-TR" sz="2200" dirty="0" smtClean="0"/>
              <a:t>Gereksinim Çözümlemesi Üzerine Nitel Bir Araştırma. Basılmamış Doktora Tezi. Ankara Üniversitesi Sosyal Bilimler </a:t>
            </a:r>
            <a:r>
              <a:rPr lang="tr-TR" sz="2200" dirty="0" smtClean="0"/>
              <a:t>Enstitüsü</a:t>
            </a:r>
          </a:p>
          <a:p>
            <a:pPr algn="just"/>
            <a:r>
              <a:rPr lang="tr-TR" sz="2200" dirty="0" smtClean="0"/>
              <a:t>Usta Doğan, P. (2017), Din Öğretimi Modelleri ve Mezhepler Üstü bir Program Tasarımının Nitelikleri, Basılmamış Doktora Tezi. Ankara Üniversitesi Sosyal Bilimler </a:t>
            </a:r>
            <a:r>
              <a:rPr lang="tr-TR" sz="2200" dirty="0" smtClean="0"/>
              <a:t>Enstitüsü</a:t>
            </a:r>
            <a:endParaRPr lang="tr-TR" sz="2200" dirty="0" smtClean="0"/>
          </a:p>
          <a:p>
            <a:pPr algn="just"/>
            <a:r>
              <a:rPr lang="tr-TR" sz="2200" dirty="0" smtClean="0"/>
              <a:t>Zengin, B. (2018). Din Eğitiminin Bir Hedefi Olarak Anlama (İnsan Bütünsel-bağlamsal Yaklaşım). Basılmamış Doktora Tezi. Ankara Üniversitesi Sosyal Bilimler Enstitüsü</a:t>
            </a:r>
          </a:p>
          <a:p>
            <a:pPr algn="just"/>
            <a:r>
              <a:rPr lang="tr-TR" sz="2200" dirty="0" smtClean="0"/>
              <a:t>Sözen, H. (2019). Din Öğretiminde Korelasyon Didaktiği Yaklaşımı: Almanya Örneğinde Nitel Bir Araştırma. Basılmamış Doktora Tezi. Ankara Üniversitesi Sosyal Bilimler </a:t>
            </a:r>
            <a:r>
              <a:rPr lang="tr-TR" sz="2200" dirty="0" smtClean="0"/>
              <a:t>Enstitüsü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rtalam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99</TotalTime>
  <Words>194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Ortalama</vt:lpstr>
      <vt:lpstr>KAYNAKLAR</vt:lpstr>
      <vt:lpstr>Kitap ve Makaleler</vt:lpstr>
      <vt:lpstr>Slayt 3</vt:lpstr>
      <vt:lpstr>Tezler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KAYNAKLAR</dc:title>
  <dc:creator>sinem</dc:creator>
  <cp:lastModifiedBy>sinem</cp:lastModifiedBy>
  <cp:revision>13</cp:revision>
  <dcterms:created xsi:type="dcterms:W3CDTF">2019-09-18T09:46:20Z</dcterms:created>
  <dcterms:modified xsi:type="dcterms:W3CDTF">2019-09-24T09:05:17Z</dcterms:modified>
</cp:coreProperties>
</file>