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3" r:id="rId3"/>
    <p:sldId id="264" r:id="rId4"/>
    <p:sldId id="265"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858211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3119970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3616034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3854403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595441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697031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706155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4198751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374769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567383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19303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5662758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k:@MSITStore:C:\Program%20Files%20(x86)\KAZANCI\ibb\contents.chm::/%20mk:@MSITStore:contentsa.chm::/tc818.htm#388"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fontScale="92500" lnSpcReduction="10000"/>
          </a:bodyPr>
          <a:lstStyle/>
          <a:p>
            <a:pPr marL="0" indent="0" algn="ctr">
              <a:buNone/>
            </a:pPr>
            <a:endParaRPr lang="tr-TR" sz="4000" b="1" cap="all" dirty="0" smtClean="0"/>
          </a:p>
          <a:p>
            <a:pPr marL="0" indent="0" algn="ctr">
              <a:buNone/>
            </a:pPr>
            <a:r>
              <a:rPr lang="tr-TR" sz="4000" b="1" cap="all" dirty="0" smtClean="0"/>
              <a:t>SÖZLEŞMELERDE </a:t>
            </a:r>
            <a:r>
              <a:rPr lang="tr-TR" sz="4000" b="1" cap="all" dirty="0"/>
              <a:t>TEMSİL</a:t>
            </a:r>
            <a:r>
              <a:rPr lang="tr-TR" sz="4000" cap="all" dirty="0"/>
              <a:t>	</a:t>
            </a:r>
            <a:endParaRPr lang="tr-TR" sz="4000" b="1" cap="all" dirty="0"/>
          </a:p>
          <a:p>
            <a:pPr marL="0" indent="0">
              <a:buNone/>
            </a:pPr>
            <a:endParaRPr lang="tr-TR" cap="all" dirty="0" smtClean="0"/>
          </a:p>
          <a:p>
            <a:pPr marL="0" indent="0">
              <a:buNone/>
            </a:pPr>
            <a:endParaRPr lang="tr-TR" cap="all" dirty="0" smtClean="0"/>
          </a:p>
          <a:p>
            <a:pPr marL="0" indent="0">
              <a:buNone/>
            </a:pPr>
            <a:r>
              <a:rPr lang="tr-TR" cap="all" dirty="0" smtClean="0"/>
              <a:t>I.TEMSİL </a:t>
            </a:r>
            <a:r>
              <a:rPr lang="tr-TR" cap="all" dirty="0"/>
              <a:t>KAVRAMI	</a:t>
            </a:r>
            <a:endParaRPr lang="tr-TR" cap="all" dirty="0" smtClean="0"/>
          </a:p>
          <a:p>
            <a:pPr marL="0" indent="0">
              <a:buNone/>
            </a:pPr>
            <a:r>
              <a:rPr lang="tr-TR" cap="all" dirty="0"/>
              <a:t>II.TEMSİLİN </a:t>
            </a:r>
            <a:r>
              <a:rPr lang="tr-TR" cap="all" dirty="0" smtClean="0"/>
              <a:t>ÇEŞİTLERİ</a:t>
            </a:r>
          </a:p>
          <a:p>
            <a:pPr marL="0" indent="0">
              <a:buNone/>
            </a:pPr>
            <a:r>
              <a:rPr lang="tr-TR" cap="all" dirty="0"/>
              <a:t>III.İRADÎ TEMSİLİN </a:t>
            </a:r>
            <a:r>
              <a:rPr lang="tr-TR" cap="all" dirty="0" smtClean="0"/>
              <a:t>ŞARTLARI</a:t>
            </a:r>
          </a:p>
          <a:p>
            <a:pPr marL="0" indent="0" defTabSz="360000">
              <a:buNone/>
            </a:pPr>
            <a:r>
              <a:rPr lang="tr-TR" cap="all" dirty="0"/>
              <a:t>IV.TEMSİL YETKİSİNİN KAPSAMI	</a:t>
            </a:r>
          </a:p>
          <a:p>
            <a:pPr marL="0" indent="0" defTabSz="360000">
              <a:buNone/>
            </a:pPr>
            <a:r>
              <a:rPr lang="tr-TR" cap="all" dirty="0" smtClean="0"/>
              <a:t>V.TEMSİL </a:t>
            </a:r>
            <a:r>
              <a:rPr lang="tr-TR" cap="all" dirty="0"/>
              <a:t>İLİŞKİSİNDE BAZI ÖZEL DURUMLAR	</a:t>
            </a:r>
            <a:endParaRPr lang="tr-TR" cap="all" dirty="0" smtClean="0"/>
          </a:p>
          <a:p>
            <a:pPr marL="0" indent="0" defTabSz="360000">
              <a:buNone/>
            </a:pPr>
            <a:r>
              <a:rPr lang="tr-TR" cap="all" dirty="0"/>
              <a:t>VI.TEMSİL YETKİSİNİN SONA ERMESİ	</a:t>
            </a:r>
            <a:endParaRPr lang="tr-TR" cap="all" dirty="0" smtClean="0"/>
          </a:p>
          <a:p>
            <a:pPr marL="0" indent="0" defTabSz="360000">
              <a:buNone/>
            </a:pPr>
            <a:r>
              <a:rPr lang="tr-TR" cap="all" dirty="0"/>
              <a:t>VII.YETKİSİZ TEMSİL</a:t>
            </a:r>
          </a:p>
          <a:p>
            <a:pPr marL="0" indent="0" defTabSz="360000">
              <a:buNone/>
            </a:pPr>
            <a:endParaRPr lang="tr-TR" dirty="0"/>
          </a:p>
          <a:p>
            <a:pPr marL="0" indent="0" defTabSz="360000">
              <a:buNone/>
            </a:pPr>
            <a:r>
              <a:rPr lang="tr-TR" dirty="0"/>
              <a:t>	</a:t>
            </a:r>
            <a:endParaRPr lang="tr-TR" dirty="0"/>
          </a:p>
        </p:txBody>
      </p:sp>
    </p:spTree>
    <p:extLst>
      <p:ext uri="{BB962C8B-B14F-4D97-AF65-F5344CB8AC3E}">
        <p14:creationId xmlns:p14="http://schemas.microsoft.com/office/powerpoint/2010/main" val="5275885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3200" b="1" dirty="0" smtClean="0">
                <a:latin typeface="Times New Roman" pitchFamily="18" charset="0"/>
                <a:cs typeface="Times New Roman" pitchFamily="18" charset="0"/>
              </a:rPr>
              <a:t>12. HD. T. 09.09.2015, E. 2015/17668, K. 2015/20231</a:t>
            </a:r>
            <a:endParaRPr lang="tr-TR" sz="3200" b="1" dirty="0">
              <a:latin typeface="Times New Roman" pitchFamily="18" charset="0"/>
              <a:cs typeface="Times New Roman" pitchFamily="18" charset="0"/>
            </a:endParaRPr>
          </a:p>
        </p:txBody>
      </p:sp>
      <p:sp>
        <p:nvSpPr>
          <p:cNvPr id="3" name="İçerik Yer Tutucusu 2"/>
          <p:cNvSpPr>
            <a:spLocks noGrp="1"/>
          </p:cNvSpPr>
          <p:nvPr>
            <p:ph idx="1"/>
          </p:nvPr>
        </p:nvSpPr>
        <p:spPr/>
        <p:txBody>
          <a:bodyPr>
            <a:noAutofit/>
          </a:bodyPr>
          <a:lstStyle/>
          <a:p>
            <a:pPr algn="just"/>
            <a:r>
              <a:rPr lang="tr-TR" sz="4000" dirty="0">
                <a:latin typeface="Times New Roman" pitchFamily="18" charset="0"/>
                <a:cs typeface="Times New Roman" pitchFamily="18" charset="0"/>
              </a:rPr>
              <a:t>Hukuki işlemden doğan temsil yetkisi, aksi taraflarca kararlaştırılmadıkça veya işin özelliğinden anlaşılmadıkça, temsil olunanın veya temsilcinin ölümü, gaipliğine karar verilmesi, fiil ehliyetini kaybetmesi veya iflas etmesi durumlarında sona erer. Buna göre iflas kararı ile birlikte vekilin görevi sona erer.</a:t>
            </a:r>
          </a:p>
        </p:txBody>
      </p:sp>
    </p:spTree>
    <p:extLst>
      <p:ext uri="{BB962C8B-B14F-4D97-AF65-F5344CB8AC3E}">
        <p14:creationId xmlns:p14="http://schemas.microsoft.com/office/powerpoint/2010/main" val="1995677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dirty="0" smtClean="0">
                <a:effectLst>
                  <a:outerShdw blurRad="38100" dist="38100" dir="2700000" algn="tl">
                    <a:srgbClr val="000000">
                      <a:alpha val="43137"/>
                    </a:srgbClr>
                  </a:outerShdw>
                </a:effectLst>
                <a:latin typeface="Times New Roman" pitchFamily="18" charset="0"/>
                <a:cs typeface="Times New Roman" pitchFamily="18" charset="0"/>
              </a:rPr>
              <a:t>HGK. T. 19.11.2011, E. 2011/12-549, K. 2011/644</a:t>
            </a:r>
            <a:endParaRPr lang="tr-TR" sz="3200" b="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İçerik Yer Tutucusu 2"/>
          <p:cNvSpPr>
            <a:spLocks noGrp="1"/>
          </p:cNvSpPr>
          <p:nvPr>
            <p:ph idx="1"/>
          </p:nvPr>
        </p:nvSpPr>
        <p:spPr>
          <a:xfrm>
            <a:off x="374073" y="1733798"/>
            <a:ext cx="8416636" cy="5124203"/>
          </a:xfrm>
        </p:spPr>
        <p:txBody>
          <a:bodyPr>
            <a:noAutofit/>
          </a:bodyPr>
          <a:lstStyle/>
          <a:p>
            <a:pPr algn="just"/>
            <a:r>
              <a:rPr lang="tr-TR" sz="2800" dirty="0">
                <a:latin typeface="Times New Roman" pitchFamily="18" charset="0"/>
                <a:cs typeface="Times New Roman" pitchFamily="18" charset="0"/>
              </a:rPr>
              <a:t>Vekaletin </a:t>
            </a:r>
            <a:r>
              <a:rPr lang="tr-TR" sz="2800" dirty="0" err="1">
                <a:latin typeface="Times New Roman" pitchFamily="18" charset="0"/>
                <a:cs typeface="Times New Roman" pitchFamily="18" charset="0"/>
              </a:rPr>
              <a:t>şümulunu</a:t>
            </a:r>
            <a:r>
              <a:rPr lang="tr-TR" sz="2800" dirty="0">
                <a:latin typeface="Times New Roman" pitchFamily="18" charset="0"/>
                <a:cs typeface="Times New Roman" pitchFamily="18" charset="0"/>
              </a:rPr>
              <a:t> düzenleyen 818 Sayılı B.K.'</a:t>
            </a:r>
            <a:r>
              <a:rPr lang="tr-TR" sz="2800" dirty="0" err="1">
                <a:latin typeface="Times New Roman" pitchFamily="18" charset="0"/>
                <a:cs typeface="Times New Roman" pitchFamily="18" charset="0"/>
              </a:rPr>
              <a:t>nun</a:t>
            </a:r>
            <a:r>
              <a:rPr lang="tr-TR" sz="2800" dirty="0">
                <a:latin typeface="Times New Roman" pitchFamily="18" charset="0"/>
                <a:cs typeface="Times New Roman" pitchFamily="18" charset="0"/>
              </a:rPr>
              <a:t> </a:t>
            </a:r>
            <a:r>
              <a:rPr lang="tr-TR" sz="2800" dirty="0">
                <a:latin typeface="Times New Roman" pitchFamily="18" charset="0"/>
                <a:cs typeface="Times New Roman" pitchFamily="18" charset="0"/>
                <a:hlinkClick r:id="rId2" tooltip="İlgili maddeyi görmek için tıklayınız"/>
              </a:rPr>
              <a:t>388</a:t>
            </a:r>
            <a:r>
              <a:rPr lang="tr-TR" sz="2800" dirty="0">
                <a:latin typeface="Times New Roman" pitchFamily="18" charset="0"/>
                <a:cs typeface="Times New Roman" pitchFamily="18" charset="0"/>
              </a:rPr>
              <a:t>.maddesi hükmü amir hüküm olmayıp, her zaman için aksi belirli koşulların varlığı ile uygulanabilir; bu hüküm daha çok temsil edilen ile işlem yapan arasındaki ilişkide söz konusu olur ve örneğin </a:t>
            </a:r>
            <a:r>
              <a:rPr lang="tr-TR" sz="2800" b="1" u="sng" dirty="0">
                <a:latin typeface="Times New Roman" pitchFamily="18" charset="0"/>
                <a:cs typeface="Times New Roman" pitchFamily="18" charset="0"/>
              </a:rPr>
              <a:t>kambiyo senedi şirket adına yetkili olmayan kişi tarafından düzenlendiğinde, şirket yetkilisinin bu işlemi kabul etmesi halinde 388.maddedeki koşullar artık aranmaz; bu şekilde işlem yapılıp, şirket yetkilisi tarafından buna ses çıkarılmamış, daha önce de bu tür işlemler yapılagelmiş ve teamül halini almışsa burada da zımni kabulün varlığı söz konusu olur ki</a:t>
            </a:r>
            <a:r>
              <a:rPr lang="tr-TR" sz="2800" dirty="0">
                <a:latin typeface="Times New Roman" pitchFamily="18" charset="0"/>
                <a:cs typeface="Times New Roman" pitchFamily="18" charset="0"/>
              </a:rPr>
              <a:t>, bu durumda da adına işlem yapılan şirketin sorumluluğunun kabulü gerekir.</a:t>
            </a:r>
          </a:p>
        </p:txBody>
      </p:sp>
    </p:spTree>
    <p:extLst>
      <p:ext uri="{BB962C8B-B14F-4D97-AF65-F5344CB8AC3E}">
        <p14:creationId xmlns:p14="http://schemas.microsoft.com/office/powerpoint/2010/main" val="678090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b="1" u="sng" dirty="0" smtClean="0">
                <a:latin typeface="Times New Roman" pitchFamily="18" charset="0"/>
                <a:cs typeface="Times New Roman" pitchFamily="18" charset="0"/>
              </a:rPr>
              <a:t>13. HD. T. 27.2.2003, E. 2002/13428, K. 2002/1988</a:t>
            </a:r>
            <a:endParaRPr lang="tr-TR" sz="3200" b="1" u="sng" dirty="0">
              <a:latin typeface="Times New Roman" pitchFamily="18" charset="0"/>
              <a:cs typeface="Times New Roman" pitchFamily="18" charset="0"/>
            </a:endParaRPr>
          </a:p>
        </p:txBody>
      </p:sp>
      <p:sp>
        <p:nvSpPr>
          <p:cNvPr id="3" name="İçerik Yer Tutucusu 2"/>
          <p:cNvSpPr>
            <a:spLocks noGrp="1"/>
          </p:cNvSpPr>
          <p:nvPr>
            <p:ph idx="1"/>
          </p:nvPr>
        </p:nvSpPr>
        <p:spPr>
          <a:xfrm>
            <a:off x="800100" y="2103120"/>
            <a:ext cx="7543800" cy="4582688"/>
          </a:xfrm>
        </p:spPr>
        <p:txBody>
          <a:bodyPr>
            <a:noAutofit/>
          </a:bodyPr>
          <a:lstStyle/>
          <a:p>
            <a:pPr algn="just"/>
            <a:r>
              <a:rPr lang="tr-TR" sz="3600" dirty="0">
                <a:latin typeface="Times New Roman" pitchFamily="18" charset="0"/>
                <a:cs typeface="Times New Roman" pitchFamily="18" charset="0"/>
              </a:rPr>
              <a:t>Somut olayda davacı icazetin varlığını yasal delillerle ispat etmiş değildir. Fakat davacı </a:t>
            </a:r>
            <a:r>
              <a:rPr lang="tr-TR" sz="3600" dirty="0" err="1">
                <a:latin typeface="Times New Roman" pitchFamily="18" charset="0"/>
                <a:cs typeface="Times New Roman" pitchFamily="18" charset="0"/>
              </a:rPr>
              <a:t>limited</a:t>
            </a:r>
            <a:r>
              <a:rPr lang="tr-TR" sz="3600" dirty="0">
                <a:latin typeface="Times New Roman" pitchFamily="18" charset="0"/>
                <a:cs typeface="Times New Roman" pitchFamily="18" charset="0"/>
              </a:rPr>
              <a:t> şirket olup tacirdir. Önceden davalının annesi ile 20.2.1999 tarihinde bir sözleşme yapıp sonradan davalının annesinin bir vekaletnamesi olmadan yetkili mümessil olmadığını bile bile davalı ile davaya konu sözleşmeyi yapmış olmakla davalıdan istemde bulunması mümkün değildir. </a:t>
            </a:r>
          </a:p>
        </p:txBody>
      </p:sp>
    </p:spTree>
    <p:extLst>
      <p:ext uri="{BB962C8B-B14F-4D97-AF65-F5344CB8AC3E}">
        <p14:creationId xmlns:p14="http://schemas.microsoft.com/office/powerpoint/2010/main" val="24594608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247</Words>
  <Application>Microsoft Office PowerPoint</Application>
  <PresentationFormat>Ekran Gösterisi (4:3)</PresentationFormat>
  <Paragraphs>19</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Dalga Biçimi</vt:lpstr>
      <vt:lpstr>PowerPoint Sunusu</vt:lpstr>
      <vt:lpstr>12. HD. T. 09.09.2015, E. 2015/17668, K. 2015/20231</vt:lpstr>
      <vt:lpstr>HGK. T. 19.11.2011, E. 2011/12-549, K. 2011/644</vt:lpstr>
      <vt:lpstr>13. HD. T. 27.2.2003, E. 2002/13428, K. 2002/1988</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4</cp:revision>
  <dcterms:created xsi:type="dcterms:W3CDTF">2018-02-28T12:53:20Z</dcterms:created>
  <dcterms:modified xsi:type="dcterms:W3CDTF">2018-03-03T10:04:17Z</dcterms:modified>
</cp:coreProperties>
</file>