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77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05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840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CD7244-E38B-4B55-B232-583906800C98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ADE6CC-645C-4463-9EA8-08448E10CA7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818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5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7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93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20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96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59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12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0EDDF-E82B-4568-B354-6FC0CE9B3EC4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D10F4-34D2-43E1-961E-B5DEA42F56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88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8.png"/><Relationship Id="rId21" Type="http://schemas.openxmlformats.org/officeDocument/2006/relationships/image" Target="../media/image25.png"/><Relationship Id="rId34" Type="http://schemas.openxmlformats.org/officeDocument/2006/relationships/image" Target="../media/image38.png"/><Relationship Id="rId7" Type="http://schemas.openxmlformats.org/officeDocument/2006/relationships/image" Target="../media/image6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33" Type="http://schemas.openxmlformats.org/officeDocument/2006/relationships/image" Target="../media/image37.png"/><Relationship Id="rId2" Type="http://schemas.openxmlformats.org/officeDocument/2006/relationships/image" Target="../media/image11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29" Type="http://schemas.openxmlformats.org/officeDocument/2006/relationships/image" Target="../media/image3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32" Type="http://schemas.openxmlformats.org/officeDocument/2006/relationships/image" Target="../media/image36.png"/><Relationship Id="rId5" Type="http://schemas.openxmlformats.org/officeDocument/2006/relationships/image" Target="../media/image10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28" Type="http://schemas.openxmlformats.org/officeDocument/2006/relationships/image" Target="../media/image32.png"/><Relationship Id="rId36" Type="http://schemas.openxmlformats.org/officeDocument/2006/relationships/image" Target="../media/image40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31" Type="http://schemas.openxmlformats.org/officeDocument/2006/relationships/image" Target="../media/image35.png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Relationship Id="rId30" Type="http://schemas.openxmlformats.org/officeDocument/2006/relationships/image" Target="../media/image34.png"/><Relationship Id="rId35" Type="http://schemas.openxmlformats.org/officeDocument/2006/relationships/image" Target="../media/image39.png"/><Relationship Id="rId8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47355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TARLA BİTKİLERİNDE BİYOLOJİK AZOT FİKSASYONU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Hakan ULUKAN </a:t>
            </a:r>
            <a:r>
              <a:rPr lang="tr-TR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2000" b="1" i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AÜZF Tarla Bitkileri Bölümü</a:t>
            </a:r>
            <a:r>
              <a:rPr lang="tr-TR" sz="2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000" b="1" i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565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8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8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8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8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8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8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8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9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9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9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049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049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03376" y="0"/>
            <a:ext cx="4886325" cy="260328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356870" indent="-344805">
              <a:spcBef>
                <a:spcPts val="110"/>
              </a:spcBef>
              <a:buClr>
                <a:srgbClr val="E2E2FF"/>
              </a:buClr>
              <a:buFont typeface="Arial"/>
              <a:buChar char="•"/>
              <a:tabLst>
                <a:tab pos="356870" algn="l"/>
                <a:tab pos="357505" algn="l"/>
              </a:tabLst>
              <a:defRPr/>
            </a:pP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Bitkiler tarafından absorbe edilen </a:t>
            </a:r>
            <a:r>
              <a:rPr sz="1600" b="1" spc="5" dirty="0">
                <a:solidFill>
                  <a:srgbClr val="FFFF00"/>
                </a:solidFill>
                <a:latin typeface="Arial"/>
                <a:cs typeface="Arial"/>
              </a:rPr>
              <a:t>azot</a:t>
            </a:r>
            <a:r>
              <a:rPr sz="1600" b="1" spc="-7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formları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39964" y="584200"/>
            <a:ext cx="1597025" cy="175048"/>
          </a:xfrm>
          <a:prstGeom prst="rect">
            <a:avLst/>
          </a:prstGeom>
        </p:spPr>
        <p:txBody>
          <a:bodyPr lIns="0" tIns="13335" rIns="0" bIns="0">
            <a:spAutoFit/>
          </a:bodyPr>
          <a:lstStyle/>
          <a:p>
            <a:pPr marL="12700">
              <a:spcBef>
                <a:spcPts val="105"/>
              </a:spcBef>
              <a:tabLst>
                <a:tab pos="1509395" algn="l"/>
              </a:tabLst>
              <a:defRPr/>
            </a:pPr>
            <a:r>
              <a:rPr sz="1050" b="1" dirty="0">
                <a:solidFill>
                  <a:srgbClr val="FFFFFF"/>
                </a:solidFill>
                <a:latin typeface="Arial"/>
                <a:cs typeface="Arial"/>
              </a:rPr>
              <a:t>4	3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17826" y="877888"/>
            <a:ext cx="1666875" cy="175048"/>
          </a:xfrm>
          <a:prstGeom prst="rect">
            <a:avLst/>
          </a:prstGeom>
        </p:spPr>
        <p:txBody>
          <a:bodyPr lIns="0" tIns="13335" rIns="0" bIns="0">
            <a:spAutoFit/>
          </a:bodyPr>
          <a:lstStyle/>
          <a:p>
            <a:pPr marL="12700">
              <a:spcBef>
                <a:spcPts val="105"/>
              </a:spcBef>
              <a:tabLst>
                <a:tab pos="1579245" algn="l"/>
              </a:tabLst>
              <a:defRPr/>
            </a:pP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3	4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65275" y="466725"/>
            <a:ext cx="3810000" cy="573088"/>
          </a:xfrm>
          <a:prstGeom prst="rect">
            <a:avLst/>
          </a:prstGeom>
        </p:spPr>
        <p:txBody>
          <a:bodyPr lIns="0" tIns="13335" rIns="0" bIns="0">
            <a:spAutoFit/>
          </a:bodyPr>
          <a:lstStyle/>
          <a:p>
            <a:pPr marL="394970" indent="-344805">
              <a:lnSpc>
                <a:spcPts val="1910"/>
              </a:lnSpc>
              <a:spcBef>
                <a:spcPts val="105"/>
              </a:spcBef>
              <a:buClr>
                <a:srgbClr val="E2E2FF"/>
              </a:buClr>
              <a:buFont typeface="Arial"/>
              <a:buChar char="•"/>
              <a:tabLst>
                <a:tab pos="394970" algn="l"/>
                <a:tab pos="395605" algn="l"/>
                <a:tab pos="1879600" algn="l"/>
              </a:tabLst>
              <a:defRPr/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75" b="1" baseline="26455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1575" b="1" spc="254" baseline="264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	</a:t>
            </a: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600" b="1" spc="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75" b="1" baseline="2645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endParaRPr sz="1575" baseline="26455">
              <a:latin typeface="Arial"/>
              <a:cs typeface="Arial"/>
            </a:endParaRPr>
          </a:p>
          <a:p>
            <a:pPr marL="394970" indent="-344805">
              <a:lnSpc>
                <a:spcPts val="2390"/>
              </a:lnSpc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Bitkide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1575" baseline="26455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miktarı </a:t>
            </a:r>
            <a:r>
              <a:rPr sz="2000" spc="-5" dirty="0">
                <a:solidFill>
                  <a:srgbClr val="CCFF66"/>
                </a:solidFill>
                <a:latin typeface="Arial"/>
                <a:cs typeface="Arial"/>
              </a:rPr>
              <a:t>&gt; &gt;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NH </a:t>
            </a:r>
            <a:r>
              <a:rPr sz="1575" baseline="26455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1575" spc="104" baseline="264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89075" y="1258889"/>
            <a:ext cx="7723188" cy="5223225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471170" indent="-344805">
              <a:spcBef>
                <a:spcPts val="110"/>
              </a:spcBef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Bitkilerin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azot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formu</a:t>
            </a:r>
            <a:r>
              <a:rPr sz="16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tercihleri;</a:t>
            </a:r>
            <a:endParaRPr sz="1600">
              <a:latin typeface="Arial"/>
              <a:cs typeface="Arial"/>
            </a:endParaRPr>
          </a:p>
          <a:p>
            <a:pPr marL="736600" lvl="1" indent="-210820">
              <a:buFont typeface="Wingdings"/>
              <a:buChar char=""/>
              <a:tabLst>
                <a:tab pos="737235" algn="l"/>
                <a:tab pos="2870835" algn="l"/>
                <a:tab pos="470027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bitki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çeşidi	</a:t>
            </a:r>
            <a:r>
              <a:rPr sz="1600" spc="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1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yaşı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	</a:t>
            </a:r>
            <a:r>
              <a:rPr sz="1600" spc="-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bazı çevre faktörlerine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bağlıdır</a:t>
            </a:r>
            <a:endParaRPr sz="1600">
              <a:latin typeface="Arial"/>
              <a:cs typeface="Arial"/>
            </a:endParaRPr>
          </a:p>
          <a:p>
            <a:pPr lvl="1">
              <a:buClr>
                <a:srgbClr val="FFFFFF"/>
              </a:buClr>
              <a:buFont typeface="Wingdings"/>
              <a:buChar char=""/>
              <a:defRPr/>
            </a:pPr>
            <a:endParaRPr sz="1650">
              <a:latin typeface="Times New Roman"/>
              <a:cs typeface="Times New Roman"/>
            </a:endParaRPr>
          </a:p>
          <a:p>
            <a:pPr marL="471170" indent="-344805">
              <a:buClr>
                <a:srgbClr val="E2E2FF"/>
              </a:buClr>
              <a:buFont typeface="Arial"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Webdings"/>
                <a:cs typeface="Webdings"/>
              </a:rPr>
              <a:t>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Her </a:t>
            </a:r>
            <a:r>
              <a:rPr sz="1600" spc="5" dirty="0">
                <a:solidFill>
                  <a:srgbClr val="66FFFF"/>
                </a:solidFill>
                <a:latin typeface="Arial"/>
                <a:cs typeface="Arial"/>
              </a:rPr>
              <a:t>iki </a:t>
            </a:r>
            <a:r>
              <a:rPr sz="1600" spc="-5" dirty="0">
                <a:solidFill>
                  <a:srgbClr val="66FFFF"/>
                </a:solidFill>
                <a:latin typeface="Arial"/>
                <a:cs typeface="Arial"/>
              </a:rPr>
              <a:t>azot 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formunu kullanan </a:t>
            </a:r>
            <a:r>
              <a:rPr sz="1600" spc="5" dirty="0">
                <a:solidFill>
                  <a:srgbClr val="66FFFF"/>
                </a:solidFill>
                <a:latin typeface="Arial"/>
                <a:cs typeface="Arial"/>
              </a:rPr>
              <a:t>bitkiler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tahıllar,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mısır,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şeker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pancarı ve</a:t>
            </a:r>
            <a:r>
              <a:rPr sz="16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çeltik</a:t>
            </a:r>
            <a:endParaRPr sz="1600">
              <a:latin typeface="Arial"/>
              <a:cs typeface="Arial"/>
            </a:endParaRPr>
          </a:p>
          <a:p>
            <a:pPr marL="471170" indent="-344805">
              <a:spcBef>
                <a:spcPts val="5"/>
              </a:spcBef>
              <a:buClr>
                <a:srgbClr val="E2E2FF"/>
              </a:buClr>
              <a:buFont typeface="Arial"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Webdings"/>
                <a:cs typeface="Webdings"/>
              </a:rPr>
              <a:t>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NO</a:t>
            </a:r>
            <a:r>
              <a:rPr sz="1575" baseline="-21164" dirty="0">
                <a:solidFill>
                  <a:srgbClr val="66FFFF"/>
                </a:solidFill>
                <a:latin typeface="Arial"/>
                <a:cs typeface="Arial"/>
              </a:rPr>
              <a:t>3 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tercih </a:t>
            </a:r>
            <a:r>
              <a:rPr sz="1600" spc="-5" dirty="0">
                <a:solidFill>
                  <a:srgbClr val="66FFFF"/>
                </a:solidFill>
                <a:latin typeface="Arial"/>
                <a:cs typeface="Arial"/>
              </a:rPr>
              <a:t>eden 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bitkiler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domates,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patates gibi sebzeler ve</a:t>
            </a:r>
            <a:r>
              <a:rPr sz="160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tütün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45"/>
              </a:spcBef>
              <a:buClr>
                <a:srgbClr val="E2E2FF"/>
              </a:buClr>
              <a:buFont typeface="Arial"/>
              <a:buChar char="•"/>
              <a:defRPr/>
            </a:pPr>
            <a:endParaRPr sz="1650">
              <a:latin typeface="Times New Roman"/>
              <a:cs typeface="Times New Roman"/>
            </a:endParaRPr>
          </a:p>
          <a:p>
            <a:pPr marL="471170" indent="-344805"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Azot formları değişik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oranlarda alınırsa daha iyi 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sonuçlar</a:t>
            </a:r>
            <a:r>
              <a:rPr sz="16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verir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25"/>
              </a:spcBef>
              <a:defRPr/>
            </a:pPr>
            <a:endParaRPr sz="1650">
              <a:latin typeface="Times New Roman"/>
              <a:cs typeface="Times New Roman"/>
            </a:endParaRPr>
          </a:p>
          <a:p>
            <a:pPr marL="184785">
              <a:defRPr/>
            </a:pPr>
            <a:r>
              <a:rPr sz="1600" spc="-5" dirty="0">
                <a:solidFill>
                  <a:srgbClr val="CCFF66"/>
                </a:solidFill>
                <a:latin typeface="Arial"/>
                <a:cs typeface="Arial"/>
              </a:rPr>
              <a:t>Nitrat (NO</a:t>
            </a:r>
            <a:r>
              <a:rPr sz="1575" spc="-7" baseline="-21164" dirty="0">
                <a:solidFill>
                  <a:srgbClr val="CCFF66"/>
                </a:solidFill>
                <a:latin typeface="Arial"/>
                <a:cs typeface="Arial"/>
              </a:rPr>
              <a:t>3</a:t>
            </a:r>
            <a:r>
              <a:rPr sz="1600" spc="-5" dirty="0">
                <a:solidFill>
                  <a:srgbClr val="CCFF66"/>
                </a:solidFill>
                <a:latin typeface="Arial"/>
                <a:cs typeface="Arial"/>
              </a:rPr>
              <a:t>)</a:t>
            </a:r>
            <a:r>
              <a:rPr sz="1600" spc="2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CCFF66"/>
                </a:solidFill>
                <a:latin typeface="Arial"/>
                <a:cs typeface="Arial"/>
              </a:rPr>
              <a:t>alımı;</a:t>
            </a:r>
            <a:endParaRPr sz="1600">
              <a:latin typeface="Arial"/>
              <a:cs typeface="Arial"/>
            </a:endParaRPr>
          </a:p>
          <a:p>
            <a:pPr marL="1309370" indent="-268605">
              <a:buClr>
                <a:srgbClr val="E2E2FF"/>
              </a:buClr>
              <a:buFontTx/>
              <a:buChar char="•"/>
              <a:tabLst>
                <a:tab pos="1309370" algn="l"/>
                <a:tab pos="13100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Düşük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pH’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iyidir</a:t>
            </a:r>
            <a:endParaRPr sz="1600">
              <a:latin typeface="Arial"/>
              <a:cs typeface="Arial"/>
            </a:endParaRPr>
          </a:p>
          <a:p>
            <a:pPr marL="1309370" indent="-268605">
              <a:buClr>
                <a:srgbClr val="E2E2FF"/>
              </a:buClr>
              <a:buFontTx/>
              <a:buChar char="•"/>
              <a:tabLst>
                <a:tab pos="1309370" algn="l"/>
                <a:tab pos="13100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Organik anyon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ile</a:t>
            </a:r>
            <a:endParaRPr sz="1600">
              <a:latin typeface="Arial"/>
              <a:cs typeface="Arial"/>
            </a:endParaRPr>
          </a:p>
          <a:p>
            <a:pPr marL="1309370" indent="-268605">
              <a:buClr>
                <a:srgbClr val="E2E2FF"/>
              </a:buClr>
              <a:buFontTx/>
              <a:buChar char="•"/>
              <a:tabLst>
                <a:tab pos="1309370" algn="l"/>
                <a:tab pos="13100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Ca, Mg ve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K’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absorbsiyonunda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artışa sebep</a:t>
            </a:r>
            <a:r>
              <a:rPr sz="16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olur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25"/>
              </a:spcBef>
              <a:defRPr/>
            </a:pPr>
            <a:endParaRPr sz="1650">
              <a:latin typeface="Times New Roman"/>
              <a:cs typeface="Times New Roman"/>
            </a:endParaRPr>
          </a:p>
          <a:p>
            <a:pPr marL="127000">
              <a:defRPr/>
            </a:pPr>
            <a:r>
              <a:rPr sz="1600" dirty="0">
                <a:solidFill>
                  <a:srgbClr val="CCFF66"/>
                </a:solidFill>
                <a:latin typeface="Arial"/>
                <a:cs typeface="Arial"/>
              </a:rPr>
              <a:t>Amonyum </a:t>
            </a:r>
            <a:r>
              <a:rPr sz="1600" spc="-5" dirty="0">
                <a:solidFill>
                  <a:srgbClr val="CCFF66"/>
                </a:solidFill>
                <a:latin typeface="Arial"/>
                <a:cs typeface="Arial"/>
              </a:rPr>
              <a:t>(NH4)</a:t>
            </a:r>
            <a:r>
              <a:rPr sz="1600" spc="-4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CCFF66"/>
                </a:solidFill>
                <a:latin typeface="Arial"/>
                <a:cs typeface="Arial"/>
              </a:rPr>
              <a:t>alımı;</a:t>
            </a:r>
            <a:endParaRPr sz="1600">
              <a:latin typeface="Arial"/>
              <a:cs typeface="Arial"/>
            </a:endParaRPr>
          </a:p>
          <a:p>
            <a:pPr marL="471170" indent="-344805"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Yükske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pH’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iyidir</a:t>
            </a:r>
            <a:endParaRPr sz="1600">
              <a:latin typeface="Arial"/>
              <a:cs typeface="Arial"/>
            </a:endParaRPr>
          </a:p>
          <a:p>
            <a:pPr marL="4711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Organik anyon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ile</a:t>
            </a:r>
            <a:endParaRPr sz="1600">
              <a:latin typeface="Arial"/>
              <a:cs typeface="Arial"/>
            </a:endParaRPr>
          </a:p>
          <a:p>
            <a:pPr marL="471170" indent="-344805"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Ca, Mg ve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K’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un absorbsiyonu</a:t>
            </a:r>
            <a:r>
              <a:rPr sz="16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AZALIR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ken</a:t>
            </a:r>
            <a:endParaRPr sz="1600">
              <a:latin typeface="Arial"/>
              <a:cs typeface="Arial"/>
            </a:endParaRPr>
          </a:p>
          <a:p>
            <a:pPr marL="471170" indent="-344805"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575" spc="-7" baseline="-21164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575" spc="-7" baseline="-21164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SO</a:t>
            </a:r>
            <a:r>
              <a:rPr sz="1575" spc="7" baseline="-21164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 Cl absorbsiyonu</a:t>
            </a:r>
            <a:r>
              <a:rPr sz="16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FF0000"/>
                </a:solidFill>
                <a:latin typeface="Arial"/>
                <a:cs typeface="Arial"/>
              </a:rPr>
              <a:t>ARTAR</a:t>
            </a:r>
            <a:endParaRPr sz="1600">
              <a:latin typeface="Arial"/>
              <a:cs typeface="Arial"/>
            </a:endParaRPr>
          </a:p>
          <a:p>
            <a:pPr>
              <a:buClr>
                <a:srgbClr val="E2E2FF"/>
              </a:buClr>
              <a:buFont typeface="Arial"/>
              <a:buChar char="•"/>
              <a:defRPr/>
            </a:pPr>
            <a:endParaRPr sz="2000">
              <a:latin typeface="Times New Roman"/>
              <a:cs typeface="Times New Roman"/>
            </a:endParaRPr>
          </a:p>
          <a:p>
            <a:pPr marL="471170" indent="-344805">
              <a:spcBef>
                <a:spcPts val="1540"/>
              </a:spcBef>
              <a:buClr>
                <a:srgbClr val="E2E2FF"/>
              </a:buClr>
              <a:buFontTx/>
              <a:buChar char="•"/>
              <a:tabLst>
                <a:tab pos="471170" algn="l"/>
                <a:tab pos="471805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1575" spc="-7" baseline="-21164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asimilasyonunda gereksinilen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enerji </a:t>
            </a:r>
            <a:r>
              <a:rPr sz="1600" spc="5" dirty="0">
                <a:solidFill>
                  <a:srgbClr val="FF0000"/>
                </a:solidFill>
                <a:latin typeface="Arial"/>
                <a:cs typeface="Arial"/>
              </a:rPr>
              <a:t>&lt;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575" baseline="-21164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asimilasyonunda</a:t>
            </a:r>
            <a:r>
              <a:rPr sz="16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gereksinilen</a:t>
            </a:r>
            <a:endParaRPr sz="1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7260313"/>
      </p:ext>
    </p:extLst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0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0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0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1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1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1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1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1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1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1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151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151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14476" y="1"/>
            <a:ext cx="8970963" cy="4206921"/>
          </a:xfrm>
          <a:prstGeom prst="rect">
            <a:avLst/>
          </a:prstGeom>
        </p:spPr>
        <p:txBody>
          <a:bodyPr lIns="0" tIns="109855" rIns="0" bIns="0">
            <a:spAutoFit/>
          </a:bodyPr>
          <a:lstStyle/>
          <a:p>
            <a:pPr marL="445770" indent="-344805">
              <a:spcBef>
                <a:spcPts val="865"/>
              </a:spcBef>
              <a:buClr>
                <a:srgbClr val="E2E2FF"/>
              </a:buClr>
              <a:buFont typeface="Arial"/>
              <a:buChar char="•"/>
              <a:tabLst>
                <a:tab pos="445770" algn="l"/>
                <a:tab pos="446405" algn="l"/>
              </a:tabLst>
              <a:defRPr/>
            </a:pPr>
            <a:r>
              <a:rPr sz="3200" b="1" spc="-35" dirty="0">
                <a:solidFill>
                  <a:srgbClr val="FFFF00"/>
                </a:solidFill>
                <a:latin typeface="Arial"/>
                <a:cs typeface="Arial"/>
              </a:rPr>
              <a:t>Toprakta </a:t>
            </a:r>
            <a:r>
              <a:rPr sz="3200" b="1" spc="-10" dirty="0">
                <a:solidFill>
                  <a:srgbClr val="FFFF00"/>
                </a:solidFill>
                <a:latin typeface="Arial"/>
                <a:cs typeface="Arial"/>
              </a:rPr>
              <a:t>azotun</a:t>
            </a:r>
            <a:r>
              <a:rPr sz="3200" b="1" spc="7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FF00"/>
                </a:solidFill>
                <a:latin typeface="Arial"/>
                <a:cs typeface="Arial"/>
              </a:rPr>
              <a:t>transformasyonları</a:t>
            </a:r>
            <a:endParaRPr sz="3200">
              <a:latin typeface="Arial"/>
              <a:cs typeface="Arial"/>
            </a:endParaRPr>
          </a:p>
          <a:p>
            <a:pPr marL="101600">
              <a:lnSpc>
                <a:spcPts val="2130"/>
              </a:lnSpc>
              <a:spcBef>
                <a:spcPts val="585"/>
              </a:spcBef>
              <a:tabLst>
                <a:tab pos="4461510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Bitkilere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yarayışlı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NH </a:t>
            </a:r>
            <a:r>
              <a:rPr sz="2400" spc="7" baseline="24305" dirty="0">
                <a:solidFill>
                  <a:srgbClr val="FFFFFF"/>
                </a:solidFill>
                <a:latin typeface="Arial"/>
                <a:cs typeface="Arial"/>
              </a:rPr>
              <a:t>+ 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spc="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aseline="24305" dirty="0">
                <a:solidFill>
                  <a:srgbClr val="FFFFFF"/>
                </a:solidFill>
                <a:latin typeface="Arial"/>
                <a:cs typeface="Arial"/>
              </a:rPr>
              <a:t>-	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miktarı;</a:t>
            </a:r>
            <a:endParaRPr sz="2400">
              <a:latin typeface="Arial"/>
              <a:cs typeface="Arial"/>
            </a:endParaRPr>
          </a:p>
          <a:p>
            <a:pPr marL="2930525">
              <a:lnSpc>
                <a:spcPts val="1170"/>
              </a:lnSpc>
              <a:tabLst>
                <a:tab pos="4113529" algn="l"/>
              </a:tabLst>
              <a:defRPr/>
            </a:pP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4	3</a:t>
            </a:r>
            <a:endParaRPr sz="1600">
              <a:latin typeface="Arial"/>
              <a:cs typeface="Arial"/>
            </a:endParaRPr>
          </a:p>
          <a:p>
            <a:pPr marL="845185" lvl="1" indent="-287020">
              <a:spcBef>
                <a:spcPts val="160"/>
              </a:spcBef>
              <a:buFontTx/>
              <a:buChar char="–"/>
              <a:tabLst>
                <a:tab pos="845819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uygulanan azotlu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gübre miktarı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sz="2400">
              <a:latin typeface="Arial"/>
              <a:cs typeface="Arial"/>
            </a:endParaRPr>
          </a:p>
          <a:p>
            <a:pPr marL="845185" lvl="1" indent="-287020">
              <a:spcBef>
                <a:spcPts val="580"/>
              </a:spcBef>
              <a:buFontTx/>
              <a:buChar char="–"/>
              <a:tabLst>
                <a:tab pos="845819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organik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toprak azotunun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mineralizasyon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derecesine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bağlıdır</a:t>
            </a:r>
            <a:endParaRPr sz="2400">
              <a:latin typeface="Arial"/>
              <a:cs typeface="Arial"/>
            </a:endParaRPr>
          </a:p>
          <a:p>
            <a:pPr lvl="1">
              <a:spcBef>
                <a:spcPts val="10"/>
              </a:spcBef>
              <a:buClr>
                <a:srgbClr val="FFFFFF"/>
              </a:buClr>
              <a:buFont typeface="Arial"/>
              <a:buChar char="–"/>
              <a:defRPr/>
            </a:pPr>
            <a:endParaRPr sz="3500">
              <a:latin typeface="Times New Roman"/>
              <a:cs typeface="Times New Roman"/>
            </a:endParaRPr>
          </a:p>
          <a:p>
            <a:pPr marL="445770" indent="-344805">
              <a:buClr>
                <a:srgbClr val="E2E2FF"/>
              </a:buClr>
              <a:buFontTx/>
              <a:buChar char="•"/>
              <a:tabLst>
                <a:tab pos="445770" algn="l"/>
                <a:tab pos="446405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Mineralizasyon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için;</a:t>
            </a:r>
            <a:endParaRPr sz="2400">
              <a:latin typeface="Arial"/>
              <a:cs typeface="Arial"/>
            </a:endParaRPr>
          </a:p>
          <a:p>
            <a:pPr marL="756920" indent="-311785">
              <a:spcBef>
                <a:spcPts val="580"/>
              </a:spcBef>
              <a:buFont typeface="Wingdings"/>
              <a:buChar char=""/>
              <a:tabLst>
                <a:tab pos="757555" algn="l"/>
                <a:tab pos="3098165" algn="l"/>
                <a:tab pos="4744720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sıcaklığı	</a:t>
            </a:r>
            <a:r>
              <a:rPr sz="2400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nem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	</a:t>
            </a:r>
            <a:r>
              <a:rPr sz="2400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oksijene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uygun</a:t>
            </a:r>
            <a:r>
              <a:rPr sz="24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olmalıdır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5"/>
              </a:spcBef>
              <a:defRPr/>
            </a:pPr>
            <a:endParaRPr sz="3500">
              <a:latin typeface="Times New Roman"/>
              <a:cs typeface="Times New Roman"/>
            </a:endParaRPr>
          </a:p>
          <a:p>
            <a:pPr marL="558800">
              <a:spcBef>
                <a:spcPts val="5"/>
              </a:spcBef>
              <a:defRPr/>
            </a:pPr>
            <a:r>
              <a:rPr sz="2400" dirty="0">
                <a:solidFill>
                  <a:srgbClr val="CCFF66"/>
                </a:solidFill>
                <a:latin typeface="Arial"/>
                <a:cs typeface="Arial"/>
              </a:rPr>
              <a:t>–</a:t>
            </a:r>
            <a:r>
              <a:rPr sz="2400" spc="245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CCFF66"/>
                </a:solidFill>
                <a:latin typeface="Arial"/>
                <a:cs typeface="Arial"/>
              </a:rPr>
              <a:t>Aminizasyon: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21313" y="4611689"/>
            <a:ext cx="4826000" cy="757237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63500">
              <a:spcBef>
                <a:spcPts val="585"/>
              </a:spcBef>
              <a:tabLst>
                <a:tab pos="932180" algn="l"/>
                <a:tab pos="1218565" algn="l"/>
                <a:tab pos="3842385" algn="l"/>
                <a:tab pos="4128770" algn="l"/>
              </a:tabLst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R-NH</a:t>
            </a:r>
            <a:r>
              <a:rPr sz="2025" spc="-7" baseline="-20576" dirty="0">
                <a:solidFill>
                  <a:srgbClr val="66FFFF"/>
                </a:solidFill>
                <a:latin typeface="Arial"/>
                <a:cs typeface="Arial"/>
              </a:rPr>
              <a:t>2	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+	CO</a:t>
            </a:r>
            <a:r>
              <a:rPr sz="2025" spc="-7" baseline="-20576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Diğer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Ürünler	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+	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Enerji</a:t>
            </a:r>
            <a:endParaRPr sz="2000">
              <a:latin typeface="Arial"/>
              <a:cs typeface="Arial"/>
            </a:endParaRPr>
          </a:p>
          <a:p>
            <a:pPr marL="78105">
              <a:spcBef>
                <a:spcPts val="480"/>
              </a:spcBef>
              <a:tabLst>
                <a:tab pos="1892300" algn="l"/>
              </a:tabLst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(Aminler)	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(Aminoasit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üre)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03375" y="4611688"/>
            <a:ext cx="2020888" cy="1123950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356870" indent="-344805">
              <a:spcBef>
                <a:spcPts val="585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000" spc="-35" dirty="0">
                <a:solidFill>
                  <a:srgbClr val="FF0000"/>
                </a:solidFill>
                <a:latin typeface="Arial"/>
                <a:cs typeface="Arial"/>
              </a:rPr>
              <a:t>Toprak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org.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3568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(Proteinler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vs.)</a:t>
            </a:r>
            <a:endParaRPr sz="2000">
              <a:latin typeface="Arial"/>
              <a:cs typeface="Arial"/>
            </a:endParaRPr>
          </a:p>
          <a:p>
            <a:pPr marL="12700">
              <a:spcBef>
                <a:spcPts val="480"/>
              </a:spcBef>
              <a:defRPr/>
            </a:pP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21176" y="4273551"/>
            <a:ext cx="866775" cy="2203167"/>
          </a:xfrm>
          <a:prstGeom prst="rect">
            <a:avLst/>
          </a:prstGeom>
        </p:spPr>
        <p:txBody>
          <a:bodyPr lIns="0" tIns="88900" rIns="0" bIns="0">
            <a:spAutoFit/>
          </a:bodyPr>
          <a:lstStyle>
            <a:lvl1pPr marL="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700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H</a:t>
            </a:r>
            <a:r>
              <a:rPr lang="tr-TR" altLang="tr-TR" sz="1300" baseline="-22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140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388"/>
              </a:spcBef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→→  Bakteri  Mantar</a:t>
            </a:r>
            <a:endParaRPr lang="tr-TR" altLang="tr-TR" sz="20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433844"/>
      </p:ext>
    </p:extLst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3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3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3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3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3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3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3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3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3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4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54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254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03376" y="1"/>
            <a:ext cx="2644775" cy="392113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6870" indent="-344805">
              <a:spcBef>
                <a:spcPts val="100"/>
              </a:spcBef>
              <a:buClr>
                <a:srgbClr val="E2E2FF"/>
              </a:buClr>
              <a:buFont typeface="Arial"/>
              <a:buChar char="•"/>
              <a:tabLst>
                <a:tab pos="356870" algn="l"/>
                <a:tab pos="357505" algn="l"/>
              </a:tabLst>
              <a:defRPr/>
            </a:pPr>
            <a:r>
              <a:rPr sz="2400" b="1" spc="-10" dirty="0">
                <a:solidFill>
                  <a:srgbClr val="CCFF66"/>
                </a:solidFill>
                <a:latin typeface="Arial"/>
                <a:cs typeface="Arial"/>
              </a:rPr>
              <a:t>Amonifikasyon: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584326" y="833439"/>
          <a:ext cx="6823075" cy="758825"/>
        </p:xfrm>
        <a:graphic>
          <a:graphicData uri="http://schemas.openxmlformats.org/drawingml/2006/table">
            <a:tbl>
              <a:tblPr/>
              <a:tblGrid>
                <a:gridCol w="1335088">
                  <a:extLst>
                    <a:ext uri="{9D8B030D-6E8A-4147-A177-3AD203B41FA5}">
                      <a16:colId xmlns:a16="http://schemas.microsoft.com/office/drawing/2014/main" val="3746802238"/>
                    </a:ext>
                  </a:extLst>
                </a:gridCol>
                <a:gridCol w="347662">
                  <a:extLst>
                    <a:ext uri="{9D8B030D-6E8A-4147-A177-3AD203B41FA5}">
                      <a16:colId xmlns:a16="http://schemas.microsoft.com/office/drawing/2014/main" val="3912144865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3059464756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815774381"/>
                    </a:ext>
                  </a:extLst>
                </a:gridCol>
                <a:gridCol w="2530475">
                  <a:extLst>
                    <a:ext uri="{9D8B030D-6E8A-4147-A177-3AD203B41FA5}">
                      <a16:colId xmlns:a16="http://schemas.microsoft.com/office/drawing/2014/main" val="2067646257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3315272289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marL="374650" indent="-344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374650" algn="l"/>
                          <a:tab pos="3762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4650" marR="0" lvl="0" indent="-344488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2E2FF"/>
                        </a:buClr>
                        <a:buSzTx/>
                        <a:buFontTx/>
                        <a:buChar char="•"/>
                        <a:tabLst>
                          <a:tab pos="374650" algn="l"/>
                          <a:tab pos="376238" algn="l"/>
                        </a:tabLst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R-NH</a:t>
                      </a:r>
                      <a:r>
                        <a:rPr kumimoji="0" lang="tr-TR" altLang="tr-TR" sz="24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tr-TR" altLang="tr-TR" sz="2400" b="0" i="0" u="none" strike="noStrike" cap="none" normalizeH="0" baseline="-21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572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85725" marR="0" lvl="0" indent="0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25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82550" marR="0" lvl="0" indent="0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tr-TR" altLang="tr-TR" sz="24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524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252413" marR="0" lvl="0" indent="0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→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5082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973138" algn="l"/>
                          <a:tab pos="1404938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250825" marR="0" lvl="0" indent="0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73138" algn="l"/>
                          <a:tab pos="1404938" algn="l"/>
                        </a:tabLst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tr-TR" altLang="tr-TR" sz="24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	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	R-OH +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25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82550" marR="0" lvl="0" indent="0" algn="l" defTabSz="914400" rtl="0" eaLnBrk="1" fontAlgn="base" latinLnBrk="0" hangingPunct="1">
                        <a:lnSpc>
                          <a:spcPts val="2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Enerji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093284"/>
                  </a:ext>
                </a:extLst>
              </a:tr>
              <a:tr h="387350">
                <a:tc>
                  <a:txBody>
                    <a:bodyPr/>
                    <a:lstStyle>
                      <a:lvl1pPr marL="31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0" marR="0" lvl="0" indent="0" algn="l" defTabSz="914400" rtl="0" eaLnBrk="1" fontAlgn="base" latinLnBrk="0" hangingPunct="1">
                        <a:lnSpc>
                          <a:spcPts val="28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2E2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953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595313" marR="0" lvl="0" indent="0" algn="l" defTabSz="914400" rtl="0" eaLnBrk="1" fontAlgn="base" latinLnBrk="0" hangingPunct="1">
                        <a:lnSpc>
                          <a:spcPts val="28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egoe UI Symbol" panose="020B0502040204020203" pitchFamily="34" charset="0"/>
                          <a:ea typeface="Segoe UI Symbol" panose="020B0502040204020203" pitchFamily="34" charset="0"/>
                          <a:cs typeface="Segoe UI Symbol" panose="020B0502040204020203" pitchFamily="34" charset="0"/>
                        </a:rPr>
                        <a:t>➘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ymbol" panose="020B0502040204020203" pitchFamily="34" charset="0"/>
                        <a:ea typeface="Segoe UI Symbol" panose="020B0502040204020203" pitchFamily="34" charset="0"/>
                        <a:cs typeface="Segoe UI Symbol" panose="020B0502040204020203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42260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5751514" y="1520826"/>
            <a:ext cx="1317625" cy="392113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38100"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9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240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➘	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+H</a:t>
            </a:r>
            <a:r>
              <a:rPr lang="tr-TR" altLang="tr-TR" sz="2400" baseline="-21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2400"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18213" y="1924051"/>
            <a:ext cx="254000" cy="390525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240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➘</a:t>
            </a:r>
            <a:endParaRPr lang="tr-TR" altLang="tr-TR" sz="2400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</p:txBody>
      </p:sp>
      <p:sp>
        <p:nvSpPr>
          <p:cNvPr id="22559" name="object 19"/>
          <p:cNvSpPr txBox="1">
            <a:spLocks noChangeArrowheads="1"/>
          </p:cNvSpPr>
          <p:nvPr/>
        </p:nvSpPr>
        <p:spPr bwMode="auto">
          <a:xfrm>
            <a:off x="1603376" y="1882775"/>
            <a:ext cx="131763" cy="325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52705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413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313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288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288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288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288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288"/>
              </a:spcBef>
            </a:pPr>
            <a:r>
              <a:rPr lang="tr-TR" altLang="tr-TR" sz="2400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 sz="2400">
              <a:cs typeface="Arial" panose="020B060402020202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51214" y="2328863"/>
            <a:ext cx="5413375" cy="2806700"/>
          </a:xfrm>
          <a:prstGeom prst="rect">
            <a:avLst/>
          </a:prstGeom>
        </p:spPr>
        <p:txBody>
          <a:bodyPr lIns="0" tIns="22860" rIns="0" bIns="0">
            <a:spAutoFit/>
          </a:bodyPr>
          <a:lstStyle/>
          <a:p>
            <a:pPr marL="3147695">
              <a:lnSpc>
                <a:spcPts val="919"/>
              </a:lnSpc>
              <a:spcBef>
                <a:spcPts val="180"/>
              </a:spcBef>
              <a:tabLst>
                <a:tab pos="407162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+	-</a:t>
            </a:r>
            <a:endParaRPr sz="1600">
              <a:latin typeface="Arial"/>
              <a:cs typeface="Arial"/>
            </a:endParaRPr>
          </a:p>
          <a:p>
            <a:pPr marL="2595880">
              <a:lnSpc>
                <a:spcPts val="1880"/>
              </a:lnSpc>
              <a:tabLst>
                <a:tab pos="3352165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2400" spc="-7" baseline="-20833" dirty="0">
                <a:solidFill>
                  <a:srgbClr val="FFFFFF"/>
                </a:solidFill>
                <a:latin typeface="Arial"/>
                <a:cs typeface="Arial"/>
              </a:rPr>
              <a:t>4	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OH</a:t>
            </a:r>
            <a:endParaRPr sz="2400">
              <a:latin typeface="Arial"/>
              <a:cs typeface="Arial"/>
            </a:endParaRPr>
          </a:p>
          <a:p>
            <a:pPr marL="413384" algn="ctr">
              <a:spcBef>
                <a:spcPts val="285"/>
              </a:spcBef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↓</a:t>
            </a:r>
            <a:endParaRPr sz="2400">
              <a:latin typeface="Arial"/>
              <a:cs typeface="Arial"/>
            </a:endParaRPr>
          </a:p>
          <a:p>
            <a:pPr marL="2696210">
              <a:lnSpc>
                <a:spcPts val="919"/>
              </a:lnSpc>
              <a:spcBef>
                <a:spcPts val="370"/>
              </a:spcBef>
              <a:tabLst>
                <a:tab pos="3827779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-	-</a:t>
            </a:r>
            <a:endParaRPr sz="1600">
              <a:latin typeface="Arial"/>
              <a:cs typeface="Arial"/>
            </a:endParaRPr>
          </a:p>
          <a:p>
            <a:pPr marL="92710">
              <a:lnSpc>
                <a:spcPts val="1880"/>
              </a:lnSpc>
              <a:tabLst>
                <a:tab pos="2848610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Nitrifikasyon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(NO</a:t>
            </a:r>
            <a:r>
              <a:rPr sz="2400" baseline="-20833" dirty="0">
                <a:solidFill>
                  <a:srgbClr val="FFFFFF"/>
                </a:solidFill>
                <a:latin typeface="Arial"/>
                <a:cs typeface="Arial"/>
              </a:rPr>
              <a:t>2	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baseline="-20833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400" spc="52" baseline="-208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223520" indent="-186055">
              <a:spcBef>
                <a:spcPts val="290"/>
              </a:spcBef>
              <a:buFontTx/>
              <a:buChar char="-"/>
              <a:tabLst>
                <a:tab pos="224154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bitkiler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tarafından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alınabilir</a:t>
            </a:r>
            <a:endParaRPr sz="2400">
              <a:latin typeface="Arial"/>
              <a:cs typeface="Arial"/>
            </a:endParaRPr>
          </a:p>
          <a:p>
            <a:pPr marL="92710">
              <a:spcBef>
                <a:spcPts val="290"/>
              </a:spcBef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- heterotrofik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organizmalar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kullanabilir</a:t>
            </a:r>
            <a:endParaRPr sz="2400">
              <a:latin typeface="Arial"/>
              <a:cs typeface="Arial"/>
            </a:endParaRPr>
          </a:p>
          <a:p>
            <a:pPr marL="223520" indent="-186055">
              <a:spcBef>
                <a:spcPts val="290"/>
              </a:spcBef>
              <a:buFontTx/>
              <a:buChar char="-"/>
              <a:tabLst>
                <a:tab pos="224154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kil mineralleri tarafından fikse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edilebilir</a:t>
            </a:r>
            <a:endParaRPr sz="2400">
              <a:latin typeface="Arial"/>
              <a:cs typeface="Arial"/>
            </a:endParaRPr>
          </a:p>
          <a:p>
            <a:pPr marL="223520" indent="-186055">
              <a:spcBef>
                <a:spcPts val="290"/>
              </a:spcBef>
              <a:buFontTx/>
              <a:buChar char="-"/>
              <a:tabLst>
                <a:tab pos="224154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spc="-7" baseline="-20833" dirty="0">
                <a:solidFill>
                  <a:srgbClr val="FFFFFF"/>
                </a:solidFill>
                <a:latin typeface="Arial"/>
                <a:cs typeface="Arial"/>
              </a:rPr>
              <a:t>2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olarak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atmosfere</a:t>
            </a:r>
            <a:r>
              <a:rPr sz="24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salınabilir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03376" y="5549901"/>
            <a:ext cx="7002463" cy="1213153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68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Toprak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OM’si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~ % 5 N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içermektedir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5"/>
              </a:spcBef>
              <a:buClr>
                <a:srgbClr val="E2E2FF"/>
              </a:buClr>
              <a:buFont typeface="Arial"/>
              <a:buChar char="•"/>
              <a:defRPr/>
            </a:pPr>
            <a:endParaRPr sz="3000">
              <a:latin typeface="Times New Roman"/>
              <a:cs typeface="Times New Roman"/>
            </a:endParaRPr>
          </a:p>
          <a:p>
            <a:pPr marL="442595" indent="-430530">
              <a:buClr>
                <a:srgbClr val="E2E2FF"/>
              </a:buClr>
              <a:buFontTx/>
              <a:buChar char="•"/>
              <a:tabLst>
                <a:tab pos="442595" algn="l"/>
                <a:tab pos="443230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Her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yıl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azotun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%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1-4’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ü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mineralize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olmaktadır.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201576"/>
      </p:ext>
    </p:extLst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5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5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5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5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5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6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6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6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6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6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56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356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65275" y="0"/>
            <a:ext cx="7132638" cy="2724150"/>
          </a:xfrm>
          <a:prstGeom prst="rect">
            <a:avLst/>
          </a:prstGeom>
        </p:spPr>
        <p:txBody>
          <a:bodyPr lIns="0" tIns="106680" rIns="0" bIns="0">
            <a:spAutoFit/>
          </a:bodyPr>
          <a:lstStyle>
            <a:lvl1pPr marL="393700" indent="-344488"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93750" indent="-285750"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3700" algn="l"/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38"/>
              </a:spcBef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2800" b="1">
                <a:solidFill>
                  <a:srgbClr val="FFFF00"/>
                </a:solidFill>
                <a:cs typeface="Arial" panose="020B0604020202020204" pitchFamily="34" charset="0"/>
              </a:rPr>
              <a:t>N immobilizasyonu:</a:t>
            </a:r>
            <a:endParaRPr lang="tr-TR" altLang="tr-TR" sz="2800">
              <a:cs typeface="Arial" panose="020B0604020202020204" pitchFamily="34" charset="0"/>
            </a:endParaRPr>
          </a:p>
          <a:p>
            <a:pPr>
              <a:spcBef>
                <a:spcPts val="475"/>
              </a:spcBef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İnorganik azotun (NH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4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+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veya NO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-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) →organik azota dönüştürülmesidir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438"/>
              </a:spcBef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***C/N oranı belirler.</a:t>
            </a:r>
          </a:p>
          <a:p>
            <a:pPr>
              <a:spcBef>
                <a:spcPts val="438"/>
              </a:spcBef>
            </a:pPr>
            <a:endParaRPr lang="tr-TR" altLang="tr-TR">
              <a:cs typeface="Arial" panose="020B0604020202020204" pitchFamily="34" charset="0"/>
            </a:endParaRPr>
          </a:p>
          <a:p>
            <a:pPr lvl="1">
              <a:lnSpc>
                <a:spcPts val="700"/>
              </a:lnSpc>
              <a:spcBef>
                <a:spcPts val="400"/>
              </a:spcBef>
              <a:buFontTx/>
              <a:buChar char="–"/>
            </a:pP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C/N oranı &gt;&gt; ise topraktaki mevcut NH</a:t>
            </a:r>
            <a:r>
              <a:rPr lang="tr-TR" altLang="tr-TR" sz="1500" baseline="-21000">
                <a:solidFill>
                  <a:srgbClr val="FFFFFF"/>
                </a:solidFill>
                <a:cs typeface="Arial" panose="020B0604020202020204" pitchFamily="34" charset="0"/>
              </a:rPr>
              <a:t>4	</a:t>
            </a: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ve NO</a:t>
            </a:r>
            <a:r>
              <a:rPr lang="tr-TR" altLang="tr-TR" sz="1500" baseline="-21000">
                <a:solidFill>
                  <a:srgbClr val="FFFFFF"/>
                </a:solidFill>
                <a:cs typeface="Arial" panose="020B0604020202020204" pitchFamily="34" charset="0"/>
              </a:rPr>
              <a:t>3 </a:t>
            </a: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tüketilir</a:t>
            </a:r>
            <a:endParaRPr lang="tr-TR" altLang="tr-TR" sz="1600">
              <a:cs typeface="Arial" panose="020B0604020202020204" pitchFamily="34" charset="0"/>
            </a:endParaRPr>
          </a:p>
          <a:p>
            <a:pPr>
              <a:lnSpc>
                <a:spcPts val="625"/>
              </a:lnSpc>
            </a:pPr>
            <a:r>
              <a:rPr lang="tr-TR" altLang="tr-TR" sz="1000">
                <a:solidFill>
                  <a:srgbClr val="FFFFFF"/>
                </a:solidFill>
                <a:cs typeface="Arial" panose="020B0604020202020204" pitchFamily="34" charset="0"/>
              </a:rPr>
              <a:t>+	-</a:t>
            </a:r>
            <a:endParaRPr lang="tr-TR" altLang="tr-TR" sz="1000">
              <a:cs typeface="Arial" panose="020B0604020202020204" pitchFamily="34" charset="0"/>
            </a:endParaRPr>
          </a:p>
          <a:p>
            <a:pPr lvl="1">
              <a:spcBef>
                <a:spcPts val="975"/>
              </a:spcBef>
              <a:buFontTx/>
              <a:buChar char="–"/>
            </a:pP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C/N oranı &gt; 30/1 </a:t>
            </a:r>
            <a:r>
              <a:rPr lang="tr-TR" altLang="tr-TR" sz="16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immobilize olur</a:t>
            </a:r>
            <a:endParaRPr lang="tr-TR" altLang="tr-TR" sz="1600">
              <a:cs typeface="Arial" panose="020B0604020202020204" pitchFamily="34" charset="0"/>
            </a:endParaRPr>
          </a:p>
          <a:p>
            <a:pPr lvl="1">
              <a:spcBef>
                <a:spcPts val="388"/>
              </a:spcBef>
              <a:buFontTx/>
              <a:buChar char="–"/>
            </a:pP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C/N oranı = 20-30 </a:t>
            </a:r>
            <a:r>
              <a:rPr lang="tr-TR" altLang="tr-TR" sz="16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immobilizasyon/mineralizasyon</a:t>
            </a:r>
            <a:endParaRPr lang="tr-TR" altLang="tr-TR" sz="1600">
              <a:cs typeface="Arial" panose="020B0604020202020204" pitchFamily="34" charset="0"/>
            </a:endParaRPr>
          </a:p>
          <a:p>
            <a:pPr lvl="1">
              <a:spcBef>
                <a:spcPts val="388"/>
              </a:spcBef>
              <a:buFontTx/>
              <a:buChar char="–"/>
            </a:pP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C/N oranı &lt; 20 </a:t>
            </a:r>
            <a:r>
              <a:rPr lang="tr-TR" altLang="tr-TR" sz="160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⇨ </a:t>
            </a: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mineralizasyon</a:t>
            </a:r>
            <a:endParaRPr lang="tr-TR" altLang="tr-TR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03409"/>
      </p:ext>
    </p:extLst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7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8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8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8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8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458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459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03376" y="0"/>
            <a:ext cx="8207375" cy="1123950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355600" indent="-344488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2400" b="1">
                <a:solidFill>
                  <a:srgbClr val="FFFF00"/>
                </a:solidFill>
                <a:cs typeface="Arial" panose="020B0604020202020204" pitchFamily="34" charset="0"/>
              </a:rPr>
              <a:t>Nitrifikasyon:</a:t>
            </a:r>
            <a:endParaRPr lang="tr-TR" altLang="tr-TR" sz="2400">
              <a:cs typeface="Arial" panose="020B0604020202020204" pitchFamily="34" charset="0"/>
            </a:endParaRPr>
          </a:p>
          <a:p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Amonyumun biyolojik oksidasyonla nitrata yükseltgenmesidir  İki aşamada gerçekleşir</a:t>
            </a:r>
            <a:endParaRPr lang="tr-TR" altLang="tr-TR" sz="2400"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670925" y="1195389"/>
            <a:ext cx="833438" cy="219291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tabLst>
                <a:tab pos="725805" algn="l"/>
              </a:tabLst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4	2</a:t>
            </a:r>
            <a:endParaRPr sz="13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35175" y="1050925"/>
            <a:ext cx="7888288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100">
              <a:spcBef>
                <a:spcPts val="90"/>
              </a:spcBef>
              <a:tabLst>
                <a:tab pos="324485" algn="l"/>
              </a:tabLst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–	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Birinci </a:t>
            </a: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aşamada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Nitrosomonas bakterileri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vasıtasıyla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NH </a:t>
            </a:r>
            <a:r>
              <a:rPr sz="2025" spc="-7" baseline="2469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025" baseline="24691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‘</a:t>
            </a:r>
            <a:r>
              <a:rPr sz="20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e,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86325" y="1500188"/>
            <a:ext cx="3544888" cy="21993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tabLst>
                <a:tab pos="3435985" algn="l"/>
              </a:tabLst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2	3</a:t>
            </a:r>
            <a:endParaRPr sz="13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35175" y="1355725"/>
            <a:ext cx="8205788" cy="33020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38100">
              <a:spcBef>
                <a:spcPts val="95"/>
              </a:spcBef>
              <a:tabLst>
                <a:tab pos="324485" algn="l"/>
              </a:tabLst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–	İkinci aşamada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ise NO </a:t>
            </a:r>
            <a:r>
              <a:rPr sz="2025" spc="-7" baseline="24691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nitrobakterler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vasıtasıyla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025" baseline="24691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’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000" spc="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yükseltgenir.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1584325" y="1960564"/>
          <a:ext cx="5187950" cy="1108075"/>
        </p:xfrm>
        <a:graphic>
          <a:graphicData uri="http://schemas.openxmlformats.org/drawingml/2006/table">
            <a:tbl>
              <a:tblPr/>
              <a:tblGrid>
                <a:gridCol w="1416050">
                  <a:extLst>
                    <a:ext uri="{9D8B030D-6E8A-4147-A177-3AD203B41FA5}">
                      <a16:colId xmlns:a16="http://schemas.microsoft.com/office/drawing/2014/main" val="2384589958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784284609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3856653023"/>
                    </a:ext>
                  </a:extLst>
                </a:gridCol>
              </a:tblGrid>
              <a:tr h="347663">
                <a:tc>
                  <a:txBody>
                    <a:bodyPr/>
                    <a:lstStyle>
                      <a:lvl1pPr marL="31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2NH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tr-TR" altLang="tr-TR" sz="1800" b="0" i="0" u="none" strike="noStrike" cap="none" normalizeH="0" baseline="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+ 3O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tr-TR" altLang="tr-TR" sz="1800" b="0" i="0" u="none" strike="noStrike" cap="none" normalizeH="0" baseline="-21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egoe UI Symbol" panose="020B0502040204020203" pitchFamily="34" charset="0"/>
                          <a:ea typeface="Segoe UI Symbol" panose="020B0502040204020203" pitchFamily="34" charset="0"/>
                          <a:cs typeface="Segoe UI Symbol" panose="020B0502040204020203" pitchFamily="34" charset="0"/>
                        </a:rPr>
                        <a:t>➔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ymbol" panose="020B0502040204020203" pitchFamily="34" charset="0"/>
                        <a:ea typeface="Segoe UI Symbol" panose="020B0502040204020203" pitchFamily="34" charset="0"/>
                        <a:cs typeface="Segoe UI Symbol" panose="020B0502040204020203" pitchFamily="34" charset="0"/>
                      </a:endParaRPr>
                    </a:p>
                  </a:txBody>
                  <a:tcPr marL="0" marR="0" marT="1587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048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048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2NO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1800" b="0" i="0" u="none" strike="noStrike" cap="none" normalizeH="0" baseline="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+ 2H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+ 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4H</a:t>
                      </a:r>
                      <a:r>
                        <a:rPr kumimoji="0" lang="tr-TR" altLang="tr-TR" sz="1800" b="0" i="0" u="none" strike="noStrike" cap="none" normalizeH="0" baseline="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kumimoji="0" lang="tr-TR" altLang="tr-TR" sz="1800" b="0" i="0" u="none" strike="noStrike" cap="none" normalizeH="0" baseline="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616212"/>
                  </a:ext>
                </a:extLst>
              </a:tr>
              <a:tr h="549275">
                <a:tc>
                  <a:txBody>
                    <a:bodyPr/>
                    <a:lstStyle>
                      <a:lvl1pPr marL="31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7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2NO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1800" b="0" i="0" u="none" strike="noStrike" cap="none" normalizeH="0" baseline="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O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tr-TR" altLang="tr-TR" sz="1800" b="0" i="0" u="none" strike="noStrike" cap="none" normalizeH="0" baseline="-21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1780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31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3188" marR="0" lvl="0" indent="0" algn="l" defTabSz="914400" rtl="0" eaLnBrk="1" fontAlgn="base" latinLnBrk="0" hangingPunct="1">
                        <a:lnSpc>
                          <a:spcPts val="16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Nitrosomonas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31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egoe UI Symbol" panose="020B0502040204020203" pitchFamily="34" charset="0"/>
                          <a:ea typeface="Segoe UI Symbol" panose="020B0502040204020203" pitchFamily="34" charset="0"/>
                          <a:cs typeface="Segoe UI Symbol" panose="020B0502040204020203" pitchFamily="34" charset="0"/>
                        </a:rPr>
                        <a:t>➔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ymbol" panose="020B0502040204020203" pitchFamily="34" charset="0"/>
                        <a:ea typeface="Segoe UI Symbol" panose="020B0502040204020203" pitchFamily="34" charset="0"/>
                        <a:cs typeface="Segoe UI Symbol" panose="020B0502040204020203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413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2413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7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2NO</a:t>
                      </a:r>
                      <a:r>
                        <a:rPr kumimoji="0" lang="tr-TR" altLang="tr-TR" sz="1800" b="0" i="0" u="none" strike="noStrike" cap="none" normalizeH="0" baseline="-21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800" b="0" i="0" u="none" strike="noStrike" cap="none" normalizeH="0" baseline="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tr-TR" altLang="tr-TR" sz="1800" b="0" i="0" u="none" strike="noStrike" cap="none" normalizeH="0" baseline="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1780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267403"/>
                  </a:ext>
                </a:extLst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Nitrobakter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898608"/>
                  </a:ext>
                </a:extLst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1527176" y="3067051"/>
            <a:ext cx="8569325" cy="3235501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88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663"/>
              </a:lnSpc>
              <a:spcBef>
                <a:spcPts val="88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----------------------------------------------------------------------------------------------</a:t>
            </a:r>
            <a:endParaRPr lang="tr-TR" altLang="tr-TR" sz="1400">
              <a:cs typeface="Arial" panose="020B0604020202020204" pitchFamily="34" charset="0"/>
            </a:endParaRPr>
          </a:p>
          <a:p>
            <a:pPr>
              <a:lnSpc>
                <a:spcPts val="2138"/>
              </a:lnSpc>
            </a:pPr>
            <a:r>
              <a:rPr lang="tr-TR" altLang="tr-TR">
                <a:solidFill>
                  <a:srgbClr val="FF0066"/>
                </a:solidFill>
                <a:cs typeface="Arial" panose="020B0604020202020204" pitchFamily="34" charset="0"/>
              </a:rPr>
              <a:t>Net: 2NH</a:t>
            </a:r>
            <a:r>
              <a:rPr lang="tr-TR" altLang="tr-TR" baseline="-21000">
                <a:solidFill>
                  <a:srgbClr val="FF0066"/>
                </a:solidFill>
                <a:cs typeface="Arial" panose="020B0604020202020204" pitchFamily="34" charset="0"/>
              </a:rPr>
              <a:t>4</a:t>
            </a:r>
            <a:r>
              <a:rPr lang="tr-TR" altLang="tr-TR" baseline="25000">
                <a:solidFill>
                  <a:srgbClr val="FF0066"/>
                </a:solidFill>
                <a:cs typeface="Arial" panose="020B0604020202020204" pitchFamily="34" charset="0"/>
              </a:rPr>
              <a:t>+ </a:t>
            </a:r>
            <a:r>
              <a:rPr lang="tr-TR" altLang="tr-TR">
                <a:solidFill>
                  <a:srgbClr val="FF0066"/>
                </a:solidFill>
                <a:cs typeface="Arial" panose="020B0604020202020204" pitchFamily="34" charset="0"/>
              </a:rPr>
              <a:t>+ 4O</a:t>
            </a:r>
            <a:r>
              <a:rPr lang="tr-TR" altLang="tr-TR" baseline="-21000">
                <a:solidFill>
                  <a:srgbClr val="FF0066"/>
                </a:solidFill>
                <a:cs typeface="Arial" panose="020B0604020202020204" pitchFamily="34" charset="0"/>
              </a:rPr>
              <a:t>2	</a:t>
            </a:r>
            <a:r>
              <a:rPr lang="tr-TR" altLang="tr-TR">
                <a:solidFill>
                  <a:srgbClr val="FF0066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	</a:t>
            </a:r>
            <a:r>
              <a:rPr lang="tr-TR" altLang="tr-TR">
                <a:solidFill>
                  <a:srgbClr val="FF0066"/>
                </a:solidFill>
                <a:cs typeface="Arial" panose="020B0604020202020204" pitchFamily="34" charset="0"/>
              </a:rPr>
              <a:t>2NO</a:t>
            </a:r>
            <a:r>
              <a:rPr lang="tr-TR" altLang="tr-TR" baseline="-21000">
                <a:solidFill>
                  <a:srgbClr val="FF0066"/>
                </a:solidFill>
                <a:cs typeface="Arial" panose="020B0604020202020204" pitchFamily="34" charset="0"/>
              </a:rPr>
              <a:t>2</a:t>
            </a:r>
            <a:r>
              <a:rPr lang="tr-TR" altLang="tr-TR" baseline="25000">
                <a:solidFill>
                  <a:srgbClr val="FF0066"/>
                </a:solidFill>
                <a:cs typeface="Arial" panose="020B0604020202020204" pitchFamily="34" charset="0"/>
              </a:rPr>
              <a:t>-</a:t>
            </a:r>
            <a:r>
              <a:rPr lang="tr-TR" altLang="tr-TR">
                <a:solidFill>
                  <a:srgbClr val="FF0066"/>
                </a:solidFill>
                <a:cs typeface="Arial" panose="020B0604020202020204" pitchFamily="34" charset="0"/>
              </a:rPr>
              <a:t>+ 2H</a:t>
            </a:r>
            <a:r>
              <a:rPr lang="tr-TR" altLang="tr-TR" baseline="-21000">
                <a:solidFill>
                  <a:srgbClr val="FF0066"/>
                </a:solidFill>
                <a:cs typeface="Arial" panose="020B0604020202020204" pitchFamily="34" charset="0"/>
              </a:rPr>
              <a:t>2</a:t>
            </a:r>
            <a:r>
              <a:rPr lang="tr-TR" altLang="tr-TR">
                <a:solidFill>
                  <a:srgbClr val="FF0066"/>
                </a:solidFill>
                <a:cs typeface="Arial" panose="020B0604020202020204" pitchFamily="34" charset="0"/>
              </a:rPr>
              <a:t>O + 4H</a:t>
            </a:r>
            <a:r>
              <a:rPr lang="tr-TR" altLang="tr-TR" baseline="25000">
                <a:solidFill>
                  <a:srgbClr val="FF0066"/>
                </a:solidFill>
                <a:cs typeface="Arial" panose="020B0604020202020204" pitchFamily="34" charset="0"/>
              </a:rPr>
              <a:t>+</a:t>
            </a:r>
            <a:endParaRPr lang="tr-TR" altLang="tr-TR" baseline="25000">
              <a:cs typeface="Arial" panose="020B0604020202020204" pitchFamily="34" charset="0"/>
            </a:endParaRPr>
          </a:p>
          <a:p>
            <a:pPr>
              <a:spcBef>
                <a:spcPts val="2163"/>
              </a:spcBef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-Nitrifikasyon </a:t>
            </a:r>
            <a:r>
              <a:rPr lang="tr-TR" altLang="tr-TR" sz="2400">
                <a:solidFill>
                  <a:srgbClr val="FFFF00"/>
                </a:solidFill>
                <a:cs typeface="Arial" panose="020B0604020202020204" pitchFamily="34" charset="0"/>
              </a:rPr>
              <a:t>iyi havalanan 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topraklarda gerçekleşir</a:t>
            </a:r>
            <a:endParaRPr lang="tr-TR" altLang="tr-TR" sz="2400">
              <a:cs typeface="Arial" panose="020B0604020202020204" pitchFamily="34" charset="0"/>
            </a:endParaRPr>
          </a:p>
          <a:p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-Nitrat topraklarda çok </a:t>
            </a:r>
            <a:r>
              <a:rPr lang="tr-TR" altLang="tr-TR" sz="2400">
                <a:solidFill>
                  <a:srgbClr val="66FFFF"/>
                </a:solidFill>
                <a:cs typeface="Arial" panose="020B0604020202020204" pitchFamily="34" charset="0"/>
              </a:rPr>
              <a:t>haraketlidir ve kolay yıkanır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lnSpc>
                <a:spcPts val="2600"/>
              </a:lnSpc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-Yıkanmayı önleyebilmek için </a:t>
            </a:r>
            <a:r>
              <a:rPr lang="tr-TR" altLang="tr-TR" sz="2400">
                <a:solidFill>
                  <a:srgbClr val="66FF33"/>
                </a:solidFill>
                <a:cs typeface="Arial" panose="020B0604020202020204" pitchFamily="34" charset="0"/>
              </a:rPr>
              <a:t>nitrifikasyon engelleyici 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bileşikler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lnSpc>
                <a:spcPts val="2600"/>
              </a:lnSpc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kullanılır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spcBef>
                <a:spcPts val="50"/>
              </a:spcBef>
            </a:pPr>
            <a:endParaRPr lang="tr-TR" altLang="tr-TR" sz="29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300"/>
              </a:lnSpc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2400">
                <a:solidFill>
                  <a:srgbClr val="FFFFFF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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N-Serve	</a:t>
            </a:r>
            <a:r>
              <a:rPr lang="tr-TR" altLang="tr-TR" sz="2400">
                <a:solidFill>
                  <a:srgbClr val="FFFFFF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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Potasyum azid	</a:t>
            </a:r>
            <a:r>
              <a:rPr lang="tr-TR" altLang="tr-TR" sz="2400">
                <a:solidFill>
                  <a:srgbClr val="FFFFFF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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Terrazol	</a:t>
            </a:r>
            <a:r>
              <a:rPr lang="tr-TR" altLang="tr-TR" sz="2400">
                <a:solidFill>
                  <a:srgbClr val="FFFFFF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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Disiyandiamid  vs..</a:t>
            </a:r>
            <a:endParaRPr lang="tr-TR" altLang="tr-TR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78297"/>
      </p:ext>
    </p:extLst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0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0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0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0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0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0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0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1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1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1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561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561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77975" y="290513"/>
            <a:ext cx="7875588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Çizelge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12.3.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N-Serve’</a:t>
            </a:r>
            <a:r>
              <a:rPr sz="12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150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ppm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-N’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uygulanmış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bir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toprakta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zamana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bağlı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olarak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nitrifikasyon</a:t>
            </a:r>
            <a:r>
              <a:rPr sz="12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oranına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841500" y="685800"/>
          <a:ext cx="8135938" cy="1524000"/>
        </p:xfrm>
        <a:graphic>
          <a:graphicData uri="http://schemas.openxmlformats.org/drawingml/2006/table">
            <a:tbl>
              <a:tblPr/>
              <a:tblGrid>
                <a:gridCol w="3902075">
                  <a:extLst>
                    <a:ext uri="{9D8B030D-6E8A-4147-A177-3AD203B41FA5}">
                      <a16:colId xmlns:a16="http://schemas.microsoft.com/office/drawing/2014/main" val="14521475"/>
                    </a:ext>
                  </a:extLst>
                </a:gridCol>
                <a:gridCol w="1811338">
                  <a:extLst>
                    <a:ext uri="{9D8B030D-6E8A-4147-A177-3AD203B41FA5}">
                      <a16:colId xmlns:a16="http://schemas.microsoft.com/office/drawing/2014/main" val="3208548980"/>
                    </a:ext>
                  </a:extLst>
                </a:gridCol>
                <a:gridCol w="2422525">
                  <a:extLst>
                    <a:ext uri="{9D8B030D-6E8A-4147-A177-3AD203B41FA5}">
                      <a16:colId xmlns:a16="http://schemas.microsoft.com/office/drawing/2014/main" val="3949959845"/>
                    </a:ext>
                  </a:extLst>
                </a:gridCol>
              </a:tblGrid>
              <a:tr h="3048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Uygulamadan sonra geçen süre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(gün)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115252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152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Nitrifikasyon oranı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89244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N-Serve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N-Serve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920328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828444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59246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87.5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695165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1854200" y="2378291"/>
            <a:ext cx="3683000" cy="612347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2000" spc="-10" dirty="0">
                <a:solidFill>
                  <a:srgbClr val="66FF33"/>
                </a:solidFill>
                <a:latin typeface="Arial"/>
                <a:cs typeface="Arial"/>
              </a:rPr>
              <a:t>Nitrifikasyonu </a:t>
            </a:r>
            <a:r>
              <a:rPr sz="2000" spc="-15" dirty="0">
                <a:solidFill>
                  <a:srgbClr val="66FF33"/>
                </a:solidFill>
                <a:latin typeface="Arial"/>
                <a:cs typeface="Arial"/>
              </a:rPr>
              <a:t>etkileyen</a:t>
            </a:r>
            <a:r>
              <a:rPr sz="2000" spc="14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66FF33"/>
                </a:solidFill>
                <a:latin typeface="Arial"/>
                <a:cs typeface="Arial"/>
              </a:rPr>
              <a:t>faktörler;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41500" y="2825750"/>
            <a:ext cx="4675188" cy="9398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260350" indent="-235585">
              <a:spcBef>
                <a:spcPts val="90"/>
              </a:spcBef>
              <a:buSzPct val="90000"/>
              <a:buFont typeface="Wingdings"/>
              <a:buChar char=""/>
              <a:tabLst>
                <a:tab pos="260985" algn="l"/>
              </a:tabLst>
              <a:defRPr/>
            </a:pP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Topraktaki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2025" spc="-7" baseline="-20576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2025" spc="172" baseline="-2057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konsantrasyonu</a:t>
            </a:r>
            <a:endParaRPr sz="2000">
              <a:latin typeface="Arial"/>
              <a:cs typeface="Arial"/>
            </a:endParaRPr>
          </a:p>
          <a:p>
            <a:pPr marL="260350" indent="-235585">
              <a:buSzPct val="90000"/>
              <a:buFont typeface="Wingdings"/>
              <a:buChar char=""/>
              <a:tabLst>
                <a:tab pos="260985" algn="l"/>
              </a:tabLst>
              <a:defRPr/>
            </a:pP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Topraktaki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25" spc="7" baseline="-20576" dirty="0">
                <a:solidFill>
                  <a:srgbClr val="FFFFFF"/>
                </a:solidFill>
                <a:latin typeface="Arial"/>
                <a:cs typeface="Arial"/>
              </a:rPr>
              <a:t>2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r>
              <a:rPr sz="2000" spc="-3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sz="2000">
              <a:latin typeface="Arial"/>
              <a:cs typeface="Arial"/>
            </a:endParaRPr>
          </a:p>
          <a:p>
            <a:pPr marL="260350" indent="-235585">
              <a:buSzPct val="90000"/>
              <a:buFont typeface="Wingdings"/>
              <a:buChar char=""/>
              <a:tabLst>
                <a:tab pos="26098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Nitrifikasyon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bakterilerinin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populasyonu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42189" y="2825750"/>
            <a:ext cx="1978025" cy="9398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201930" indent="-189865">
              <a:spcBef>
                <a:spcPts val="90"/>
              </a:spcBef>
              <a:buSzPct val="95000"/>
              <a:buFont typeface="Wingdings"/>
              <a:buChar char=""/>
              <a:tabLst>
                <a:tab pos="202565" algn="l"/>
              </a:tabLst>
              <a:defRPr/>
            </a:pP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Toprak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pH’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endParaRPr sz="2000">
              <a:latin typeface="Arial"/>
              <a:cs typeface="Arial"/>
            </a:endParaRPr>
          </a:p>
          <a:p>
            <a:pPr marL="201930" indent="-189865">
              <a:buSzPct val="95000"/>
              <a:buFont typeface="Wingdings"/>
              <a:buChar char=""/>
              <a:tabLst>
                <a:tab pos="202565" algn="l"/>
              </a:tabLst>
              <a:defRPr/>
            </a:pP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sıcaklığı</a:t>
            </a:r>
            <a:endParaRPr sz="2000">
              <a:latin typeface="Arial"/>
              <a:cs typeface="Arial"/>
            </a:endParaRPr>
          </a:p>
          <a:p>
            <a:pPr marL="201930" indent="-189865">
              <a:buSzPct val="95000"/>
              <a:buFont typeface="Wingdings"/>
              <a:buChar char=""/>
              <a:tabLst>
                <a:tab pos="202565" algn="l"/>
              </a:tabLst>
              <a:defRPr/>
            </a:pP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nemi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54201" y="4044951"/>
            <a:ext cx="1935163" cy="32861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2000" b="1" spc="-10" dirty="0">
                <a:solidFill>
                  <a:srgbClr val="FFFF00"/>
                </a:solidFill>
                <a:latin typeface="Arial"/>
                <a:cs typeface="Arial"/>
              </a:rPr>
              <a:t>Denitrifikasyon: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35200" y="4491039"/>
            <a:ext cx="1949450" cy="219291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tabLst>
                <a:tab pos="1841500" algn="l"/>
              </a:tabLst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3	2</a:t>
            </a:r>
            <a:endParaRPr sz="13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90700" y="4346575"/>
            <a:ext cx="3086100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76200"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90600" algn="l"/>
                <a:tab pos="1905000" algn="l"/>
                <a:tab pos="2819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8"/>
              </a:spcBef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NO </a:t>
            </a:r>
            <a:r>
              <a:rPr lang="tr-TR" altLang="tr-TR" sz="2000" baseline="25000">
                <a:solidFill>
                  <a:srgbClr val="FFFFFF"/>
                </a:solidFill>
                <a:cs typeface="Arial" panose="020B0604020202020204" pitchFamily="34" charset="0"/>
              </a:rPr>
              <a:t>-	</a:t>
            </a:r>
            <a:r>
              <a:rPr lang="tr-TR" altLang="tr-TR" sz="200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	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NO </a:t>
            </a:r>
            <a:r>
              <a:rPr lang="tr-TR" altLang="tr-TR" sz="2000" baseline="25000">
                <a:solidFill>
                  <a:srgbClr val="FFFFFF"/>
                </a:solidFill>
                <a:cs typeface="Arial" panose="020B0604020202020204" pitchFamily="34" charset="0"/>
              </a:rPr>
              <a:t>-	</a:t>
            </a:r>
            <a:r>
              <a:rPr lang="tr-TR" altLang="tr-TR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</a:t>
            </a:r>
            <a:endParaRPr lang="tr-TR" altLang="tr-TR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11800" y="4346575"/>
            <a:ext cx="406400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endParaRPr sz="2000">
              <a:latin typeface="Arial"/>
              <a:cs typeface="Arial"/>
            </a:endParaRPr>
          </a:p>
        </p:txBody>
      </p:sp>
      <p:sp>
        <p:nvSpPr>
          <p:cNvPr id="25648" name="object 24"/>
          <p:cNvSpPr txBox="1">
            <a:spLocks noChangeArrowheads="1"/>
          </p:cNvSpPr>
          <p:nvPr/>
        </p:nvSpPr>
        <p:spPr bwMode="auto">
          <a:xfrm>
            <a:off x="6427788" y="4371975"/>
            <a:ext cx="25400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</a:t>
            </a:r>
            <a:endParaRPr lang="tr-TR" altLang="tr-TR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524750" y="4491039"/>
            <a:ext cx="120650" cy="219291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342188" y="4346575"/>
            <a:ext cx="1168400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12700"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27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8"/>
              </a:spcBef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N O	</a:t>
            </a:r>
            <a:r>
              <a:rPr lang="tr-TR" altLang="tr-TR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</a:t>
            </a:r>
            <a:endParaRPr lang="tr-TR" altLang="tr-TR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170988" y="4346575"/>
            <a:ext cx="207962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353550" y="4491039"/>
            <a:ext cx="120650" cy="219291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54200" y="4959350"/>
            <a:ext cx="3962400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2000" spc="-10" dirty="0">
                <a:solidFill>
                  <a:srgbClr val="66FF33"/>
                </a:solidFill>
                <a:latin typeface="Arial"/>
                <a:cs typeface="Arial"/>
              </a:rPr>
              <a:t>Denitrifikasyonu </a:t>
            </a:r>
            <a:r>
              <a:rPr sz="2000" spc="-15" dirty="0">
                <a:solidFill>
                  <a:srgbClr val="66FF33"/>
                </a:solidFill>
                <a:latin typeface="Arial"/>
                <a:cs typeface="Arial"/>
              </a:rPr>
              <a:t>etkileyen</a:t>
            </a:r>
            <a:r>
              <a:rPr sz="2000" spc="140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66FF33"/>
                </a:solidFill>
                <a:latin typeface="Arial"/>
                <a:cs typeface="Arial"/>
              </a:rPr>
              <a:t>faktörler;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54201" y="5264150"/>
            <a:ext cx="1997075" cy="93980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247650" indent="-235585">
              <a:spcBef>
                <a:spcPts val="95"/>
              </a:spcBef>
              <a:buSzPct val="90000"/>
              <a:buFont typeface="Wingdings"/>
              <a:buChar char=""/>
              <a:tabLst>
                <a:tab pos="24828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Organik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madde</a:t>
            </a:r>
            <a:endParaRPr sz="2000">
              <a:latin typeface="Arial"/>
              <a:cs typeface="Arial"/>
            </a:endParaRPr>
          </a:p>
          <a:p>
            <a:pPr marL="247650" indent="-235585">
              <a:buSzPct val="90000"/>
              <a:buFont typeface="Wingdings"/>
              <a:buChar char=""/>
              <a:tabLst>
                <a:tab pos="248285" algn="l"/>
              </a:tabLst>
              <a:defRPr/>
            </a:pP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Toprak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pH’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endParaRPr sz="2000">
              <a:latin typeface="Arial"/>
              <a:cs typeface="Arial"/>
            </a:endParaRPr>
          </a:p>
          <a:p>
            <a:pPr marL="247650" indent="-235585">
              <a:buSzPct val="90000"/>
              <a:buFont typeface="Wingdings"/>
              <a:buChar char=""/>
              <a:tabLst>
                <a:tab pos="24828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Nem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86401" y="5264150"/>
            <a:ext cx="2835275" cy="939800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227329" indent="-189865">
              <a:spcBef>
                <a:spcPts val="95"/>
              </a:spcBef>
              <a:buSzPct val="95000"/>
              <a:buFont typeface="Wingdings"/>
              <a:buChar char=""/>
              <a:tabLst>
                <a:tab pos="227965" algn="l"/>
              </a:tabLst>
              <a:defRPr/>
            </a:pP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Toprağın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025" spc="-15" baseline="-20576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025" spc="209" baseline="-2057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kapsamı</a:t>
            </a:r>
            <a:endParaRPr sz="2000">
              <a:latin typeface="Arial"/>
              <a:cs typeface="Arial"/>
            </a:endParaRPr>
          </a:p>
          <a:p>
            <a:pPr marL="227329" indent="-189865">
              <a:buSzPct val="95000"/>
              <a:buFont typeface="Wingdings"/>
              <a:buChar char=""/>
              <a:tabLst>
                <a:tab pos="22796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Sıcaklık</a:t>
            </a:r>
            <a:endParaRPr sz="2000">
              <a:latin typeface="Arial"/>
              <a:cs typeface="Arial"/>
            </a:endParaRPr>
          </a:p>
          <a:p>
            <a:pPr marL="227329" indent="-189865">
              <a:buSzPct val="95000"/>
              <a:buFont typeface="Wingdings"/>
              <a:buChar char=""/>
              <a:tabLst>
                <a:tab pos="22796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Havalanma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228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2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2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2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3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3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3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3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3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3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3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663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663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" name="object 16"/>
          <p:cNvSpPr txBox="1"/>
          <p:nvPr/>
        </p:nvSpPr>
        <p:spPr>
          <a:xfrm>
            <a:off x="1539875" y="682626"/>
            <a:ext cx="6946900" cy="3005951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76200">
              <a:spcBef>
                <a:spcPts val="100"/>
              </a:spcBef>
              <a:defRPr/>
            </a:pPr>
            <a:r>
              <a:rPr sz="2400" b="1" dirty="0">
                <a:solidFill>
                  <a:srgbClr val="CCFF66"/>
                </a:solidFill>
                <a:latin typeface="Arial"/>
                <a:cs typeface="Arial"/>
              </a:rPr>
              <a:t>Bitkilerde azot</a:t>
            </a:r>
            <a:r>
              <a:rPr sz="2400" b="1" spc="-6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CCFF66"/>
                </a:solidFill>
                <a:latin typeface="Arial"/>
                <a:cs typeface="Arial"/>
              </a:rPr>
              <a:t>asimilasyonu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30"/>
              </a:spcBef>
              <a:defRPr/>
            </a:pPr>
            <a:endParaRPr sz="2500">
              <a:latin typeface="Times New Roman"/>
              <a:cs typeface="Times New Roman"/>
            </a:endParaRPr>
          </a:p>
          <a:p>
            <a:pPr marL="76200">
              <a:spcBef>
                <a:spcPts val="5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Bitkide %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2-4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oranında N</a:t>
            </a:r>
            <a:r>
              <a:rPr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bulunur</a:t>
            </a:r>
            <a:endParaRPr>
              <a:latin typeface="Arial"/>
              <a:cs typeface="Arial"/>
            </a:endParaRPr>
          </a:p>
          <a:p>
            <a:pPr marL="76200">
              <a:defRPr/>
            </a:pP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Bitkide N;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aminoasitler,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proteinler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nükleik asitler şeklinde</a:t>
            </a:r>
            <a:r>
              <a:rPr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bulunur</a:t>
            </a:r>
            <a:endParaRPr>
              <a:latin typeface="Arial"/>
              <a:cs typeface="Arial"/>
            </a:endParaRPr>
          </a:p>
          <a:p>
            <a:pPr>
              <a:spcBef>
                <a:spcPts val="35"/>
              </a:spcBef>
              <a:defRPr/>
            </a:pPr>
            <a:endParaRPr sz="1850">
              <a:latin typeface="Times New Roman"/>
              <a:cs typeface="Times New Roman"/>
            </a:endParaRPr>
          </a:p>
          <a:p>
            <a:pPr marL="76200"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azotunun her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ikisi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 alınır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metabolize</a:t>
            </a:r>
            <a:r>
              <a:rPr spc="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edilir.</a:t>
            </a:r>
            <a:endParaRPr>
              <a:latin typeface="Arial"/>
              <a:cs typeface="Arial"/>
            </a:endParaRPr>
          </a:p>
          <a:p>
            <a:pPr>
              <a:spcBef>
                <a:spcPts val="35"/>
              </a:spcBef>
              <a:defRPr/>
            </a:pPr>
            <a:endParaRPr sz="1850">
              <a:latin typeface="Times New Roman"/>
              <a:cs typeface="Times New Roman"/>
            </a:endParaRPr>
          </a:p>
          <a:p>
            <a:pPr marL="76200">
              <a:defRPr/>
            </a:pPr>
            <a:r>
              <a:rPr dirty="0">
                <a:solidFill>
                  <a:srgbClr val="FF00FF"/>
                </a:solidFill>
                <a:latin typeface="Arial"/>
                <a:cs typeface="Arial"/>
              </a:rPr>
              <a:t>Bitkiler temelde nitrat </a:t>
            </a:r>
            <a:r>
              <a:rPr spc="-5" dirty="0">
                <a:solidFill>
                  <a:srgbClr val="FF00FF"/>
                </a:solidFill>
                <a:latin typeface="Arial"/>
                <a:cs typeface="Arial"/>
              </a:rPr>
              <a:t>azotu </a:t>
            </a:r>
            <a:r>
              <a:rPr dirty="0">
                <a:solidFill>
                  <a:srgbClr val="FF00FF"/>
                </a:solidFill>
                <a:latin typeface="Arial"/>
                <a:cs typeface="Arial"/>
              </a:rPr>
              <a:t>ile</a:t>
            </a:r>
            <a:r>
              <a:rPr spc="-160" dirty="0">
                <a:solidFill>
                  <a:srgbClr val="FF00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FF"/>
                </a:solidFill>
                <a:latin typeface="Arial"/>
                <a:cs typeface="Arial"/>
              </a:rPr>
              <a:t>beslenirler</a:t>
            </a:r>
            <a:endParaRPr>
              <a:latin typeface="Arial"/>
              <a:cs typeface="Arial"/>
            </a:endParaRPr>
          </a:p>
          <a:p>
            <a:pPr>
              <a:spcBef>
                <a:spcPts val="30"/>
              </a:spcBef>
              <a:defRPr/>
            </a:pPr>
            <a:endParaRPr sz="1850">
              <a:latin typeface="Times New Roman"/>
              <a:cs typeface="Times New Roman"/>
            </a:endParaRPr>
          </a:p>
          <a:p>
            <a:pPr marL="76200">
              <a:spcBef>
                <a:spcPts val="5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 tarafından alınan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köklerde organik bileşiklere</a:t>
            </a:r>
            <a:r>
              <a:rPr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dönüşür</a:t>
            </a:r>
            <a:endParaRPr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50050" y="4160839"/>
            <a:ext cx="3017838" cy="289823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84150" indent="-172085">
              <a:spcBef>
                <a:spcPts val="100"/>
              </a:spcBef>
              <a:buSzPct val="94444"/>
              <a:buFont typeface="Wingdings"/>
              <a:buChar char=""/>
              <a:tabLst>
                <a:tab pos="18478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depo organlarında</a:t>
            </a:r>
            <a:r>
              <a:rPr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birikebilir</a:t>
            </a:r>
            <a:endParaRPr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2575" y="3887788"/>
            <a:ext cx="4400550" cy="142716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63500">
              <a:spcBef>
                <a:spcPts val="100"/>
              </a:spcBef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pc="254" baseline="-208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ise;</a:t>
            </a:r>
            <a:endParaRPr dirty="0">
              <a:latin typeface="Arial"/>
              <a:cs typeface="Arial"/>
            </a:endParaRPr>
          </a:p>
          <a:p>
            <a:pPr marL="234950" indent="-172085">
              <a:buSzPct val="94444"/>
              <a:buFont typeface="Wingdings"/>
              <a:buChar char=""/>
              <a:tabLst>
                <a:tab pos="235585" algn="l"/>
                <a:tab pos="29991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köklerin</a:t>
            </a:r>
            <a:r>
              <a:rPr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vakuollerinde	</a:t>
            </a:r>
            <a:r>
              <a:rPr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gövdede</a:t>
            </a:r>
            <a:r>
              <a:rPr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25"/>
              </a:spcBef>
              <a:defRPr/>
            </a:pPr>
            <a:endParaRPr sz="1850" dirty="0">
              <a:latin typeface="Times New Roman"/>
              <a:cs typeface="Times New Roman"/>
            </a:endParaRPr>
          </a:p>
          <a:p>
            <a:pPr marL="63500">
              <a:defRPr/>
            </a:pPr>
            <a:r>
              <a:rPr sz="2000" spc="-25" dirty="0" err="1">
                <a:solidFill>
                  <a:srgbClr val="FFFFFF"/>
                </a:solidFill>
                <a:latin typeface="Arial"/>
                <a:cs typeface="Arial"/>
              </a:rPr>
              <a:t>Vakuollerde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tr-TR" sz="2000" spc="-25" dirty="0">
                <a:solidFill>
                  <a:srgbClr val="FFFFFF"/>
                </a:solidFill>
                <a:latin typeface="Arial"/>
                <a:cs typeface="Arial"/>
              </a:rPr>
              <a:t>biriken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025" baseline="-20576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520700">
              <a:spcBef>
                <a:spcPts val="10"/>
              </a:spcBef>
              <a:tabLst>
                <a:tab pos="80708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–	bitkide katyon-anyon dengesi</a:t>
            </a:r>
            <a:r>
              <a:rPr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35176" y="5289550"/>
            <a:ext cx="8035925" cy="112395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24485" indent="-287020">
              <a:spcBef>
                <a:spcPts val="100"/>
              </a:spcBef>
              <a:buFontTx/>
              <a:buChar char="–"/>
              <a:tabLst>
                <a:tab pos="324485" algn="l"/>
                <a:tab pos="3251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özellikle de sebzelerin kaliteleri yönünden büyük önem</a:t>
            </a:r>
            <a:r>
              <a:rPr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taşır</a:t>
            </a:r>
            <a:endParaRPr>
              <a:latin typeface="Arial"/>
              <a:cs typeface="Arial"/>
            </a:endParaRPr>
          </a:p>
          <a:p>
            <a:pPr marL="324485" indent="-287020">
              <a:buFontTx/>
              <a:buChar char="–"/>
              <a:tabLst>
                <a:tab pos="324485" algn="l"/>
                <a:tab pos="3251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organik strüktürlere dahil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olabilme</a:t>
            </a:r>
            <a:r>
              <a:rPr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>
              <a:latin typeface="Arial"/>
              <a:cs typeface="Arial"/>
            </a:endParaRPr>
          </a:p>
          <a:p>
            <a:pPr marL="324485" indent="-287020">
              <a:buFontTx/>
              <a:buChar char="–"/>
              <a:tabLst>
                <a:tab pos="324485" algn="l"/>
                <a:tab pos="3251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temel</a:t>
            </a:r>
            <a:r>
              <a:rPr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fonksiyonlarını</a:t>
            </a:r>
            <a:r>
              <a:rPr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yerine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getirebilmek</a:t>
            </a:r>
            <a:r>
              <a:rPr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için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15" baseline="-20833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indirgenmek</a:t>
            </a:r>
            <a:r>
              <a:rPr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zorundadır</a:t>
            </a:r>
            <a:endParaRPr>
              <a:latin typeface="Arial"/>
              <a:cs typeface="Arial"/>
            </a:endParaRPr>
          </a:p>
          <a:p>
            <a:pPr marL="324485" indent="-287020">
              <a:buFontTx/>
              <a:buChar char="–"/>
              <a:tabLst>
                <a:tab pos="324485" algn="l"/>
                <a:tab pos="3251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asimilasyonu C asimilasyonuna</a:t>
            </a:r>
            <a:r>
              <a:rPr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benzer</a:t>
            </a:r>
            <a:endParaRPr>
              <a:latin typeface="Arial"/>
              <a:cs typeface="Arial"/>
            </a:endParaRPr>
          </a:p>
        </p:txBody>
      </p:sp>
      <p:sp>
        <p:nvSpPr>
          <p:cNvPr id="26643" name="Unvan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3999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5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5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5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5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5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5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5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5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5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6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66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766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27175" y="0"/>
            <a:ext cx="7462838" cy="3473450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431800" indent="-344488"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5350" indent="-350838"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31800" algn="l"/>
                <a:tab pos="433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8"/>
              </a:spcBef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3200" b="1">
                <a:solidFill>
                  <a:srgbClr val="CCFF66"/>
                </a:solidFill>
                <a:cs typeface="Arial" panose="020B0604020202020204" pitchFamily="34" charset="0"/>
              </a:rPr>
              <a:t>Nitrat indirgenmesi ve asimilasyonu</a:t>
            </a:r>
            <a:endParaRPr lang="tr-TR" altLang="tr-TR" sz="3200">
              <a:cs typeface="Arial" panose="020B0604020202020204" pitchFamily="34" charset="0"/>
            </a:endParaRPr>
          </a:p>
          <a:p>
            <a:pPr>
              <a:spcBef>
                <a:spcPts val="1788"/>
              </a:spcBef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NO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-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+ 8H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+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+ 8e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- </a:t>
            </a:r>
            <a:r>
              <a:rPr lang="tr-TR" altLang="tr-TR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➔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NH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3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+ 2H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O + OH</a:t>
            </a:r>
            <a:r>
              <a:rPr lang="tr-TR" altLang="tr-TR" baseline="25000">
                <a:solidFill>
                  <a:srgbClr val="FFFFFF"/>
                </a:solidFill>
                <a:cs typeface="Arial" panose="020B0604020202020204" pitchFamily="34" charset="0"/>
              </a:rPr>
              <a:t>-</a:t>
            </a:r>
            <a:endParaRPr lang="tr-TR" altLang="tr-TR" baseline="25000">
              <a:cs typeface="Arial" panose="020B0604020202020204" pitchFamily="34" charset="0"/>
            </a:endParaRPr>
          </a:p>
          <a:p>
            <a:pPr>
              <a:spcBef>
                <a:spcPts val="1850"/>
              </a:spcBef>
              <a:buClr>
                <a:srgbClr val="E2E2FF"/>
              </a:buClr>
              <a:buFontTx/>
              <a:buChar char="•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**Nitrat redüktaz (</a:t>
            </a:r>
            <a:r>
              <a:rPr lang="tr-TR" altLang="tr-TR">
                <a:solidFill>
                  <a:srgbClr val="FF9900"/>
                </a:solidFill>
                <a:cs typeface="Arial" panose="020B0604020202020204" pitchFamily="34" charset="0"/>
              </a:rPr>
              <a:t>NR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) ve</a:t>
            </a:r>
            <a:endParaRPr lang="tr-TR" altLang="tr-TR">
              <a:cs typeface="Arial" panose="020B0604020202020204" pitchFamily="34" charset="0"/>
            </a:endParaRPr>
          </a:p>
          <a:p>
            <a:pPr>
              <a:buClr>
                <a:srgbClr val="E2E2FF"/>
              </a:buClr>
              <a:buFontTx/>
              <a:buChar char="•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**Nitrit redüktaz (</a:t>
            </a:r>
            <a:r>
              <a:rPr lang="tr-TR" altLang="tr-TR">
                <a:solidFill>
                  <a:srgbClr val="FF9900"/>
                </a:solidFill>
                <a:cs typeface="Arial" panose="020B0604020202020204" pitchFamily="34" charset="0"/>
              </a:rPr>
              <a:t>NİR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) enzimleri bu </a:t>
            </a:r>
            <a:r>
              <a:rPr lang="tr-TR" altLang="tr-TR">
                <a:solidFill>
                  <a:srgbClr val="FF00FF"/>
                </a:solidFill>
                <a:cs typeface="Arial" panose="020B0604020202020204" pitchFamily="34" charset="0"/>
              </a:rPr>
              <a:t>indirgenmeyi sağlar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38"/>
              </a:spcBef>
              <a:buFontTx/>
              <a:buChar char="•"/>
            </a:pPr>
            <a:endParaRPr lang="tr-TR" alt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E2E2FF"/>
              </a:buClr>
              <a:buFontTx/>
              <a:buChar char="•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Nitrat redüktaz enzimi 3 prostetik gruptan oluşur;</a:t>
            </a:r>
            <a:endParaRPr lang="tr-TR" altLang="tr-TR">
              <a:cs typeface="Arial" panose="020B0604020202020204" pitchFamily="34" charset="0"/>
            </a:endParaRPr>
          </a:p>
          <a:p>
            <a:pPr lvl="1">
              <a:buFontTx/>
              <a:buChar char="–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Flavin Adenin Dinükleotid (FAD)</a:t>
            </a:r>
            <a:endParaRPr lang="tr-TR" altLang="tr-TR">
              <a:cs typeface="Arial" panose="020B0604020202020204" pitchFamily="34" charset="0"/>
            </a:endParaRPr>
          </a:p>
          <a:p>
            <a:pPr lvl="1">
              <a:buFontTx/>
              <a:buChar char="–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Sitokrom 557 (Cytc) ve</a:t>
            </a:r>
            <a:endParaRPr lang="tr-TR" altLang="tr-TR">
              <a:cs typeface="Arial" panose="020B0604020202020204" pitchFamily="34" charset="0"/>
            </a:endParaRPr>
          </a:p>
          <a:p>
            <a:pPr lvl="1">
              <a:lnSpc>
                <a:spcPts val="2150"/>
              </a:lnSpc>
              <a:buFontTx/>
              <a:buChar char="–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Molibden kofaktör (MoCo) prostetik gruplarıdır.</a:t>
            </a:r>
            <a:endParaRPr lang="tr-TR" altLang="tr-TR"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***Nitrat redüktaz </a:t>
            </a:r>
            <a:r>
              <a:rPr lang="tr-TR" altLang="tr-TR" sz="2000">
                <a:solidFill>
                  <a:srgbClr val="66FFFF"/>
                </a:solidFill>
                <a:cs typeface="Arial" panose="020B0604020202020204" pitchFamily="34" charset="0"/>
              </a:rPr>
              <a:t>Sitoplazmada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bulunur</a:t>
            </a:r>
            <a:endParaRPr lang="tr-TR" altLang="tr-TR" sz="20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930573"/>
      </p:ext>
    </p:extLst>
  </p:cSld>
  <p:clrMapOvr>
    <a:masterClrMapping/>
  </p:clrMapOvr>
  <p:transition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7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7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7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7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7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8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8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8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8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8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868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868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524001" y="4819650"/>
          <a:ext cx="9147175" cy="2032000"/>
        </p:xfrm>
        <a:graphic>
          <a:graphicData uri="http://schemas.openxmlformats.org/drawingml/2006/table">
            <a:tbl>
              <a:tblPr/>
              <a:tblGrid>
                <a:gridCol w="395288">
                  <a:extLst>
                    <a:ext uri="{9D8B030D-6E8A-4147-A177-3AD203B41FA5}">
                      <a16:colId xmlns:a16="http://schemas.microsoft.com/office/drawing/2014/main" val="3468545011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771074220"/>
                    </a:ext>
                  </a:extLst>
                </a:gridCol>
                <a:gridCol w="2341563">
                  <a:extLst>
                    <a:ext uri="{9D8B030D-6E8A-4147-A177-3AD203B41FA5}">
                      <a16:colId xmlns:a16="http://schemas.microsoft.com/office/drawing/2014/main" val="1359589779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4249685198"/>
                    </a:ext>
                  </a:extLst>
                </a:gridCol>
                <a:gridCol w="2344737">
                  <a:extLst>
                    <a:ext uri="{9D8B030D-6E8A-4147-A177-3AD203B41FA5}">
                      <a16:colId xmlns:a16="http://schemas.microsoft.com/office/drawing/2014/main" val="29103166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927766516"/>
                    </a:ext>
                  </a:extLst>
                </a:gridCol>
              </a:tblGrid>
              <a:tr h="517525"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 uygulaması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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 bitki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7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1222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2238" marR="0" lvl="0" indent="0" algn="ctr" defTabSz="914400" rtl="0" eaLnBrk="1" fontAlgn="base" latinLnBrk="0" hangingPunct="1">
                        <a:lnSpc>
                          <a:spcPts val="1663"/>
                        </a:lnSpc>
                        <a:spcBef>
                          <a:spcPts val="4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Yaprak segmentlerine ön  Mo muamelesi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2238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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 l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270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10858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5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Nitrat redüktaz aktivitesi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58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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mol 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taze ağırlık)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090062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63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saat sonra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saat sonra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124482"/>
                  </a:ext>
                </a:extLst>
              </a:tr>
              <a:tr h="3127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622595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0782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882794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240826"/>
                  </a:ext>
                </a:extLst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1590675" y="1"/>
            <a:ext cx="8078788" cy="4921219"/>
          </a:xfrm>
          <a:prstGeom prst="rect">
            <a:avLst/>
          </a:prstGeom>
        </p:spPr>
        <p:txBody>
          <a:bodyPr lIns="0" tIns="67945" rIns="0" bIns="0">
            <a:spAutoFit/>
          </a:bodyPr>
          <a:lstStyle/>
          <a:p>
            <a:pPr marL="369570" indent="-344805">
              <a:spcBef>
                <a:spcPts val="535"/>
              </a:spcBef>
              <a:buClr>
                <a:srgbClr val="E2E2FF"/>
              </a:buClr>
              <a:buFontTx/>
              <a:buChar char="•"/>
              <a:tabLst>
                <a:tab pos="369570" algn="l"/>
                <a:tab pos="3702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Nitrit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redüktaz</a:t>
            </a:r>
            <a:r>
              <a:rPr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ise;</a:t>
            </a:r>
            <a:endParaRPr>
              <a:latin typeface="Arial"/>
              <a:cs typeface="Arial"/>
            </a:endParaRPr>
          </a:p>
          <a:p>
            <a:pPr marL="768985" lvl="1" indent="-287020">
              <a:spcBef>
                <a:spcPts val="39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yaprakların kloroplastlarında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85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köklerin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proplastidlerinde</a:t>
            </a:r>
            <a:r>
              <a:rPr sz="16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9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diğer yeşil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olmayan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dokularda yer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almaktadır</a:t>
            </a:r>
            <a:endParaRPr sz="1600">
              <a:latin typeface="Arial"/>
              <a:cs typeface="Arial"/>
            </a:endParaRPr>
          </a:p>
          <a:p>
            <a:pPr lvl="1">
              <a:spcBef>
                <a:spcPts val="25"/>
              </a:spcBef>
              <a:buClr>
                <a:srgbClr val="FFFFFF"/>
              </a:buClr>
              <a:buFont typeface="Arial"/>
              <a:buChar char="–"/>
              <a:defRPr/>
            </a:pPr>
            <a:endParaRPr sz="2350">
              <a:latin typeface="Times New Roman"/>
              <a:cs typeface="Times New Roman"/>
            </a:endParaRPr>
          </a:p>
          <a:p>
            <a:pPr marL="369570" indent="-344805">
              <a:buClr>
                <a:srgbClr val="E2E2FF"/>
              </a:buClr>
              <a:buFontTx/>
              <a:buChar char="•"/>
              <a:tabLst>
                <a:tab pos="369570" algn="l"/>
                <a:tab pos="3702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Bitkide </a:t>
            </a:r>
            <a:r>
              <a:rPr b="1" dirty="0">
                <a:solidFill>
                  <a:srgbClr val="FF9900"/>
                </a:solidFill>
                <a:latin typeface="Arial"/>
                <a:cs typeface="Arial"/>
              </a:rPr>
              <a:t>nitrit </a:t>
            </a:r>
            <a:r>
              <a:rPr spc="5" dirty="0">
                <a:solidFill>
                  <a:srgbClr val="FF9900"/>
                </a:solidFill>
                <a:latin typeface="Arial"/>
                <a:cs typeface="Arial"/>
              </a:rPr>
              <a:t>akümüle olması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çok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nadir</a:t>
            </a:r>
            <a:r>
              <a:rPr spc="-21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görülür</a:t>
            </a:r>
            <a:endParaRPr>
              <a:latin typeface="Arial"/>
              <a:cs typeface="Arial"/>
            </a:endParaRPr>
          </a:p>
          <a:p>
            <a:pPr marL="939800" indent="-915035">
              <a:spcBef>
                <a:spcPts val="434"/>
              </a:spcBef>
              <a:buClr>
                <a:srgbClr val="E2E2FF"/>
              </a:buClr>
              <a:buFontTx/>
              <a:buChar char="•"/>
              <a:tabLst>
                <a:tab pos="939800" algn="l"/>
                <a:tab pos="94043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C3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C4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bitkileri arasında farklılıklar</a:t>
            </a:r>
            <a:r>
              <a:rPr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vardır</a:t>
            </a:r>
            <a:endParaRPr>
              <a:latin typeface="Arial"/>
              <a:cs typeface="Arial"/>
            </a:endParaRPr>
          </a:p>
          <a:p>
            <a:pPr marL="939800" indent="-915035">
              <a:spcBef>
                <a:spcPts val="434"/>
              </a:spcBef>
              <a:buClr>
                <a:srgbClr val="E2E2FF"/>
              </a:buClr>
              <a:buFontTx/>
              <a:buChar char="•"/>
              <a:tabLst>
                <a:tab pos="939800" algn="l"/>
                <a:tab pos="94043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NR’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ın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yarı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ömrü</a:t>
            </a:r>
            <a:r>
              <a:rPr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kısadır</a:t>
            </a:r>
            <a:endParaRPr>
              <a:latin typeface="Arial"/>
              <a:cs typeface="Arial"/>
            </a:endParaRPr>
          </a:p>
          <a:p>
            <a:pPr marL="25400">
              <a:spcBef>
                <a:spcPts val="550"/>
              </a:spcBef>
              <a:defRPr/>
            </a:pPr>
            <a:r>
              <a:rPr sz="2400" b="1" spc="-5" dirty="0">
                <a:solidFill>
                  <a:srgbClr val="66FFFF"/>
                </a:solidFill>
                <a:latin typeface="Arial"/>
                <a:cs typeface="Arial"/>
              </a:rPr>
              <a:t>NR </a:t>
            </a: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enzim</a:t>
            </a:r>
            <a:r>
              <a:rPr sz="2400" spc="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aktivitesi;</a:t>
            </a:r>
            <a:endParaRPr sz="2400">
              <a:latin typeface="Arial"/>
              <a:cs typeface="Arial"/>
            </a:endParaRPr>
          </a:p>
          <a:p>
            <a:pPr marL="768985" lvl="1" indent="-287020">
              <a:spcBef>
                <a:spcPts val="420"/>
              </a:spcBef>
              <a:buFontTx/>
              <a:buChar char="–"/>
              <a:tabLst>
                <a:tab pos="768985" algn="l"/>
                <a:tab pos="769620" algn="l"/>
                <a:tab pos="459867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Ortamdaki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575" baseline="-21164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575" spc="247" baseline="-2116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konsantrasyonuna	-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1575" spc="-7" baseline="-21164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-N bulunup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bulunmamasına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8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Bitkinin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Mo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beslenme</a:t>
            </a:r>
            <a:r>
              <a:rPr sz="16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durumuna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9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Ortamdaki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ağır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metal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(özellikle </a:t>
            </a:r>
            <a:r>
              <a:rPr sz="1600" spc="35" dirty="0">
                <a:solidFill>
                  <a:srgbClr val="FFFFFF"/>
                </a:solidFill>
                <a:latin typeface="Arial"/>
                <a:cs typeface="Arial"/>
              </a:rPr>
              <a:t>W)</a:t>
            </a:r>
            <a:r>
              <a:rPr sz="16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mevcudiyetine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8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Çevresel faktörlere (özellikle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ışıklanma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hem NR’ yi hem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NİR’ i</a:t>
            </a:r>
            <a:r>
              <a:rPr sz="16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etkiler)</a:t>
            </a:r>
            <a:endParaRPr sz="1600">
              <a:latin typeface="Arial"/>
              <a:cs typeface="Arial"/>
            </a:endParaRPr>
          </a:p>
          <a:p>
            <a:pPr marL="768985" lvl="1" indent="-287020">
              <a:spcBef>
                <a:spcPts val="385"/>
              </a:spcBef>
              <a:buFontTx/>
              <a:buChar char="–"/>
              <a:tabLst>
                <a:tab pos="768985" algn="l"/>
                <a:tab pos="769620" algn="l"/>
                <a:tab pos="459867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Fitohormonlara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600" spc="5" dirty="0">
                <a:solidFill>
                  <a:srgbClr val="CCFF66"/>
                </a:solidFill>
                <a:latin typeface="Arial"/>
                <a:cs typeface="Arial"/>
              </a:rPr>
              <a:t>sitokinin </a:t>
            </a:r>
            <a:r>
              <a:rPr sz="1600" spc="5" dirty="0">
                <a:solidFill>
                  <a:srgbClr val="CCFF66"/>
                </a:solidFill>
                <a:latin typeface="Wingdings"/>
                <a:cs typeface="Wingdings"/>
              </a:rPr>
              <a:t></a:t>
            </a:r>
            <a:r>
              <a:rPr sz="1600" spc="5" dirty="0">
                <a:solidFill>
                  <a:srgbClr val="CCFF66"/>
                </a:solidFill>
                <a:latin typeface="Times New Roman"/>
                <a:cs typeface="Times New Roman"/>
              </a:rPr>
              <a:t>  </a:t>
            </a:r>
            <a:r>
              <a:rPr sz="1600" spc="5" dirty="0">
                <a:solidFill>
                  <a:srgbClr val="CCFF66"/>
                </a:solidFill>
                <a:latin typeface="Arial"/>
                <a:cs typeface="Arial"/>
              </a:rPr>
              <a:t>ABA</a:t>
            </a:r>
            <a:r>
              <a:rPr sz="1600" spc="-25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1600" spc="5" dirty="0">
                <a:solidFill>
                  <a:srgbClr val="CCFF66"/>
                </a:solidFill>
                <a:latin typeface="Wingdings"/>
                <a:cs typeface="Wingdings"/>
              </a:rPr>
              <a:t></a:t>
            </a:r>
            <a:r>
              <a:rPr sz="1600" spc="45" dirty="0">
                <a:solidFill>
                  <a:srgbClr val="CCFF66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)	- Genetik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özelliklere</a:t>
            </a:r>
            <a:r>
              <a:rPr sz="16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bağlıdır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35"/>
              </a:spcBef>
              <a:defRPr/>
            </a:pPr>
            <a:endParaRPr sz="1550">
              <a:latin typeface="Times New Roman"/>
              <a:cs typeface="Times New Roman"/>
            </a:endParaRPr>
          </a:p>
          <a:p>
            <a:pPr marL="996950">
              <a:spcBef>
                <a:spcPts val="5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12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4.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Buğday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yaprak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segmentlerinde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nitrat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redüktaz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aktivitesine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molibdenin</a:t>
            </a:r>
            <a:r>
              <a:rPr sz="14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2578716"/>
      </p:ext>
    </p:extLst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69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70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70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70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70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70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2971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8567738" y="4405313"/>
            <a:ext cx="1060450" cy="32861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indirgenir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65275" y="4405313"/>
            <a:ext cx="6877050" cy="93821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394970" indent="-344805">
              <a:spcBef>
                <a:spcPts val="9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  <a:tab pos="3169285" algn="l"/>
                <a:tab pos="3709035" algn="l"/>
              </a:tabLst>
              <a:defRPr/>
            </a:pPr>
            <a:r>
              <a:rPr sz="2000" spc="-5" dirty="0">
                <a:solidFill>
                  <a:srgbClr val="FF0066"/>
                </a:solidFill>
                <a:latin typeface="Arial"/>
                <a:cs typeface="Arial"/>
              </a:rPr>
              <a:t>Bitkide </a:t>
            </a:r>
            <a:r>
              <a:rPr sz="2000" spc="-10" dirty="0">
                <a:solidFill>
                  <a:srgbClr val="FF0066"/>
                </a:solidFill>
                <a:latin typeface="Arial"/>
                <a:cs typeface="Arial"/>
              </a:rPr>
              <a:t>NO</a:t>
            </a:r>
            <a:r>
              <a:rPr sz="2025" spc="-15" baseline="-20576" dirty="0">
                <a:solidFill>
                  <a:srgbClr val="FF0066"/>
                </a:solidFill>
                <a:latin typeface="Arial"/>
                <a:cs typeface="Arial"/>
              </a:rPr>
              <a:t>3</a:t>
            </a:r>
            <a:r>
              <a:rPr sz="2025" spc="352" baseline="-20576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köklerde	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	</a:t>
            </a:r>
            <a:r>
              <a:rPr sz="2000" spc="-1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gövdede (yeşil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dokularda)</a:t>
            </a:r>
            <a:endParaRPr sz="2000">
              <a:latin typeface="Arial"/>
              <a:cs typeface="Arial"/>
            </a:endParaRPr>
          </a:p>
          <a:p>
            <a:pPr>
              <a:spcBef>
                <a:spcPts val="40"/>
              </a:spcBef>
              <a:buClr>
                <a:srgbClr val="E2E2FF"/>
              </a:buClr>
              <a:buFont typeface="Arial"/>
              <a:buChar char="•"/>
              <a:defRPr/>
            </a:pPr>
            <a:endParaRPr sz="2050">
              <a:latin typeface="Times New Roman"/>
              <a:cs typeface="Times New Roman"/>
            </a:endParaRPr>
          </a:p>
          <a:p>
            <a:pPr marL="3949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5" dirty="0">
                <a:solidFill>
                  <a:srgbClr val="FFFF00"/>
                </a:solidFill>
                <a:latin typeface="Arial"/>
                <a:cs typeface="Arial"/>
              </a:rPr>
              <a:t>Köklerde </a:t>
            </a:r>
            <a:r>
              <a:rPr sz="2000" spc="-25" dirty="0">
                <a:solidFill>
                  <a:srgbClr val="FFFF00"/>
                </a:solidFill>
                <a:latin typeface="Arial"/>
                <a:cs typeface="Arial"/>
              </a:rPr>
              <a:t>veya </a:t>
            </a:r>
            <a:r>
              <a:rPr sz="2000" spc="-15" dirty="0">
                <a:solidFill>
                  <a:srgbClr val="FFFF00"/>
                </a:solidFill>
                <a:latin typeface="Arial"/>
                <a:cs typeface="Arial"/>
              </a:rPr>
              <a:t>gövdede </a:t>
            </a:r>
            <a:r>
              <a:rPr sz="2000" spc="-10" dirty="0">
                <a:solidFill>
                  <a:srgbClr val="FFFF00"/>
                </a:solidFill>
                <a:latin typeface="Arial"/>
                <a:cs typeface="Arial"/>
              </a:rPr>
              <a:t>indirgenen nitratın</a:t>
            </a:r>
            <a:r>
              <a:rPr sz="2000" spc="30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00"/>
                </a:solidFill>
                <a:latin typeface="Arial"/>
                <a:cs typeface="Arial"/>
              </a:rPr>
              <a:t>oranı;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60576" y="5319714"/>
            <a:ext cx="5489575" cy="1398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299085" indent="-287020">
              <a:spcBef>
                <a:spcPts val="100"/>
              </a:spcBef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bitkinin nitrat ile beslenme durumu </a:t>
            </a:r>
            <a:r>
              <a:rPr spc="3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pc="30" dirty="0">
                <a:solidFill>
                  <a:srgbClr val="FFFFFF"/>
                </a:solidFill>
                <a:latin typeface="Wingdings"/>
                <a:cs typeface="Wingdings"/>
              </a:rPr>
              <a:t></a:t>
            </a:r>
            <a:r>
              <a:rPr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ise</a:t>
            </a:r>
            <a:r>
              <a:rPr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köklerde)</a:t>
            </a:r>
            <a:endParaRPr>
              <a:latin typeface="Arial"/>
              <a:cs typeface="Arial"/>
            </a:endParaRPr>
          </a:p>
          <a:p>
            <a:pPr marL="299085" indent="-287020">
              <a:spcBef>
                <a:spcPts val="5"/>
              </a:spcBef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</a:t>
            </a:r>
            <a:r>
              <a:rPr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çeşidi</a:t>
            </a:r>
            <a:endParaRPr>
              <a:latin typeface="Arial"/>
              <a:cs typeface="Arial"/>
            </a:endParaRPr>
          </a:p>
          <a:p>
            <a:pPr marL="299085" indent="-287020"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bitkinin</a:t>
            </a:r>
            <a:r>
              <a:rPr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yaşı</a:t>
            </a:r>
            <a:endParaRPr>
              <a:latin typeface="Arial"/>
              <a:cs typeface="Arial"/>
            </a:endParaRPr>
          </a:p>
          <a:p>
            <a:pPr marL="299085" indent="-287020"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mineral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beslenme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durumu</a:t>
            </a:r>
            <a:r>
              <a:rPr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>
              <a:latin typeface="Arial"/>
              <a:cs typeface="Arial"/>
            </a:endParaRPr>
          </a:p>
          <a:p>
            <a:pPr marL="299085" indent="-287020"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bitkilerin karbon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ekonomisi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gibi faktörlere</a:t>
            </a:r>
            <a:r>
              <a:rPr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bağlıdır.</a:t>
            </a:r>
            <a:endParaRPr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03375" y="123826"/>
            <a:ext cx="9069388" cy="226985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12.5.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Besin çözeltisindeki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Mo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W’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değişik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kombinasyonlarında 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iki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marul çeşidinin nitrat içeriğindeki</a:t>
            </a:r>
            <a:r>
              <a:rPr sz="14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değ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1760538" y="606425"/>
          <a:ext cx="8426450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4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9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4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11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899794">
                        <a:lnSpc>
                          <a:spcPct val="100000"/>
                        </a:lnSpc>
                      </a:pPr>
                      <a:r>
                        <a:rPr sz="1400" b="1" spc="-1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Uygulamalar</a:t>
                      </a:r>
                      <a:r>
                        <a:rPr sz="1400" b="1" spc="114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0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400" spc="-30" dirty="0">
                          <a:solidFill>
                            <a:srgbClr val="66FFFF"/>
                          </a:solidFill>
                          <a:latin typeface="Symbol"/>
                          <a:cs typeface="Symbol"/>
                        </a:rPr>
                        <a:t></a:t>
                      </a:r>
                      <a:r>
                        <a:rPr sz="1400" spc="-30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M)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400" b="1" baseline="-24691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3 </a:t>
                      </a:r>
                      <a:r>
                        <a:rPr sz="1400" spc="-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(mg </a:t>
                      </a:r>
                      <a:r>
                        <a:rPr sz="1400" spc="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kg</a:t>
                      </a:r>
                      <a:r>
                        <a:rPr sz="1400" spc="7" baseline="27777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-1 </a:t>
                      </a:r>
                      <a:r>
                        <a:rPr sz="1400" spc="-1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taze</a:t>
                      </a:r>
                      <a:r>
                        <a:rPr sz="1400" spc="-204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ağırlık)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912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1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-10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Çeşitler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912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1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spc="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Mo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W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spc="-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Berlo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spc="-5" dirty="0">
                          <a:solidFill>
                            <a:srgbClr val="66FFFF"/>
                          </a:solidFill>
                          <a:latin typeface="Arial"/>
                          <a:cs typeface="Arial"/>
                        </a:rPr>
                        <a:t>Kirsten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2737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2519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6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T w="28575">
                      <a:solidFill>
                        <a:srgbClr val="FFFF6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66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3155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2731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6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66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2513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1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2710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2652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66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4200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3447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1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66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4032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3270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3123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2649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178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6537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4543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78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4941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4214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FFFF66"/>
                      </a:solidFill>
                      <a:prstDash val="solid"/>
                    </a:lnL>
                    <a:lnR w="28575">
                      <a:solidFill>
                        <a:srgbClr val="FFFF66"/>
                      </a:solidFill>
                      <a:prstDash val="solid"/>
                    </a:lnR>
                    <a:lnB w="28575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362856"/>
      </p:ext>
    </p:extLst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416574" y="3427702"/>
            <a:ext cx="7851648" cy="1828800"/>
          </a:xfrm>
          <a:ln>
            <a:miter lim="800000"/>
            <a:headEnd/>
            <a:tailEnd/>
          </a:ln>
          <a:extLst/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>
                <a:latin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TARLA BİTKİLERİNDE BİYOLOJİK AZOT FİKSASYONU </a:t>
            </a:r>
            <a:br>
              <a:rPr lang="tr-TR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79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bject 2"/>
          <p:cNvSpPr>
            <a:spLocks noChangeArrowheads="1"/>
          </p:cNvSpPr>
          <p:nvPr/>
        </p:nvSpPr>
        <p:spPr bwMode="auto">
          <a:xfrm>
            <a:off x="1524001" y="0"/>
            <a:ext cx="922972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2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2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2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2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2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2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2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3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3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3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073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073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2152650" y="1341438"/>
            <a:ext cx="7931150" cy="187487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4076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407670" algn="l"/>
                <a:tab pos="408305" algn="l"/>
              </a:tabLst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Ayrıca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köklerde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nitratın indirgenme oranı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şu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faktörlere</a:t>
            </a:r>
            <a:r>
              <a:rPr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bağlıdır;</a:t>
            </a:r>
            <a:endParaRPr dirty="0">
              <a:latin typeface="Arial"/>
              <a:cs typeface="Arial"/>
            </a:endParaRPr>
          </a:p>
          <a:p>
            <a:pPr marL="807085" lvl="1" indent="-287020">
              <a:spcBef>
                <a:spcPts val="5"/>
              </a:spcBef>
              <a:buFontTx/>
              <a:buChar char="–"/>
              <a:tabLst>
                <a:tab pos="807085" algn="l"/>
                <a:tab pos="807720" algn="l"/>
                <a:tab pos="3721735" algn="l"/>
                <a:tab pos="64662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Bitki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çeşidine	</a:t>
            </a:r>
            <a:r>
              <a:rPr sz="1600" spc="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1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Sıcaklık	</a:t>
            </a:r>
            <a:r>
              <a:rPr sz="1600" spc="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1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Bitkinin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yaşı</a:t>
            </a:r>
            <a:endParaRPr sz="1600" dirty="0">
              <a:latin typeface="Arial"/>
              <a:cs typeface="Arial"/>
            </a:endParaRPr>
          </a:p>
          <a:p>
            <a:pPr marL="807085" lvl="1" indent="-287020">
              <a:spcBef>
                <a:spcPts val="5"/>
              </a:spcBef>
              <a:buFontTx/>
              <a:buChar char="–"/>
              <a:tabLst>
                <a:tab pos="807085" algn="l"/>
                <a:tab pos="807720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575" baseline="-21164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ile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alınan katyonlar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(K+NO</a:t>
            </a:r>
            <a:r>
              <a:rPr sz="1575" baseline="-21164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gövdeye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taşınır,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veya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Na+NO</a:t>
            </a:r>
            <a:r>
              <a:rPr sz="1575" baseline="-21164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kökte</a:t>
            </a:r>
            <a:r>
              <a:rPr sz="1600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ind.)</a:t>
            </a:r>
            <a:endParaRPr sz="1600" dirty="0">
              <a:latin typeface="Arial"/>
              <a:cs typeface="Arial"/>
            </a:endParaRPr>
          </a:p>
          <a:p>
            <a:pPr lvl="1">
              <a:spcBef>
                <a:spcPts val="10"/>
              </a:spcBef>
              <a:buClr>
                <a:srgbClr val="FFFFFF"/>
              </a:buClr>
              <a:buFont typeface="Arial"/>
              <a:buChar char="–"/>
              <a:defRPr/>
            </a:pPr>
            <a:endParaRPr sz="1650" dirty="0">
              <a:latin typeface="Times New Roman"/>
              <a:cs typeface="Times New Roman"/>
            </a:endParaRPr>
          </a:p>
          <a:p>
            <a:pPr marL="4076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407670" algn="l"/>
                <a:tab pos="40830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Nitratın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indirgenmesi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asimilasyonunda 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enerji</a:t>
            </a:r>
            <a:r>
              <a:rPr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gereksinilir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30"/>
              </a:spcBef>
              <a:buClr>
                <a:srgbClr val="E2E2FF"/>
              </a:buClr>
              <a:buFont typeface="Arial"/>
              <a:buChar char="•"/>
              <a:defRPr/>
            </a:pPr>
            <a:endParaRPr sz="1850" dirty="0">
              <a:latin typeface="Times New Roman"/>
              <a:cs typeface="Times New Roman"/>
            </a:endParaRPr>
          </a:p>
          <a:p>
            <a:pPr marL="4076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407670" algn="l"/>
                <a:tab pos="4083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İndirgenme köklerde ise enerji ihtiyacı</a:t>
            </a:r>
            <a:r>
              <a:rPr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artar</a:t>
            </a:r>
            <a:endParaRPr dirty="0">
              <a:latin typeface="Arial"/>
              <a:cs typeface="Arial"/>
            </a:endParaRPr>
          </a:p>
        </p:txBody>
      </p:sp>
      <p:sp>
        <p:nvSpPr>
          <p:cNvPr id="30736" name="object 16"/>
          <p:cNvSpPr>
            <a:spLocks/>
          </p:cNvSpPr>
          <p:nvPr/>
        </p:nvSpPr>
        <p:spPr bwMode="auto">
          <a:xfrm>
            <a:off x="1598613" y="3451225"/>
            <a:ext cx="9042400" cy="1201738"/>
          </a:xfrm>
          <a:custGeom>
            <a:avLst/>
            <a:gdLst>
              <a:gd name="T0" fmla="*/ 0 w 8644255"/>
              <a:gd name="T1" fmla="*/ 853439 h 853440"/>
              <a:gd name="T2" fmla="*/ 8644128 w 8644255"/>
              <a:gd name="T3" fmla="*/ 853439 h 853440"/>
              <a:gd name="T4" fmla="*/ 8644128 w 8644255"/>
              <a:gd name="T5" fmla="*/ 0 h 853440"/>
              <a:gd name="T6" fmla="*/ 0 w 8644255"/>
              <a:gd name="T7" fmla="*/ 0 h 853440"/>
              <a:gd name="T8" fmla="*/ 0 w 8644255"/>
              <a:gd name="T9" fmla="*/ 853439 h 853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44255" h="853440">
                <a:moveTo>
                  <a:pt x="0" y="853439"/>
                </a:moveTo>
                <a:lnTo>
                  <a:pt x="8644128" y="853439"/>
                </a:lnTo>
                <a:lnTo>
                  <a:pt x="8644128" y="0"/>
                </a:lnTo>
                <a:lnTo>
                  <a:pt x="0" y="0"/>
                </a:lnTo>
                <a:lnTo>
                  <a:pt x="0" y="853439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" name="object 17"/>
          <p:cNvSpPr txBox="1"/>
          <p:nvPr/>
        </p:nvSpPr>
        <p:spPr>
          <a:xfrm>
            <a:off x="7431089" y="3810000"/>
            <a:ext cx="490537" cy="30003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pc="-5" dirty="0">
                <a:solidFill>
                  <a:srgbClr val="3333CC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3333CC"/>
                </a:solidFill>
                <a:latin typeface="Arial"/>
                <a:cs typeface="Arial"/>
              </a:rPr>
              <a:t>3</a:t>
            </a:r>
            <a:endParaRPr baseline="-20833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52838" y="3571875"/>
            <a:ext cx="1541462" cy="7747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596265">
              <a:lnSpc>
                <a:spcPts val="1670"/>
              </a:lnSpc>
              <a:spcBef>
                <a:spcPts val="90"/>
              </a:spcBef>
              <a:defRPr/>
            </a:pPr>
            <a:r>
              <a:rPr sz="1400" spc="-10" dirty="0">
                <a:solidFill>
                  <a:srgbClr val="3333CC"/>
                </a:solidFill>
                <a:latin typeface="Arial"/>
                <a:cs typeface="Arial"/>
              </a:rPr>
              <a:t>15 </a:t>
            </a:r>
            <a:r>
              <a:rPr sz="1400" spc="-5" dirty="0">
                <a:solidFill>
                  <a:srgbClr val="3333CC"/>
                </a:solidFill>
                <a:latin typeface="Arial"/>
                <a:cs typeface="Arial"/>
              </a:rPr>
              <a:t>mol</a:t>
            </a:r>
            <a:r>
              <a:rPr sz="1400" spc="-114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3333CC"/>
                </a:solidFill>
                <a:latin typeface="Arial"/>
                <a:cs typeface="Arial"/>
              </a:rPr>
              <a:t>ATP</a:t>
            </a:r>
            <a:endParaRPr sz="1400" dirty="0">
              <a:latin typeface="Arial"/>
              <a:cs typeface="Arial"/>
            </a:endParaRPr>
          </a:p>
          <a:p>
            <a:pPr marL="50800">
              <a:lnSpc>
                <a:spcPts val="2150"/>
              </a:lnSpc>
              <a:tabLst>
                <a:tab pos="836930" algn="l"/>
              </a:tabLst>
              <a:defRPr/>
            </a:pPr>
            <a:r>
              <a:rPr spc="-10" dirty="0">
                <a:solidFill>
                  <a:srgbClr val="3333CC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3333CC"/>
                </a:solidFill>
                <a:latin typeface="Arial"/>
                <a:cs typeface="Arial"/>
              </a:rPr>
              <a:t>3	</a:t>
            </a:r>
            <a:r>
              <a:rPr dirty="0">
                <a:solidFill>
                  <a:srgbClr val="3333CC"/>
                </a:solidFill>
                <a:latin typeface="Wingdings"/>
                <a:cs typeface="Wingdings"/>
              </a:rPr>
              <a:t></a:t>
            </a:r>
            <a:endParaRPr dirty="0">
              <a:latin typeface="Wingdings"/>
              <a:cs typeface="Wingdings"/>
            </a:endParaRPr>
          </a:p>
          <a:p>
            <a:pPr marL="748665">
              <a:spcBef>
                <a:spcPts val="405"/>
              </a:spcBef>
              <a:defRPr/>
            </a:pPr>
            <a:r>
              <a:rPr sz="1400" spc="-20" dirty="0">
                <a:solidFill>
                  <a:srgbClr val="3333CC"/>
                </a:solidFill>
                <a:latin typeface="Arial"/>
                <a:cs typeface="Arial"/>
              </a:rPr>
              <a:t>İnd.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05464" y="3571875"/>
            <a:ext cx="1455737" cy="7747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610235">
              <a:lnSpc>
                <a:spcPts val="1670"/>
              </a:lnSpc>
              <a:spcBef>
                <a:spcPts val="90"/>
              </a:spcBef>
              <a:defRPr/>
            </a:pPr>
            <a:r>
              <a:rPr sz="1400" spc="-5" dirty="0">
                <a:solidFill>
                  <a:srgbClr val="3333CC"/>
                </a:solidFill>
                <a:latin typeface="Arial"/>
                <a:cs typeface="Arial"/>
              </a:rPr>
              <a:t>5 mol</a:t>
            </a:r>
            <a:r>
              <a:rPr sz="1400" spc="-14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3333CC"/>
                </a:solidFill>
                <a:latin typeface="Arial"/>
                <a:cs typeface="Arial"/>
              </a:rPr>
              <a:t>ATP</a:t>
            </a:r>
            <a:endParaRPr sz="1400" dirty="0">
              <a:latin typeface="Arial"/>
              <a:cs typeface="Arial"/>
            </a:endParaRPr>
          </a:p>
          <a:p>
            <a:pPr marL="50800">
              <a:lnSpc>
                <a:spcPts val="2150"/>
              </a:lnSpc>
              <a:tabLst>
                <a:tab pos="794385" algn="l"/>
              </a:tabLst>
              <a:defRPr/>
            </a:pPr>
            <a:r>
              <a:rPr spc="-10" dirty="0">
                <a:solidFill>
                  <a:srgbClr val="3333CC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3333CC"/>
                </a:solidFill>
                <a:latin typeface="Arial"/>
                <a:cs typeface="Arial"/>
              </a:rPr>
              <a:t>2	</a:t>
            </a:r>
            <a:r>
              <a:rPr dirty="0">
                <a:solidFill>
                  <a:srgbClr val="3333CC"/>
                </a:solidFill>
                <a:latin typeface="Wingdings"/>
                <a:cs typeface="Wingdings"/>
              </a:rPr>
              <a:t></a:t>
            </a:r>
            <a:endParaRPr dirty="0">
              <a:latin typeface="Wingdings"/>
              <a:cs typeface="Wingdings"/>
            </a:endParaRPr>
          </a:p>
          <a:p>
            <a:pPr marL="796290">
              <a:spcBef>
                <a:spcPts val="405"/>
              </a:spcBef>
              <a:defRPr/>
            </a:pPr>
            <a:r>
              <a:rPr sz="1400" spc="-20" dirty="0">
                <a:solidFill>
                  <a:srgbClr val="3333CC"/>
                </a:solidFill>
                <a:latin typeface="Arial"/>
                <a:cs typeface="Arial"/>
              </a:rPr>
              <a:t>İnd.</a:t>
            </a:r>
            <a:endParaRPr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5490806"/>
      </p:ext>
    </p:extLst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4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4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4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5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5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5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5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5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5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5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5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5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1759" name="object 15"/>
          <p:cNvSpPr>
            <a:spLocks noChangeArrowheads="1"/>
          </p:cNvSpPr>
          <p:nvPr/>
        </p:nvSpPr>
        <p:spPr bwMode="auto">
          <a:xfrm>
            <a:off x="1951038" y="146051"/>
            <a:ext cx="334962" cy="436563"/>
          </a:xfrm>
          <a:prstGeom prst="rect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0" name="object 16"/>
          <p:cNvSpPr>
            <a:spLocks noChangeArrowheads="1"/>
          </p:cNvSpPr>
          <p:nvPr/>
        </p:nvSpPr>
        <p:spPr bwMode="auto">
          <a:xfrm>
            <a:off x="2011364" y="131763"/>
            <a:ext cx="2974975" cy="461962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1" name="object 17"/>
          <p:cNvSpPr>
            <a:spLocks noChangeArrowheads="1"/>
          </p:cNvSpPr>
          <p:nvPr/>
        </p:nvSpPr>
        <p:spPr bwMode="auto">
          <a:xfrm>
            <a:off x="4705351" y="131763"/>
            <a:ext cx="1668463" cy="461962"/>
          </a:xfrm>
          <a:prstGeom prst="rect">
            <a:avLst/>
          </a:prstGeom>
          <a:blipFill dpi="0" rotWithShape="1">
            <a:blip r:embed="rId10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2" name="object 18"/>
          <p:cNvSpPr>
            <a:spLocks noChangeArrowheads="1"/>
          </p:cNvSpPr>
          <p:nvPr/>
        </p:nvSpPr>
        <p:spPr bwMode="auto">
          <a:xfrm>
            <a:off x="6092825" y="131763"/>
            <a:ext cx="731838" cy="461962"/>
          </a:xfrm>
          <a:prstGeom prst="rect">
            <a:avLst/>
          </a:prstGeom>
          <a:blipFill dpi="0" rotWithShape="1">
            <a:blip r:embed="rId1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3" name="object 19"/>
          <p:cNvSpPr>
            <a:spLocks noChangeArrowheads="1"/>
          </p:cNvSpPr>
          <p:nvPr/>
        </p:nvSpPr>
        <p:spPr bwMode="auto">
          <a:xfrm>
            <a:off x="6592888" y="131763"/>
            <a:ext cx="1003300" cy="461962"/>
          </a:xfrm>
          <a:prstGeom prst="rect">
            <a:avLst/>
          </a:prstGeom>
          <a:blipFill dpi="0" rotWithShape="1">
            <a:blip r:embed="rId1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4" name="object 20"/>
          <p:cNvSpPr>
            <a:spLocks noChangeArrowheads="1"/>
          </p:cNvSpPr>
          <p:nvPr/>
        </p:nvSpPr>
        <p:spPr bwMode="auto">
          <a:xfrm>
            <a:off x="2855913" y="374650"/>
            <a:ext cx="2355850" cy="463550"/>
          </a:xfrm>
          <a:prstGeom prst="rect">
            <a:avLst/>
          </a:prstGeom>
          <a:blipFill dpi="0" rotWithShape="1">
            <a:blip r:embed="rId1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5" name="object 21"/>
          <p:cNvSpPr>
            <a:spLocks noChangeArrowheads="1"/>
          </p:cNvSpPr>
          <p:nvPr/>
        </p:nvSpPr>
        <p:spPr bwMode="auto">
          <a:xfrm>
            <a:off x="4932364" y="374650"/>
            <a:ext cx="801687" cy="463550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6" name="object 22"/>
          <p:cNvSpPr>
            <a:spLocks noChangeArrowheads="1"/>
          </p:cNvSpPr>
          <p:nvPr/>
        </p:nvSpPr>
        <p:spPr bwMode="auto">
          <a:xfrm>
            <a:off x="5510214" y="374650"/>
            <a:ext cx="1100137" cy="46355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7" name="object 23"/>
          <p:cNvSpPr>
            <a:spLocks noChangeArrowheads="1"/>
          </p:cNvSpPr>
          <p:nvPr/>
        </p:nvSpPr>
        <p:spPr bwMode="auto">
          <a:xfrm>
            <a:off x="3770314" y="619125"/>
            <a:ext cx="1773237" cy="463550"/>
          </a:xfrm>
          <a:prstGeom prst="rect">
            <a:avLst/>
          </a:prstGeom>
          <a:blipFill dpi="0" rotWithShape="1">
            <a:blip r:embed="rId1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8" name="object 24"/>
          <p:cNvSpPr>
            <a:spLocks noChangeArrowheads="1"/>
          </p:cNvSpPr>
          <p:nvPr/>
        </p:nvSpPr>
        <p:spPr bwMode="auto">
          <a:xfrm>
            <a:off x="5307013" y="752476"/>
            <a:ext cx="271462" cy="320675"/>
          </a:xfrm>
          <a:prstGeom prst="rect">
            <a:avLst/>
          </a:prstGeom>
          <a:blipFill dpi="0" rotWithShape="1">
            <a:blip r:embed="rId1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69" name="object 25"/>
          <p:cNvSpPr>
            <a:spLocks noChangeArrowheads="1"/>
          </p:cNvSpPr>
          <p:nvPr/>
        </p:nvSpPr>
        <p:spPr bwMode="auto">
          <a:xfrm>
            <a:off x="5394326" y="619125"/>
            <a:ext cx="1490663" cy="463550"/>
          </a:xfrm>
          <a:prstGeom prst="rect">
            <a:avLst/>
          </a:prstGeom>
          <a:blipFill dpi="0" rotWithShape="1">
            <a:blip r:embed="rId18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0" name="object 26"/>
          <p:cNvSpPr>
            <a:spLocks noChangeArrowheads="1"/>
          </p:cNvSpPr>
          <p:nvPr/>
        </p:nvSpPr>
        <p:spPr bwMode="auto">
          <a:xfrm>
            <a:off x="3770313" y="862013"/>
            <a:ext cx="1243012" cy="463550"/>
          </a:xfrm>
          <a:prstGeom prst="rect">
            <a:avLst/>
          </a:prstGeom>
          <a:blipFill dpi="0" rotWithShape="1">
            <a:blip r:embed="rId1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1" name="object 27"/>
          <p:cNvSpPr>
            <a:spLocks noChangeArrowheads="1"/>
          </p:cNvSpPr>
          <p:nvPr/>
        </p:nvSpPr>
        <p:spPr bwMode="auto">
          <a:xfrm>
            <a:off x="4776788" y="996950"/>
            <a:ext cx="271462" cy="319088"/>
          </a:xfrm>
          <a:prstGeom prst="rect">
            <a:avLst/>
          </a:prstGeom>
          <a:blipFill dpi="0" rotWithShape="1">
            <a:blip r:embed="rId1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2" name="object 28"/>
          <p:cNvSpPr>
            <a:spLocks noChangeArrowheads="1"/>
          </p:cNvSpPr>
          <p:nvPr/>
        </p:nvSpPr>
        <p:spPr bwMode="auto">
          <a:xfrm>
            <a:off x="4867276" y="862013"/>
            <a:ext cx="1438275" cy="463550"/>
          </a:xfrm>
          <a:prstGeom prst="rect">
            <a:avLst/>
          </a:prstGeom>
          <a:blipFill dpi="0" rotWithShape="1">
            <a:blip r:embed="rId20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3" name="object 29"/>
          <p:cNvSpPr>
            <a:spLocks noChangeArrowheads="1"/>
          </p:cNvSpPr>
          <p:nvPr/>
        </p:nvSpPr>
        <p:spPr bwMode="auto">
          <a:xfrm>
            <a:off x="3770313" y="1106488"/>
            <a:ext cx="3276600" cy="463550"/>
          </a:xfrm>
          <a:prstGeom prst="rect">
            <a:avLst/>
          </a:prstGeom>
          <a:blipFill dpi="0" rotWithShape="1">
            <a:blip r:embed="rId2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4" name="object 30"/>
          <p:cNvSpPr>
            <a:spLocks noChangeArrowheads="1"/>
          </p:cNvSpPr>
          <p:nvPr/>
        </p:nvSpPr>
        <p:spPr bwMode="auto">
          <a:xfrm>
            <a:off x="1941513" y="1350963"/>
            <a:ext cx="3255962" cy="461962"/>
          </a:xfrm>
          <a:prstGeom prst="rect">
            <a:avLst/>
          </a:prstGeom>
          <a:blipFill dpi="0" rotWithShape="1">
            <a:blip r:embed="rId2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5" name="object 31"/>
          <p:cNvSpPr>
            <a:spLocks noChangeArrowheads="1"/>
          </p:cNvSpPr>
          <p:nvPr/>
        </p:nvSpPr>
        <p:spPr bwMode="auto">
          <a:xfrm>
            <a:off x="4916489" y="1350963"/>
            <a:ext cx="1423987" cy="461962"/>
          </a:xfrm>
          <a:prstGeom prst="rect">
            <a:avLst/>
          </a:prstGeom>
          <a:blipFill dpi="0" rotWithShape="1">
            <a:blip r:embed="rId2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6" name="object 32"/>
          <p:cNvSpPr>
            <a:spLocks noChangeArrowheads="1"/>
          </p:cNvSpPr>
          <p:nvPr/>
        </p:nvSpPr>
        <p:spPr bwMode="auto">
          <a:xfrm>
            <a:off x="6116638" y="1350963"/>
            <a:ext cx="552450" cy="461962"/>
          </a:xfrm>
          <a:prstGeom prst="rect">
            <a:avLst/>
          </a:prstGeom>
          <a:blipFill dpi="0" rotWithShape="1">
            <a:blip r:embed="rId2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7" name="object 33"/>
          <p:cNvSpPr>
            <a:spLocks noChangeArrowheads="1"/>
          </p:cNvSpPr>
          <p:nvPr/>
        </p:nvSpPr>
        <p:spPr bwMode="auto">
          <a:xfrm>
            <a:off x="6388101" y="1350963"/>
            <a:ext cx="1552575" cy="461962"/>
          </a:xfrm>
          <a:prstGeom prst="rect">
            <a:avLst/>
          </a:prstGeom>
          <a:blipFill dpi="0" rotWithShape="1">
            <a:blip r:embed="rId2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8" name="object 34"/>
          <p:cNvSpPr>
            <a:spLocks noChangeArrowheads="1"/>
          </p:cNvSpPr>
          <p:nvPr/>
        </p:nvSpPr>
        <p:spPr bwMode="auto">
          <a:xfrm>
            <a:off x="7720014" y="1350963"/>
            <a:ext cx="1692275" cy="461962"/>
          </a:xfrm>
          <a:prstGeom prst="rect">
            <a:avLst/>
          </a:prstGeom>
          <a:blipFill dpi="0" rotWithShape="1">
            <a:blip r:embed="rId2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79" name="object 35"/>
          <p:cNvSpPr>
            <a:spLocks noChangeArrowheads="1"/>
          </p:cNvSpPr>
          <p:nvPr/>
        </p:nvSpPr>
        <p:spPr bwMode="auto">
          <a:xfrm>
            <a:off x="2855913" y="1593850"/>
            <a:ext cx="2355850" cy="463550"/>
          </a:xfrm>
          <a:prstGeom prst="rect">
            <a:avLst/>
          </a:prstGeom>
          <a:blipFill dpi="0" rotWithShape="1">
            <a:blip r:embed="rId1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0" name="object 36"/>
          <p:cNvSpPr>
            <a:spLocks noChangeArrowheads="1"/>
          </p:cNvSpPr>
          <p:nvPr/>
        </p:nvSpPr>
        <p:spPr bwMode="auto">
          <a:xfrm>
            <a:off x="4932364" y="1593850"/>
            <a:ext cx="801687" cy="463550"/>
          </a:xfrm>
          <a:prstGeom prst="rect">
            <a:avLst/>
          </a:prstGeom>
          <a:blipFill dpi="0" rotWithShape="1">
            <a:blip r:embed="rId2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1" name="object 37"/>
          <p:cNvSpPr>
            <a:spLocks noChangeArrowheads="1"/>
          </p:cNvSpPr>
          <p:nvPr/>
        </p:nvSpPr>
        <p:spPr bwMode="auto">
          <a:xfrm>
            <a:off x="5510214" y="1593850"/>
            <a:ext cx="1100137" cy="46355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2" name="object 38"/>
          <p:cNvSpPr>
            <a:spLocks noChangeArrowheads="1"/>
          </p:cNvSpPr>
          <p:nvPr/>
        </p:nvSpPr>
        <p:spPr bwMode="auto">
          <a:xfrm>
            <a:off x="1941513" y="2081213"/>
            <a:ext cx="2233612" cy="463550"/>
          </a:xfrm>
          <a:prstGeom prst="rect">
            <a:avLst/>
          </a:prstGeom>
          <a:blipFill dpi="0" rotWithShape="1">
            <a:blip r:embed="rId28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3" name="object 39"/>
          <p:cNvSpPr>
            <a:spLocks noChangeArrowheads="1"/>
          </p:cNvSpPr>
          <p:nvPr/>
        </p:nvSpPr>
        <p:spPr bwMode="auto">
          <a:xfrm>
            <a:off x="3938588" y="2216150"/>
            <a:ext cx="271462" cy="319088"/>
          </a:xfrm>
          <a:prstGeom prst="rect">
            <a:avLst/>
          </a:prstGeom>
          <a:blipFill dpi="0" rotWithShape="1">
            <a:blip r:embed="rId1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4" name="object 40"/>
          <p:cNvSpPr>
            <a:spLocks noChangeArrowheads="1"/>
          </p:cNvSpPr>
          <p:nvPr/>
        </p:nvSpPr>
        <p:spPr bwMode="auto">
          <a:xfrm>
            <a:off x="4025900" y="2081213"/>
            <a:ext cx="2051050" cy="463550"/>
          </a:xfrm>
          <a:prstGeom prst="rect">
            <a:avLst/>
          </a:prstGeom>
          <a:blipFill dpi="0" rotWithShape="1">
            <a:blip r:embed="rId2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5" name="object 41"/>
          <p:cNvSpPr>
            <a:spLocks noChangeArrowheads="1"/>
          </p:cNvSpPr>
          <p:nvPr/>
        </p:nvSpPr>
        <p:spPr bwMode="auto">
          <a:xfrm>
            <a:off x="5840413" y="2216150"/>
            <a:ext cx="271462" cy="319088"/>
          </a:xfrm>
          <a:prstGeom prst="rect">
            <a:avLst/>
          </a:prstGeom>
          <a:blipFill dpi="0" rotWithShape="1">
            <a:blip r:embed="rId30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6" name="object 42"/>
          <p:cNvSpPr>
            <a:spLocks noChangeArrowheads="1"/>
          </p:cNvSpPr>
          <p:nvPr/>
        </p:nvSpPr>
        <p:spPr bwMode="auto">
          <a:xfrm>
            <a:off x="5927725" y="2081213"/>
            <a:ext cx="1847850" cy="463550"/>
          </a:xfrm>
          <a:prstGeom prst="rect">
            <a:avLst/>
          </a:prstGeom>
          <a:blipFill dpi="0" rotWithShape="1">
            <a:blip r:embed="rId3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7" name="object 43"/>
          <p:cNvSpPr>
            <a:spLocks noChangeArrowheads="1"/>
          </p:cNvSpPr>
          <p:nvPr/>
        </p:nvSpPr>
        <p:spPr bwMode="auto">
          <a:xfrm>
            <a:off x="7494588" y="2081213"/>
            <a:ext cx="1357312" cy="463550"/>
          </a:xfrm>
          <a:prstGeom prst="rect">
            <a:avLst/>
          </a:prstGeom>
          <a:blipFill dpi="0" rotWithShape="1">
            <a:blip r:embed="rId3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8" name="object 44"/>
          <p:cNvSpPr>
            <a:spLocks noChangeArrowheads="1"/>
          </p:cNvSpPr>
          <p:nvPr/>
        </p:nvSpPr>
        <p:spPr bwMode="auto">
          <a:xfrm>
            <a:off x="1941514" y="2570163"/>
            <a:ext cx="2651125" cy="461962"/>
          </a:xfrm>
          <a:prstGeom prst="rect">
            <a:avLst/>
          </a:prstGeom>
          <a:blipFill dpi="0" rotWithShape="1">
            <a:blip r:embed="rId3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89" name="object 45"/>
          <p:cNvSpPr>
            <a:spLocks noChangeArrowheads="1"/>
          </p:cNvSpPr>
          <p:nvPr/>
        </p:nvSpPr>
        <p:spPr bwMode="auto">
          <a:xfrm>
            <a:off x="4313239" y="2570163"/>
            <a:ext cx="2193925" cy="461962"/>
          </a:xfrm>
          <a:prstGeom prst="rect">
            <a:avLst/>
          </a:prstGeom>
          <a:blipFill dpi="0" rotWithShape="1">
            <a:blip r:embed="rId3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90" name="object 46"/>
          <p:cNvSpPr>
            <a:spLocks noChangeArrowheads="1"/>
          </p:cNvSpPr>
          <p:nvPr/>
        </p:nvSpPr>
        <p:spPr bwMode="auto">
          <a:xfrm>
            <a:off x="6269038" y="2703514"/>
            <a:ext cx="271462" cy="320675"/>
          </a:xfrm>
          <a:prstGeom prst="rect">
            <a:avLst/>
          </a:prstGeom>
          <a:blipFill dpi="0" rotWithShape="1">
            <a:blip r:embed="rId1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91" name="object 47"/>
          <p:cNvSpPr>
            <a:spLocks noChangeArrowheads="1"/>
          </p:cNvSpPr>
          <p:nvPr/>
        </p:nvSpPr>
        <p:spPr bwMode="auto">
          <a:xfrm>
            <a:off x="6361113" y="2570163"/>
            <a:ext cx="768350" cy="461962"/>
          </a:xfrm>
          <a:prstGeom prst="rect">
            <a:avLst/>
          </a:prstGeom>
          <a:blipFill dpi="0" rotWithShape="1">
            <a:blip r:embed="rId3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1792" name="object 48"/>
          <p:cNvSpPr>
            <a:spLocks noChangeArrowheads="1"/>
          </p:cNvSpPr>
          <p:nvPr/>
        </p:nvSpPr>
        <p:spPr bwMode="auto">
          <a:xfrm>
            <a:off x="6848476" y="2570163"/>
            <a:ext cx="347663" cy="461962"/>
          </a:xfrm>
          <a:prstGeom prst="rect">
            <a:avLst/>
          </a:prstGeom>
          <a:blipFill dpi="0" rotWithShape="1">
            <a:blip r:embed="rId3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" name="object 49"/>
          <p:cNvSpPr txBox="1"/>
          <p:nvPr/>
        </p:nvSpPr>
        <p:spPr>
          <a:xfrm>
            <a:off x="2009776" y="180975"/>
            <a:ext cx="7319963" cy="2530180"/>
          </a:xfrm>
          <a:prstGeom prst="rect">
            <a:avLst/>
          </a:prstGeom>
        </p:spPr>
        <p:txBody>
          <a:bodyPr lIns="0" tIns="13970" rIns="0" bIns="0">
            <a:spAutoFit/>
          </a:bodyPr>
          <a:lstStyle>
            <a:lvl1pPr marL="134938" indent="-71438"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13"/>
              </a:spcBef>
              <a:buSzPct val="94000"/>
              <a:buFontTx/>
              <a:buChar char="•"/>
            </a:pP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Köklerde indirgenmede enerji </a:t>
            </a:r>
            <a:r>
              <a:rPr lang="tr-TR" altLang="tr-TR" sz="1600" b="1">
                <a:solidFill>
                  <a:srgbClr val="66FFFF"/>
                </a:solidFill>
                <a:cs typeface="Arial" panose="020B0604020202020204" pitchFamily="34" charset="0"/>
              </a:rPr>
              <a:t>kök solunumu</a:t>
            </a:r>
            <a:r>
              <a:rPr lang="tr-TR" altLang="tr-TR" sz="1600">
                <a:solidFill>
                  <a:srgbClr val="66FFFF"/>
                </a:solidFill>
                <a:cs typeface="Arial" panose="020B0604020202020204" pitchFamily="34" charset="0"/>
              </a:rPr>
              <a:t>ndan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sağlanır</a:t>
            </a:r>
            <a:endParaRPr lang="tr-TR" altLang="tr-TR" sz="1600">
              <a:cs typeface="Arial" panose="020B0604020202020204" pitchFamily="34" charset="0"/>
            </a:endParaRPr>
          </a:p>
          <a:p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Burada çıkan enerjinin </a:t>
            </a:r>
            <a:r>
              <a:rPr lang="tr-TR" altLang="tr-TR" sz="1600" b="1">
                <a:solidFill>
                  <a:srgbClr val="E2E2FF"/>
                </a:solidFill>
                <a:cs typeface="Arial" panose="020B0604020202020204" pitchFamily="34" charset="0"/>
              </a:rPr>
              <a:t>% 23’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ü tüketilir  Bunun % 5’ i NO</a:t>
            </a:r>
            <a:r>
              <a:rPr lang="tr-TR" altLang="tr-TR" sz="1500" baseline="-21000">
                <a:solidFill>
                  <a:srgbClr val="E2E2FF"/>
                </a:solidFill>
                <a:cs typeface="Arial" panose="020B0604020202020204" pitchFamily="34" charset="0"/>
              </a:rPr>
              <a:t>3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absorbsiyonu</a:t>
            </a:r>
            <a:endParaRPr lang="tr-TR" altLang="tr-TR" sz="1600">
              <a:cs typeface="Arial" panose="020B0604020202020204" pitchFamily="34" charset="0"/>
            </a:endParaRPr>
          </a:p>
          <a:p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% 15’ i NO</a:t>
            </a:r>
            <a:r>
              <a:rPr lang="tr-TR" altLang="tr-TR" sz="1500" baseline="-21000">
                <a:solidFill>
                  <a:srgbClr val="E2E2FF"/>
                </a:solidFill>
                <a:cs typeface="Arial" panose="020B0604020202020204" pitchFamily="34" charset="0"/>
              </a:rPr>
              <a:t>3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indirgenmesi</a:t>
            </a:r>
            <a:endParaRPr lang="tr-TR" altLang="tr-TR" sz="1600">
              <a:cs typeface="Arial" panose="020B0604020202020204" pitchFamily="34" charset="0"/>
            </a:endParaRPr>
          </a:p>
          <a:p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% 3’ ü de asimilasyonda kullanılır</a:t>
            </a:r>
            <a:endParaRPr lang="tr-TR" altLang="tr-TR" sz="1600">
              <a:cs typeface="Arial" panose="020B0604020202020204" pitchFamily="34" charset="0"/>
            </a:endParaRPr>
          </a:p>
          <a:p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Yapraklarda indirgenmede enerji </a:t>
            </a:r>
            <a:r>
              <a:rPr lang="tr-TR" altLang="tr-TR" sz="1600" b="1">
                <a:solidFill>
                  <a:srgbClr val="FFFF66"/>
                </a:solidFill>
                <a:cs typeface="Arial" panose="020B0604020202020204" pitchFamily="34" charset="0"/>
              </a:rPr>
              <a:t>fotosistem I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ve </a:t>
            </a:r>
            <a:r>
              <a:rPr lang="tr-TR" altLang="tr-TR" sz="1600" b="1">
                <a:solidFill>
                  <a:srgbClr val="FFFF66"/>
                </a:solidFill>
                <a:cs typeface="Arial" panose="020B0604020202020204" pitchFamily="34" charset="0"/>
              </a:rPr>
              <a:t>fosforilasyon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yoluyla sağlanır</a:t>
            </a:r>
            <a:endParaRPr lang="tr-TR" altLang="tr-TR" sz="1600">
              <a:cs typeface="Arial" panose="020B0604020202020204" pitchFamily="34" charset="0"/>
            </a:endParaRPr>
          </a:p>
          <a:p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Burada çıkan enerjinin </a:t>
            </a:r>
            <a:r>
              <a:rPr lang="tr-TR" altLang="tr-TR" sz="1600" b="1">
                <a:solidFill>
                  <a:srgbClr val="E2E2FF"/>
                </a:solidFill>
                <a:cs typeface="Arial" panose="020B0604020202020204" pitchFamily="34" charset="0"/>
              </a:rPr>
              <a:t>% 14’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ü tüketilir</a:t>
            </a:r>
            <a:endParaRPr lang="tr-TR" altLang="tr-TR" sz="1600">
              <a:cs typeface="Arial" panose="020B0604020202020204" pitchFamily="34" charset="0"/>
            </a:endParaRPr>
          </a:p>
          <a:p>
            <a:pPr>
              <a:lnSpc>
                <a:spcPts val="3838"/>
              </a:lnSpc>
              <a:spcBef>
                <a:spcPts val="450"/>
              </a:spcBef>
            </a:pP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Işık az olduğunda NO</a:t>
            </a:r>
            <a:r>
              <a:rPr lang="tr-TR" altLang="tr-TR" sz="1500" baseline="-21000">
                <a:solidFill>
                  <a:srgbClr val="E2E2FF"/>
                </a:solidFill>
                <a:cs typeface="Arial" panose="020B0604020202020204" pitchFamily="34" charset="0"/>
              </a:rPr>
              <a:t>3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indirgenmesi ile CO</a:t>
            </a:r>
            <a:r>
              <a:rPr lang="tr-TR" altLang="tr-TR" sz="1500" baseline="-21000">
                <a:solidFill>
                  <a:srgbClr val="E2E2FF"/>
                </a:solidFill>
                <a:cs typeface="Arial" panose="020B0604020202020204" pitchFamily="34" charset="0"/>
              </a:rPr>
              <a:t>2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asimilasyonunda </a:t>
            </a:r>
            <a:r>
              <a:rPr lang="tr-TR" altLang="tr-TR" sz="1600">
                <a:solidFill>
                  <a:srgbClr val="FF0066"/>
                </a:solidFill>
                <a:cs typeface="Arial" panose="020B0604020202020204" pitchFamily="34" charset="0"/>
              </a:rPr>
              <a:t>rekabet olur  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Yaprak yaşı NR’ yi etkiler (</a:t>
            </a:r>
            <a:r>
              <a:rPr lang="tr-TR" altLang="tr-TR" sz="1600">
                <a:solidFill>
                  <a:srgbClr val="FF00FF"/>
                </a:solidFill>
                <a:cs typeface="Arial" panose="020B0604020202020204" pitchFamily="34" charset="0"/>
              </a:rPr>
              <a:t>Yaşlı yapraklarda NO</a:t>
            </a:r>
            <a:r>
              <a:rPr lang="tr-TR" altLang="tr-TR" sz="1500" baseline="-21000">
                <a:solidFill>
                  <a:srgbClr val="FF00FF"/>
                </a:solidFill>
                <a:cs typeface="Arial" panose="020B0604020202020204" pitchFamily="34" charset="0"/>
              </a:rPr>
              <a:t>3 </a:t>
            </a:r>
            <a:r>
              <a:rPr lang="tr-TR" altLang="tr-TR" sz="1600">
                <a:solidFill>
                  <a:srgbClr val="FF00FF"/>
                </a:solidFill>
                <a:cs typeface="Arial" panose="020B0604020202020204" pitchFamily="34" charset="0"/>
              </a:rPr>
              <a:t>birikir</a:t>
            </a:r>
            <a:r>
              <a:rPr lang="tr-TR" altLang="tr-TR" sz="1600">
                <a:solidFill>
                  <a:srgbClr val="E2E2FF"/>
                </a:solidFill>
                <a:cs typeface="Arial" panose="020B0604020202020204" pitchFamily="34" charset="0"/>
              </a:rPr>
              <a:t>)</a:t>
            </a:r>
            <a:endParaRPr lang="tr-TR" altLang="tr-TR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04296"/>
      </p:ext>
    </p:extLst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7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7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7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7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7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7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7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7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7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8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278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278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7" name="object 27"/>
          <p:cNvSpPr txBox="1"/>
          <p:nvPr/>
        </p:nvSpPr>
        <p:spPr>
          <a:xfrm>
            <a:off x="1992314" y="3117850"/>
            <a:ext cx="7731125" cy="9398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100">
              <a:spcBef>
                <a:spcPts val="90"/>
              </a:spcBef>
              <a:defRPr/>
            </a:pP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E2E2FF"/>
                </a:solidFill>
                <a:latin typeface="Arial"/>
                <a:cs typeface="Arial"/>
              </a:rPr>
              <a:t>3 </a:t>
            </a:r>
            <a:r>
              <a:rPr sz="2000" spc="-15" dirty="0">
                <a:solidFill>
                  <a:srgbClr val="E2E2FF"/>
                </a:solidFill>
                <a:latin typeface="Arial"/>
                <a:cs typeface="Arial"/>
              </a:rPr>
              <a:t>uygulama </a:t>
            </a:r>
            <a:r>
              <a:rPr sz="2000" spc="-10" dirty="0">
                <a:solidFill>
                  <a:srgbClr val="E2E2FF"/>
                </a:solidFill>
                <a:latin typeface="Arial"/>
                <a:cs typeface="Arial"/>
              </a:rPr>
              <a:t>zamanı bitkinin beslenmesini </a:t>
            </a: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önemli </a:t>
            </a:r>
            <a:r>
              <a:rPr sz="2000" spc="-10" dirty="0">
                <a:solidFill>
                  <a:srgbClr val="E2E2FF"/>
                </a:solidFill>
                <a:latin typeface="Arial"/>
                <a:cs typeface="Arial"/>
              </a:rPr>
              <a:t>derecede</a:t>
            </a:r>
            <a:r>
              <a:rPr sz="2000" spc="75" dirty="0">
                <a:solidFill>
                  <a:srgbClr val="E2E2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E2E2FF"/>
                </a:solidFill>
                <a:latin typeface="Arial"/>
                <a:cs typeface="Arial"/>
              </a:rPr>
              <a:t>etkiler</a:t>
            </a:r>
            <a:endParaRPr sz="2000" dirty="0">
              <a:latin typeface="Arial"/>
              <a:cs typeface="Arial"/>
            </a:endParaRPr>
          </a:p>
          <a:p>
            <a:pPr marL="38100">
              <a:defRPr/>
            </a:pPr>
            <a:r>
              <a:rPr sz="2000" spc="-55" dirty="0">
                <a:solidFill>
                  <a:srgbClr val="E2E2FF"/>
                </a:solidFill>
                <a:latin typeface="Arial"/>
                <a:cs typeface="Arial"/>
              </a:rPr>
              <a:t>Yeşil </a:t>
            </a:r>
            <a:r>
              <a:rPr sz="2000" spc="-15" dirty="0">
                <a:solidFill>
                  <a:srgbClr val="E2E2FF"/>
                </a:solidFill>
                <a:latin typeface="Arial"/>
                <a:cs typeface="Arial"/>
              </a:rPr>
              <a:t>yapraklarda </a:t>
            </a: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ışık </a:t>
            </a:r>
            <a:r>
              <a:rPr sz="2000" spc="-10" dirty="0">
                <a:solidFill>
                  <a:srgbClr val="E2E2FF"/>
                </a:solidFill>
                <a:latin typeface="Arial"/>
                <a:cs typeface="Arial"/>
              </a:rPr>
              <a:t>intensitesi </a:t>
            </a:r>
            <a:r>
              <a:rPr sz="2000" spc="-5" dirty="0">
                <a:solidFill>
                  <a:srgbClr val="FFFF66"/>
                </a:solidFill>
                <a:latin typeface="Wingdings"/>
                <a:cs typeface="Wingdings"/>
              </a:rPr>
              <a:t></a:t>
            </a:r>
            <a:r>
              <a:rPr sz="2000" spc="-5" dirty="0">
                <a:solidFill>
                  <a:srgbClr val="FFFF66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E2E2FF"/>
                </a:solidFill>
                <a:latin typeface="Arial"/>
                <a:cs typeface="Arial"/>
              </a:rPr>
              <a:t>3 </a:t>
            </a: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indirgenmesi</a:t>
            </a:r>
            <a:r>
              <a:rPr sz="2000" spc="165" dirty="0">
                <a:solidFill>
                  <a:srgbClr val="E2E2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66"/>
                </a:solidFill>
                <a:latin typeface="Wingdings"/>
                <a:cs typeface="Wingdings"/>
              </a:rPr>
              <a:t></a:t>
            </a:r>
            <a:endParaRPr sz="2000" dirty="0">
              <a:latin typeface="Wingdings"/>
              <a:cs typeface="Wingdings"/>
            </a:endParaRPr>
          </a:p>
          <a:p>
            <a:pPr marL="3041015">
              <a:spcBef>
                <a:spcPts val="5"/>
              </a:spcBef>
              <a:defRPr/>
            </a:pPr>
            <a:r>
              <a:rPr sz="2000" dirty="0">
                <a:solidFill>
                  <a:srgbClr val="E2E2FF"/>
                </a:solidFill>
                <a:latin typeface="Arial"/>
                <a:cs typeface="Arial"/>
              </a:rPr>
              <a:t>(</a:t>
            </a: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Işıklanma</a:t>
            </a:r>
            <a:r>
              <a:rPr sz="2000" spc="-6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etkisi</a:t>
            </a:r>
            <a:r>
              <a:rPr sz="2000" spc="-5" dirty="0">
                <a:solidFill>
                  <a:srgbClr val="E2E2F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4829125"/>
      </p:ext>
    </p:extLst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79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79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79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79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79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80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80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0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0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80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0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380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901825" y="415926"/>
            <a:ext cx="8667750" cy="226985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100">
              <a:spcBef>
                <a:spcPts val="90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12.6.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Saat 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9:</a:t>
            </a:r>
            <a:r>
              <a:rPr sz="1350" spc="7" baseline="27777" dirty="0">
                <a:solidFill>
                  <a:srgbClr val="FFFFFF"/>
                </a:solidFill>
                <a:latin typeface="Arial"/>
                <a:cs typeface="Arial"/>
              </a:rPr>
              <a:t>00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dan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18:</a:t>
            </a:r>
            <a:r>
              <a:rPr sz="1350" baseline="27777" dirty="0">
                <a:solidFill>
                  <a:srgbClr val="FFFFFF"/>
                </a:solidFill>
                <a:latin typeface="Arial"/>
                <a:cs typeface="Arial"/>
              </a:rPr>
              <a:t>00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kadar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olan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ışık periyodunda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ıspanak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bitkisinin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nitrat içeriğindeki</a:t>
            </a:r>
            <a:r>
              <a:rPr sz="14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değişimler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808" name="object 16"/>
          <p:cNvSpPr>
            <a:spLocks/>
          </p:cNvSpPr>
          <p:nvPr/>
        </p:nvSpPr>
        <p:spPr bwMode="auto">
          <a:xfrm>
            <a:off x="3619500" y="893764"/>
            <a:ext cx="0" cy="2162175"/>
          </a:xfrm>
          <a:custGeom>
            <a:avLst/>
            <a:gdLst>
              <a:gd name="T0" fmla="*/ 0 h 2162175"/>
              <a:gd name="T1" fmla="*/ 2162048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048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09" name="object 17"/>
          <p:cNvSpPr>
            <a:spLocks/>
          </p:cNvSpPr>
          <p:nvPr/>
        </p:nvSpPr>
        <p:spPr bwMode="auto">
          <a:xfrm>
            <a:off x="6275388" y="1198564"/>
            <a:ext cx="0" cy="1857375"/>
          </a:xfrm>
          <a:custGeom>
            <a:avLst/>
            <a:gdLst>
              <a:gd name="T0" fmla="*/ 0 h 1857375"/>
              <a:gd name="T1" fmla="*/ 1857248 h 18573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57375">
                <a:moveTo>
                  <a:pt x="0" y="0"/>
                </a:moveTo>
                <a:lnTo>
                  <a:pt x="0" y="1857248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0" name="object 18"/>
          <p:cNvSpPr>
            <a:spLocks/>
          </p:cNvSpPr>
          <p:nvPr/>
        </p:nvSpPr>
        <p:spPr bwMode="auto">
          <a:xfrm>
            <a:off x="3605213" y="1212850"/>
            <a:ext cx="6932612" cy="0"/>
          </a:xfrm>
          <a:custGeom>
            <a:avLst/>
            <a:gdLst>
              <a:gd name="T0" fmla="*/ 0 w 6932930"/>
              <a:gd name="T1" fmla="*/ 6932549 w 69329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932930">
                <a:moveTo>
                  <a:pt x="0" y="0"/>
                </a:moveTo>
                <a:lnTo>
                  <a:pt x="6932549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1" name="object 19"/>
          <p:cNvSpPr>
            <a:spLocks/>
          </p:cNvSpPr>
          <p:nvPr/>
        </p:nvSpPr>
        <p:spPr bwMode="auto">
          <a:xfrm>
            <a:off x="1689101" y="1517650"/>
            <a:ext cx="8848725" cy="0"/>
          </a:xfrm>
          <a:custGeom>
            <a:avLst/>
            <a:gdLst>
              <a:gd name="T0" fmla="*/ 0 w 8848725"/>
              <a:gd name="T1" fmla="*/ 8848725 w 88487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848725">
                <a:moveTo>
                  <a:pt x="0" y="0"/>
                </a:moveTo>
                <a:lnTo>
                  <a:pt x="8848725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2" name="object 20"/>
          <p:cNvSpPr>
            <a:spLocks/>
          </p:cNvSpPr>
          <p:nvPr/>
        </p:nvSpPr>
        <p:spPr bwMode="auto">
          <a:xfrm>
            <a:off x="1703388" y="893764"/>
            <a:ext cx="0" cy="2162175"/>
          </a:xfrm>
          <a:custGeom>
            <a:avLst/>
            <a:gdLst>
              <a:gd name="T0" fmla="*/ 0 h 2162175"/>
              <a:gd name="T1" fmla="*/ 2162048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048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3" name="object 21"/>
          <p:cNvSpPr>
            <a:spLocks/>
          </p:cNvSpPr>
          <p:nvPr/>
        </p:nvSpPr>
        <p:spPr bwMode="auto">
          <a:xfrm>
            <a:off x="10523538" y="893764"/>
            <a:ext cx="0" cy="2162175"/>
          </a:xfrm>
          <a:custGeom>
            <a:avLst/>
            <a:gdLst>
              <a:gd name="T0" fmla="*/ 0 h 2162175"/>
              <a:gd name="T1" fmla="*/ 2162048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048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4" name="object 22"/>
          <p:cNvSpPr>
            <a:spLocks/>
          </p:cNvSpPr>
          <p:nvPr/>
        </p:nvSpPr>
        <p:spPr bwMode="auto">
          <a:xfrm>
            <a:off x="1720851" y="893763"/>
            <a:ext cx="8848725" cy="0"/>
          </a:xfrm>
          <a:custGeom>
            <a:avLst/>
            <a:gdLst>
              <a:gd name="T0" fmla="*/ 0 w 8848725"/>
              <a:gd name="T1" fmla="*/ 8848725 w 88487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848725">
                <a:moveTo>
                  <a:pt x="0" y="0"/>
                </a:moveTo>
                <a:lnTo>
                  <a:pt x="8848725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15" name="object 23"/>
          <p:cNvSpPr>
            <a:spLocks/>
          </p:cNvSpPr>
          <p:nvPr/>
        </p:nvSpPr>
        <p:spPr bwMode="auto">
          <a:xfrm>
            <a:off x="1689101" y="3041650"/>
            <a:ext cx="8848725" cy="0"/>
          </a:xfrm>
          <a:custGeom>
            <a:avLst/>
            <a:gdLst>
              <a:gd name="T0" fmla="*/ 0 w 8848725"/>
              <a:gd name="T1" fmla="*/ 8848725 w 88487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848725">
                <a:moveTo>
                  <a:pt x="0" y="0"/>
                </a:moveTo>
                <a:lnTo>
                  <a:pt x="8848725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2284414" y="965201"/>
          <a:ext cx="6734175" cy="2030413"/>
        </p:xfrm>
        <a:graphic>
          <a:graphicData uri="http://schemas.openxmlformats.org/drawingml/2006/table">
            <a:tbl>
              <a:tblPr/>
              <a:tblGrid>
                <a:gridCol w="1843087">
                  <a:extLst>
                    <a:ext uri="{9D8B030D-6E8A-4147-A177-3AD203B41FA5}">
                      <a16:colId xmlns:a16="http://schemas.microsoft.com/office/drawing/2014/main" val="1261469817"/>
                    </a:ext>
                  </a:extLst>
                </a:gridCol>
                <a:gridCol w="2568575">
                  <a:extLst>
                    <a:ext uri="{9D8B030D-6E8A-4147-A177-3AD203B41FA5}">
                      <a16:colId xmlns:a16="http://schemas.microsoft.com/office/drawing/2014/main" val="226391028"/>
                    </a:ext>
                  </a:extLst>
                </a:gridCol>
                <a:gridCol w="2322513">
                  <a:extLst>
                    <a:ext uri="{9D8B030D-6E8A-4147-A177-3AD203B41FA5}">
                      <a16:colId xmlns:a16="http://schemas.microsoft.com/office/drawing/2014/main" val="2747836576"/>
                    </a:ext>
                  </a:extLst>
                </a:gridCol>
              </a:tblGrid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Zaman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13398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339850" marR="0" lvl="0" indent="0" algn="l" defTabSz="914400" rtl="0" eaLnBrk="1" fontAlgn="base" latinLnBrk="0" hangingPunct="1">
                        <a:lnSpc>
                          <a:spcPts val="1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Nitrat azotu içeriği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(mg kg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taze ağırlık)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201152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Yaprak ayası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58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58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Yaprak sapı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718483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74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74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830.2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687978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Aydınlık 9:30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166.6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74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74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725.1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775126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Aydınlık 13:30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74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74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546.0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11161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Aydınlık 17:30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74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74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504.0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232074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19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106.4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19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0874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087438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578.2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19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810162"/>
                  </a:ext>
                </a:extLst>
              </a:tr>
            </a:tbl>
          </a:graphicData>
        </a:graphic>
      </p:graphicFrame>
      <p:sp>
        <p:nvSpPr>
          <p:cNvPr id="25" name="object 25"/>
          <p:cNvSpPr txBox="1"/>
          <p:nvPr/>
        </p:nvSpPr>
        <p:spPr>
          <a:xfrm>
            <a:off x="1577976" y="3362326"/>
            <a:ext cx="9039225" cy="879475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495300">
              <a:spcBef>
                <a:spcPts val="95"/>
              </a:spcBef>
              <a:defRPr/>
            </a:pPr>
            <a:r>
              <a:rPr sz="1400" b="1" spc="-25" dirty="0">
                <a:solidFill>
                  <a:srgbClr val="FFFF66"/>
                </a:solidFill>
                <a:latin typeface="Arial"/>
                <a:cs typeface="Arial"/>
              </a:rPr>
              <a:t>Yaprak </a:t>
            </a:r>
            <a:r>
              <a:rPr sz="1400" b="1" spc="-10" dirty="0">
                <a:solidFill>
                  <a:srgbClr val="FFFF66"/>
                </a:solidFill>
                <a:latin typeface="Arial"/>
                <a:cs typeface="Arial"/>
              </a:rPr>
              <a:t>aksamları </a:t>
            </a:r>
            <a:r>
              <a:rPr sz="1400" b="1" spc="-20" dirty="0">
                <a:solidFill>
                  <a:srgbClr val="FFFF66"/>
                </a:solidFill>
                <a:latin typeface="Arial"/>
                <a:cs typeface="Arial"/>
              </a:rPr>
              <a:t>(aya/sap) </a:t>
            </a:r>
            <a:r>
              <a:rPr sz="1400" b="1" spc="-10" dirty="0">
                <a:solidFill>
                  <a:srgbClr val="FFFF66"/>
                </a:solidFill>
                <a:latin typeface="Arial"/>
                <a:cs typeface="Arial"/>
              </a:rPr>
              <a:t>olarak </a:t>
            </a:r>
            <a:r>
              <a:rPr sz="1400" b="1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sz="1350" b="1" baseline="-24691" dirty="0">
                <a:solidFill>
                  <a:srgbClr val="FFFF66"/>
                </a:solidFill>
                <a:latin typeface="Arial"/>
                <a:cs typeface="Arial"/>
              </a:rPr>
              <a:t>3 </a:t>
            </a:r>
            <a:r>
              <a:rPr sz="1400" b="1" spc="-10" dirty="0">
                <a:solidFill>
                  <a:srgbClr val="FFFF66"/>
                </a:solidFill>
                <a:latin typeface="Arial"/>
                <a:cs typeface="Arial"/>
              </a:rPr>
              <a:t>dağılımı farklılık</a:t>
            </a:r>
            <a:r>
              <a:rPr sz="1400" b="1" spc="-114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66"/>
                </a:solidFill>
                <a:latin typeface="Arial"/>
                <a:cs typeface="Arial"/>
              </a:rPr>
              <a:t>gösterir</a:t>
            </a:r>
            <a:endParaRPr sz="1400">
              <a:latin typeface="Arial"/>
              <a:cs typeface="Arial"/>
            </a:endParaRPr>
          </a:p>
          <a:p>
            <a:pPr>
              <a:spcBef>
                <a:spcPts val="10"/>
              </a:spcBef>
              <a:defRPr/>
            </a:pPr>
            <a:endParaRPr sz="1450">
              <a:latin typeface="Times New Roman"/>
              <a:cs typeface="Times New Roman"/>
            </a:endParaRPr>
          </a:p>
          <a:p>
            <a:pPr marL="495300">
              <a:spcBef>
                <a:spcPts val="5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12.7.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Değişik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düzeylerde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kalsiyum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amonyum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nitrat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(KAN)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ve üre’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nin ıspanak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bitkisinin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yaprak</a:t>
            </a:r>
            <a:r>
              <a:rPr sz="14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ayası</a:t>
            </a:r>
            <a:endParaRPr sz="1400">
              <a:latin typeface="Arial"/>
              <a:cs typeface="Arial"/>
            </a:endParaRPr>
          </a:p>
          <a:p>
            <a:pPr marL="38100">
              <a:defRPr/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yaprak sapının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nitrat 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azotu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(NO</a:t>
            </a:r>
            <a:r>
              <a:rPr sz="1125" spc="-7" baseline="-22222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-N) içeriğine</a:t>
            </a:r>
            <a:r>
              <a:rPr sz="11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100">
              <a:latin typeface="Arial"/>
              <a:cs typeface="Arial"/>
            </a:endParaRPr>
          </a:p>
        </p:txBody>
      </p:sp>
      <p:sp>
        <p:nvSpPr>
          <p:cNvPr id="33838" name="object 26"/>
          <p:cNvSpPr>
            <a:spLocks/>
          </p:cNvSpPr>
          <p:nvPr/>
        </p:nvSpPr>
        <p:spPr bwMode="auto">
          <a:xfrm>
            <a:off x="3467100" y="4351339"/>
            <a:ext cx="0" cy="2466975"/>
          </a:xfrm>
          <a:custGeom>
            <a:avLst/>
            <a:gdLst>
              <a:gd name="T0" fmla="*/ 0 h 2467609"/>
              <a:gd name="T1" fmla="*/ 2467037 h 24676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467609">
                <a:moveTo>
                  <a:pt x="0" y="0"/>
                </a:moveTo>
                <a:lnTo>
                  <a:pt x="0" y="24670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39" name="object 27"/>
          <p:cNvSpPr>
            <a:spLocks/>
          </p:cNvSpPr>
          <p:nvPr/>
        </p:nvSpPr>
        <p:spPr bwMode="auto">
          <a:xfrm>
            <a:off x="5187950" y="4960939"/>
            <a:ext cx="0" cy="1857375"/>
          </a:xfrm>
          <a:custGeom>
            <a:avLst/>
            <a:gdLst>
              <a:gd name="T0" fmla="*/ 0 h 1858009"/>
              <a:gd name="T1" fmla="*/ 1857437 h 18580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58009">
                <a:moveTo>
                  <a:pt x="0" y="0"/>
                </a:moveTo>
                <a:lnTo>
                  <a:pt x="0" y="18574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0" name="object 28"/>
          <p:cNvSpPr>
            <a:spLocks/>
          </p:cNvSpPr>
          <p:nvPr/>
        </p:nvSpPr>
        <p:spPr bwMode="auto">
          <a:xfrm>
            <a:off x="6592888" y="4656139"/>
            <a:ext cx="0" cy="2162175"/>
          </a:xfrm>
          <a:custGeom>
            <a:avLst/>
            <a:gdLst>
              <a:gd name="T0" fmla="*/ 0 h 2162809"/>
              <a:gd name="T1" fmla="*/ 2162237 h 21628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809">
                <a:moveTo>
                  <a:pt x="0" y="0"/>
                </a:moveTo>
                <a:lnTo>
                  <a:pt x="0" y="21622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1" name="object 29"/>
          <p:cNvSpPr>
            <a:spLocks/>
          </p:cNvSpPr>
          <p:nvPr/>
        </p:nvSpPr>
        <p:spPr bwMode="auto">
          <a:xfrm>
            <a:off x="8313738" y="4960939"/>
            <a:ext cx="0" cy="1857375"/>
          </a:xfrm>
          <a:custGeom>
            <a:avLst/>
            <a:gdLst>
              <a:gd name="T0" fmla="*/ 0 h 1858009"/>
              <a:gd name="T1" fmla="*/ 1857437 h 18580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58009">
                <a:moveTo>
                  <a:pt x="0" y="0"/>
                </a:moveTo>
                <a:lnTo>
                  <a:pt x="0" y="18574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2" name="object 30"/>
          <p:cNvSpPr>
            <a:spLocks/>
          </p:cNvSpPr>
          <p:nvPr/>
        </p:nvSpPr>
        <p:spPr bwMode="auto">
          <a:xfrm>
            <a:off x="3452814" y="4670425"/>
            <a:ext cx="6905625" cy="0"/>
          </a:xfrm>
          <a:custGeom>
            <a:avLst/>
            <a:gdLst>
              <a:gd name="T0" fmla="*/ 0 w 6905625"/>
              <a:gd name="T1" fmla="*/ 6905498 w 69056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905625">
                <a:moveTo>
                  <a:pt x="0" y="0"/>
                </a:moveTo>
                <a:lnTo>
                  <a:pt x="6905498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3" name="object 31"/>
          <p:cNvSpPr>
            <a:spLocks/>
          </p:cNvSpPr>
          <p:nvPr/>
        </p:nvSpPr>
        <p:spPr bwMode="auto">
          <a:xfrm>
            <a:off x="3452814" y="4975225"/>
            <a:ext cx="6905625" cy="0"/>
          </a:xfrm>
          <a:custGeom>
            <a:avLst/>
            <a:gdLst>
              <a:gd name="T0" fmla="*/ 0 w 6905625"/>
              <a:gd name="T1" fmla="*/ 6905498 w 69056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905625">
                <a:moveTo>
                  <a:pt x="0" y="0"/>
                </a:moveTo>
                <a:lnTo>
                  <a:pt x="6905498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4" name="object 32"/>
          <p:cNvSpPr>
            <a:spLocks/>
          </p:cNvSpPr>
          <p:nvPr/>
        </p:nvSpPr>
        <p:spPr bwMode="auto">
          <a:xfrm>
            <a:off x="1760538" y="5280025"/>
            <a:ext cx="8597900" cy="0"/>
          </a:xfrm>
          <a:custGeom>
            <a:avLst/>
            <a:gdLst>
              <a:gd name="T0" fmla="*/ 0 w 8597900"/>
              <a:gd name="T1" fmla="*/ 8597836 w 85979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597900">
                <a:moveTo>
                  <a:pt x="0" y="0"/>
                </a:moveTo>
                <a:lnTo>
                  <a:pt x="8597836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5" name="object 33"/>
          <p:cNvSpPr>
            <a:spLocks/>
          </p:cNvSpPr>
          <p:nvPr/>
        </p:nvSpPr>
        <p:spPr bwMode="auto">
          <a:xfrm>
            <a:off x="1774825" y="4351339"/>
            <a:ext cx="0" cy="2466975"/>
          </a:xfrm>
          <a:custGeom>
            <a:avLst/>
            <a:gdLst>
              <a:gd name="T0" fmla="*/ 0 h 2467609"/>
              <a:gd name="T1" fmla="*/ 2467037 h 24676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467609">
                <a:moveTo>
                  <a:pt x="0" y="0"/>
                </a:moveTo>
                <a:lnTo>
                  <a:pt x="0" y="24670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6" name="object 34"/>
          <p:cNvSpPr>
            <a:spLocks/>
          </p:cNvSpPr>
          <p:nvPr/>
        </p:nvSpPr>
        <p:spPr bwMode="auto">
          <a:xfrm>
            <a:off x="10344150" y="4351339"/>
            <a:ext cx="0" cy="2466975"/>
          </a:xfrm>
          <a:custGeom>
            <a:avLst/>
            <a:gdLst>
              <a:gd name="T0" fmla="*/ 0 h 2467609"/>
              <a:gd name="T1" fmla="*/ 2467037 h 2467609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467609">
                <a:moveTo>
                  <a:pt x="0" y="0"/>
                </a:moveTo>
                <a:lnTo>
                  <a:pt x="0" y="2467037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7" name="object 35"/>
          <p:cNvSpPr>
            <a:spLocks/>
          </p:cNvSpPr>
          <p:nvPr/>
        </p:nvSpPr>
        <p:spPr bwMode="auto">
          <a:xfrm>
            <a:off x="1760538" y="4365625"/>
            <a:ext cx="8597900" cy="0"/>
          </a:xfrm>
          <a:custGeom>
            <a:avLst/>
            <a:gdLst>
              <a:gd name="T0" fmla="*/ 0 w 8597900"/>
              <a:gd name="T1" fmla="*/ 8597836 w 85979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597900">
                <a:moveTo>
                  <a:pt x="0" y="0"/>
                </a:moveTo>
                <a:lnTo>
                  <a:pt x="8597836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3848" name="object 36"/>
          <p:cNvSpPr>
            <a:spLocks/>
          </p:cNvSpPr>
          <p:nvPr/>
        </p:nvSpPr>
        <p:spPr bwMode="auto">
          <a:xfrm>
            <a:off x="1760538" y="6804025"/>
            <a:ext cx="8597900" cy="0"/>
          </a:xfrm>
          <a:custGeom>
            <a:avLst/>
            <a:gdLst>
              <a:gd name="T0" fmla="*/ 0 w 8597900"/>
              <a:gd name="T1" fmla="*/ 8597836 w 85979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597900">
                <a:moveTo>
                  <a:pt x="0" y="0"/>
                </a:moveTo>
                <a:lnTo>
                  <a:pt x="8597836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1739901" y="4424364"/>
          <a:ext cx="7959725" cy="2433637"/>
        </p:xfrm>
        <a:graphic>
          <a:graphicData uri="http://schemas.openxmlformats.org/drawingml/2006/table">
            <a:tbl>
              <a:tblPr/>
              <a:tblGrid>
                <a:gridCol w="2012950">
                  <a:extLst>
                    <a:ext uri="{9D8B030D-6E8A-4147-A177-3AD203B41FA5}">
                      <a16:colId xmlns:a16="http://schemas.microsoft.com/office/drawing/2014/main" val="4292498443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7795386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3192682444"/>
                    </a:ext>
                  </a:extLst>
                </a:gridCol>
                <a:gridCol w="1743075">
                  <a:extLst>
                    <a:ext uri="{9D8B030D-6E8A-4147-A177-3AD203B41FA5}">
                      <a16:colId xmlns:a16="http://schemas.microsoft.com/office/drawing/2014/main" val="2927064266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290662382"/>
                    </a:ext>
                  </a:extLst>
                </a:gridCol>
              </a:tblGrid>
              <a:tr h="227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2984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298450" marR="0" lvl="0" indent="0" algn="l" defTabSz="914400" rtl="0" eaLnBrk="1" fontAlgn="base" latinLnBrk="0" hangingPunct="1">
                        <a:lnSpc>
                          <a:spcPts val="1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tr-TR" altLang="tr-TR" sz="13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(mg kg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 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taze ağ.)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300136"/>
                  </a:ext>
                </a:extLst>
              </a:tr>
              <a:tr h="388938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tabLst>
                          <a:tab pos="842963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ts val="14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42963" algn="l"/>
                        </a:tabLst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Azot	Düzeyleri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00" marR="0" lvl="0" indent="0" algn="l" defTabSz="914400" rtl="0" eaLnBrk="1" fontAlgn="base" latinLnBrk="0" hangingPunct="1">
                        <a:lnSpc>
                          <a:spcPts val="15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42963" algn="l"/>
                        </a:tabLst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 da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74612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7461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Yaprak ayası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159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133032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3303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Yaprak sapı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159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46516"/>
                  </a:ext>
                </a:extLst>
              </a:tr>
              <a:tr h="247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825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82588" marR="0" lvl="0" indent="0" algn="l" defTabSz="914400" rtl="0" eaLnBrk="1" fontAlgn="base" latinLnBrk="0" hangingPunct="1">
                        <a:lnSpc>
                          <a:spcPts val="15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746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74613" marR="0" lvl="0" indent="0" algn="l" defTabSz="914400" rtl="0" eaLnBrk="1" fontAlgn="base" latinLnBrk="0" hangingPunct="1">
                        <a:lnSpc>
                          <a:spcPts val="15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5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ÜRE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634032"/>
                  </a:ext>
                </a:extLst>
              </a:tr>
              <a:tr h="304800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21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921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50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50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6265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6268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803435"/>
                  </a:ext>
                </a:extLst>
              </a:tr>
              <a:tr h="304800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94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94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50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50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16817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15158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944240"/>
                  </a:ext>
                </a:extLst>
              </a:tr>
              <a:tr h="304800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94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94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3765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50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50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20605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75132"/>
                  </a:ext>
                </a:extLst>
              </a:tr>
              <a:tr h="304800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857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857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4119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50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50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3932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21802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20328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646877"/>
                  </a:ext>
                </a:extLst>
              </a:tr>
              <a:tr h="350838">
                <a:tc>
                  <a:txBody>
                    <a:bodyPr/>
                    <a:lstStyle>
                      <a:lvl1pPr marL="1270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27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94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94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4891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50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50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23188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19755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967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665579"/>
      </p:ext>
    </p:extLst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1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2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2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2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2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2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483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590675" y="734029"/>
            <a:ext cx="8235950" cy="833818"/>
          </a:xfrm>
        </p:spPr>
        <p:txBody>
          <a:bodyPr vert="horz" lIns="91440" tIns="39370" rIns="91440" bIns="45720" rtlCol="0" anchor="ctr">
            <a:spAutoFit/>
          </a:bodyPr>
          <a:lstStyle/>
          <a:p>
            <a:pPr marL="25400">
              <a:spcBef>
                <a:spcPts val="310"/>
              </a:spcBef>
              <a:defRPr/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-Bitki bünyesinde biriken NO</a:t>
            </a:r>
            <a:r>
              <a:rPr sz="1800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karbonhidratlar gibi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ozmotik regülasyonda</a:t>
            </a:r>
            <a:r>
              <a:rPr sz="1800" spc="-3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kullanılır</a:t>
            </a:r>
            <a:r>
              <a:rPr sz="1800">
                <a:latin typeface="Arial"/>
                <a:cs typeface="Arial"/>
              </a:rPr>
              <a:t/>
            </a:r>
            <a:br>
              <a:rPr sz="1800">
                <a:latin typeface="Arial"/>
                <a:cs typeface="Arial"/>
              </a:rPr>
            </a:b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-Bitkiler yüksek miktarlarda 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800" spc="7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biriktirebilir (</a:t>
            </a:r>
            <a:r>
              <a:rPr sz="1800" dirty="0">
                <a:solidFill>
                  <a:srgbClr val="66FF33"/>
                </a:solidFill>
              </a:rPr>
              <a:t>özellikle ışık az</a:t>
            </a:r>
            <a:r>
              <a:rPr sz="1800" spc="-125" dirty="0">
                <a:solidFill>
                  <a:srgbClr val="66FF33"/>
                </a:solidFill>
              </a:rPr>
              <a:t> </a:t>
            </a:r>
            <a:r>
              <a:rPr sz="1800" spc="5" dirty="0">
                <a:solidFill>
                  <a:srgbClr val="66FF33"/>
                </a:solidFill>
              </a:rPr>
              <a:t>ise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90676" y="1439863"/>
            <a:ext cx="8283575" cy="628650"/>
          </a:xfrm>
          <a:prstGeom prst="rect">
            <a:avLst/>
          </a:prstGeom>
        </p:spPr>
        <p:txBody>
          <a:bodyPr lIns="0" tIns="39370" rIns="0" bIns="0">
            <a:spAutoFit/>
          </a:bodyPr>
          <a:lstStyle/>
          <a:p>
            <a:pPr marL="25400">
              <a:spcBef>
                <a:spcPts val="310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-Bitkiler ozmotik regülasyon amacıyla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7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gibi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Cl’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da biriktirirler 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b="1" spc="10" dirty="0">
                <a:solidFill>
                  <a:srgbClr val="66FFFF"/>
                </a:solidFill>
                <a:latin typeface="Arial"/>
                <a:cs typeface="Arial"/>
              </a:rPr>
              <a:t>N </a:t>
            </a:r>
            <a:r>
              <a:rPr b="1" dirty="0">
                <a:solidFill>
                  <a:srgbClr val="66FFFF"/>
                </a:solidFill>
                <a:latin typeface="Arial"/>
                <a:cs typeface="Arial"/>
              </a:rPr>
              <a:t>ekonomisi</a:t>
            </a:r>
            <a:r>
              <a:rPr b="1" spc="-13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b="1" spc="-20" dirty="0">
                <a:solidFill>
                  <a:srgbClr val="66FFFF"/>
                </a:solidFill>
                <a:latin typeface="Arial"/>
                <a:cs typeface="Arial"/>
              </a:rPr>
              <a:t>!!!)</a:t>
            </a:r>
            <a:endParaRPr>
              <a:latin typeface="Arial"/>
              <a:cs typeface="Arial"/>
            </a:endParaRPr>
          </a:p>
          <a:p>
            <a:pPr marL="25400">
              <a:spcBef>
                <a:spcPts val="219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-İndirgenmiş N (NH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-N)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benzer görevi</a:t>
            </a:r>
            <a:r>
              <a:rPr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yapar</a:t>
            </a:r>
            <a:endParaRPr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77975" y="3230563"/>
            <a:ext cx="9037638" cy="450850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38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8"/>
              </a:spcBef>
            </a:pPr>
            <a:r>
              <a:rPr lang="tr-TR" altLang="tr-TR" sz="1400" b="1">
                <a:solidFill>
                  <a:srgbClr val="FFFFFF"/>
                </a:solidFill>
                <a:cs typeface="Arial" panose="020B0604020202020204" pitchFamily="34" charset="0"/>
              </a:rPr>
              <a:t>Çizelge 12.8. 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Klor içeren ve içermeyen besin çözeltilerinde nitrat azotunun kısmen indirgenmiş azot bileşikleri ile  yer değiştirilmesinin soğan bitkisinin NO</a:t>
            </a:r>
            <a:r>
              <a:rPr lang="tr-TR" altLang="tr-TR" sz="1300" baseline="-2500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-N, toplam-N ve NO</a:t>
            </a:r>
            <a:r>
              <a:rPr lang="tr-TR" altLang="tr-TR" sz="1300" baseline="-2500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-N’ un toplam-N içindeki oranına etkisi</a:t>
            </a:r>
            <a:endParaRPr lang="tr-TR" altLang="tr-TR" sz="1400">
              <a:cs typeface="Arial" panose="020B0604020202020204" pitchFamily="34" charset="0"/>
            </a:endParaRPr>
          </a:p>
        </p:txBody>
      </p:sp>
      <p:sp>
        <p:nvSpPr>
          <p:cNvPr id="34834" name="object 18"/>
          <p:cNvSpPr>
            <a:spLocks/>
          </p:cNvSpPr>
          <p:nvPr/>
        </p:nvSpPr>
        <p:spPr bwMode="auto">
          <a:xfrm>
            <a:off x="5097463" y="3783014"/>
            <a:ext cx="0" cy="2054225"/>
          </a:xfrm>
          <a:custGeom>
            <a:avLst/>
            <a:gdLst>
              <a:gd name="T0" fmla="*/ 0 h 2054860"/>
              <a:gd name="T1" fmla="*/ 2054796 h 205486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054860">
                <a:moveTo>
                  <a:pt x="0" y="0"/>
                </a:moveTo>
                <a:lnTo>
                  <a:pt x="0" y="205479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35" name="object 19"/>
          <p:cNvSpPr>
            <a:spLocks/>
          </p:cNvSpPr>
          <p:nvPr/>
        </p:nvSpPr>
        <p:spPr bwMode="auto">
          <a:xfrm>
            <a:off x="6019800" y="4300538"/>
            <a:ext cx="0" cy="1536700"/>
          </a:xfrm>
          <a:custGeom>
            <a:avLst/>
            <a:gdLst>
              <a:gd name="T0" fmla="*/ 0 h 1536700"/>
              <a:gd name="T1" fmla="*/ 1536636 h 15367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536700">
                <a:moveTo>
                  <a:pt x="0" y="0"/>
                </a:moveTo>
                <a:lnTo>
                  <a:pt x="0" y="153663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36" name="object 20"/>
          <p:cNvSpPr>
            <a:spLocks/>
          </p:cNvSpPr>
          <p:nvPr/>
        </p:nvSpPr>
        <p:spPr bwMode="auto">
          <a:xfrm>
            <a:off x="6942138" y="3783014"/>
            <a:ext cx="0" cy="2054225"/>
          </a:xfrm>
          <a:custGeom>
            <a:avLst/>
            <a:gdLst>
              <a:gd name="T0" fmla="*/ 0 h 2054860"/>
              <a:gd name="T1" fmla="*/ 2054796 h 205486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054860">
                <a:moveTo>
                  <a:pt x="0" y="0"/>
                </a:moveTo>
                <a:lnTo>
                  <a:pt x="0" y="205479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37" name="object 21"/>
          <p:cNvSpPr>
            <a:spLocks/>
          </p:cNvSpPr>
          <p:nvPr/>
        </p:nvSpPr>
        <p:spPr bwMode="auto">
          <a:xfrm>
            <a:off x="7599363" y="4300538"/>
            <a:ext cx="0" cy="1536700"/>
          </a:xfrm>
          <a:custGeom>
            <a:avLst/>
            <a:gdLst>
              <a:gd name="T0" fmla="*/ 0 h 1536700"/>
              <a:gd name="T1" fmla="*/ 1536636 h 15367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536700">
                <a:moveTo>
                  <a:pt x="0" y="0"/>
                </a:moveTo>
                <a:lnTo>
                  <a:pt x="0" y="153663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38" name="object 22"/>
          <p:cNvSpPr>
            <a:spLocks/>
          </p:cNvSpPr>
          <p:nvPr/>
        </p:nvSpPr>
        <p:spPr bwMode="auto">
          <a:xfrm>
            <a:off x="8258175" y="3783014"/>
            <a:ext cx="0" cy="2054225"/>
          </a:xfrm>
          <a:custGeom>
            <a:avLst/>
            <a:gdLst>
              <a:gd name="T0" fmla="*/ 0 h 2054860"/>
              <a:gd name="T1" fmla="*/ 2054796 h 205486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054860">
                <a:moveTo>
                  <a:pt x="0" y="0"/>
                </a:moveTo>
                <a:lnTo>
                  <a:pt x="0" y="205479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39" name="object 23"/>
          <p:cNvSpPr>
            <a:spLocks/>
          </p:cNvSpPr>
          <p:nvPr/>
        </p:nvSpPr>
        <p:spPr bwMode="auto">
          <a:xfrm>
            <a:off x="9529763" y="4300538"/>
            <a:ext cx="0" cy="1536700"/>
          </a:xfrm>
          <a:custGeom>
            <a:avLst/>
            <a:gdLst>
              <a:gd name="T0" fmla="*/ 0 h 1536700"/>
              <a:gd name="T1" fmla="*/ 1536636 h 15367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536700">
                <a:moveTo>
                  <a:pt x="0" y="0"/>
                </a:moveTo>
                <a:lnTo>
                  <a:pt x="0" y="153663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0" name="object 24"/>
          <p:cNvSpPr>
            <a:spLocks/>
          </p:cNvSpPr>
          <p:nvPr/>
        </p:nvSpPr>
        <p:spPr bwMode="auto">
          <a:xfrm>
            <a:off x="5091114" y="4306888"/>
            <a:ext cx="5367337" cy="0"/>
          </a:xfrm>
          <a:custGeom>
            <a:avLst/>
            <a:gdLst>
              <a:gd name="T0" fmla="*/ 0 w 5367655"/>
              <a:gd name="T1" fmla="*/ 5367274 w 536765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5367655">
                <a:moveTo>
                  <a:pt x="0" y="0"/>
                </a:moveTo>
                <a:lnTo>
                  <a:pt x="5367274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1" name="object 25"/>
          <p:cNvSpPr>
            <a:spLocks/>
          </p:cNvSpPr>
          <p:nvPr/>
        </p:nvSpPr>
        <p:spPr bwMode="auto">
          <a:xfrm>
            <a:off x="1697038" y="4611688"/>
            <a:ext cx="8761412" cy="0"/>
          </a:xfrm>
          <a:custGeom>
            <a:avLst/>
            <a:gdLst>
              <a:gd name="T0" fmla="*/ 0 w 8761730"/>
              <a:gd name="T1" fmla="*/ 8761412 w 87617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761730">
                <a:moveTo>
                  <a:pt x="0" y="0"/>
                </a:moveTo>
                <a:lnTo>
                  <a:pt x="8761412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2" name="object 26"/>
          <p:cNvSpPr>
            <a:spLocks/>
          </p:cNvSpPr>
          <p:nvPr/>
        </p:nvSpPr>
        <p:spPr bwMode="auto">
          <a:xfrm>
            <a:off x="1703388" y="3783014"/>
            <a:ext cx="0" cy="2054225"/>
          </a:xfrm>
          <a:custGeom>
            <a:avLst/>
            <a:gdLst>
              <a:gd name="T0" fmla="*/ 0 h 2054860"/>
              <a:gd name="T1" fmla="*/ 2054796 h 205486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054860">
                <a:moveTo>
                  <a:pt x="0" y="0"/>
                </a:moveTo>
                <a:lnTo>
                  <a:pt x="0" y="205479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3" name="object 27"/>
          <p:cNvSpPr>
            <a:spLocks/>
          </p:cNvSpPr>
          <p:nvPr/>
        </p:nvSpPr>
        <p:spPr bwMode="auto">
          <a:xfrm>
            <a:off x="10452100" y="3783014"/>
            <a:ext cx="0" cy="2054225"/>
          </a:xfrm>
          <a:custGeom>
            <a:avLst/>
            <a:gdLst>
              <a:gd name="T0" fmla="*/ 0 h 2054860"/>
              <a:gd name="T1" fmla="*/ 2054796 h 205486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054860">
                <a:moveTo>
                  <a:pt x="0" y="0"/>
                </a:moveTo>
                <a:lnTo>
                  <a:pt x="0" y="2054796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4" name="object 28"/>
          <p:cNvSpPr>
            <a:spLocks/>
          </p:cNvSpPr>
          <p:nvPr/>
        </p:nvSpPr>
        <p:spPr bwMode="auto">
          <a:xfrm>
            <a:off x="1697038" y="3789363"/>
            <a:ext cx="8761412" cy="0"/>
          </a:xfrm>
          <a:custGeom>
            <a:avLst/>
            <a:gdLst>
              <a:gd name="T0" fmla="*/ 0 w 8761730"/>
              <a:gd name="T1" fmla="*/ 8761412 w 87617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761730">
                <a:moveTo>
                  <a:pt x="0" y="0"/>
                </a:moveTo>
                <a:lnTo>
                  <a:pt x="8761412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4845" name="object 29"/>
          <p:cNvSpPr>
            <a:spLocks/>
          </p:cNvSpPr>
          <p:nvPr/>
        </p:nvSpPr>
        <p:spPr bwMode="auto">
          <a:xfrm>
            <a:off x="1697038" y="5830888"/>
            <a:ext cx="8761412" cy="0"/>
          </a:xfrm>
          <a:custGeom>
            <a:avLst/>
            <a:gdLst>
              <a:gd name="T0" fmla="*/ 0 w 8761730"/>
              <a:gd name="T1" fmla="*/ 8761412 w 87617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8761730">
                <a:moveTo>
                  <a:pt x="0" y="0"/>
                </a:moveTo>
                <a:lnTo>
                  <a:pt x="8761412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1697039" y="3848101"/>
          <a:ext cx="8758237" cy="1978025"/>
        </p:xfrm>
        <a:graphic>
          <a:graphicData uri="http://schemas.openxmlformats.org/drawingml/2006/table">
            <a:tbl>
              <a:tblPr/>
              <a:tblGrid>
                <a:gridCol w="3255962">
                  <a:extLst>
                    <a:ext uri="{9D8B030D-6E8A-4147-A177-3AD203B41FA5}">
                      <a16:colId xmlns:a16="http://schemas.microsoft.com/office/drawing/2014/main" val="3514462804"/>
                    </a:ext>
                  </a:extLst>
                </a:gridCol>
                <a:gridCol w="1068388">
                  <a:extLst>
                    <a:ext uri="{9D8B030D-6E8A-4147-A177-3AD203B41FA5}">
                      <a16:colId xmlns:a16="http://schemas.microsoft.com/office/drawing/2014/main" val="4054334040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1669236399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7034116"/>
                    </a:ext>
                  </a:extLst>
                </a:gridCol>
                <a:gridCol w="773113">
                  <a:extLst>
                    <a:ext uri="{9D8B030D-6E8A-4147-A177-3AD203B41FA5}">
                      <a16:colId xmlns:a16="http://schemas.microsoft.com/office/drawing/2014/main" val="3839038293"/>
                    </a:ext>
                  </a:extLst>
                </a:gridCol>
                <a:gridCol w="1068387">
                  <a:extLst>
                    <a:ext uri="{9D8B030D-6E8A-4147-A177-3AD203B41FA5}">
                      <a16:colId xmlns:a16="http://schemas.microsoft.com/office/drawing/2014/main" val="4225706499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1453056807"/>
                    </a:ext>
                  </a:extLst>
                </a:gridCol>
              </a:tblGrid>
              <a:tr h="468313">
                <a:tc>
                  <a:txBody>
                    <a:bodyPr/>
                    <a:lstStyle>
                      <a:lvl1pPr marL="968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ts val="1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Uygulamalar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2095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209550" marR="0" lvl="0" indent="0" algn="ctr" defTabSz="914400" rtl="0" eaLnBrk="1" fontAlgn="base" latinLnBrk="0" hangingPunct="1">
                        <a:lnSpc>
                          <a:spcPts val="15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tr-TR" altLang="tr-TR" sz="13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09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kuru ağırlık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Toplam-N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tr-TR" altLang="tr-TR" sz="13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toplam-N’ un %’ si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477431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12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412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8891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889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064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06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9387207"/>
                  </a:ext>
                </a:extLst>
              </a:tr>
              <a:tr h="296863">
                <a:tc>
                  <a:txBody>
                    <a:bodyPr/>
                    <a:lstStyle>
                      <a:lvl1pPr marL="968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Referens (%100 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44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444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2.29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1.39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58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62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62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653463"/>
                  </a:ext>
                </a:extLst>
              </a:tr>
              <a:tr h="304800">
                <a:tc>
                  <a:txBody>
                    <a:bodyPr/>
                    <a:lstStyle>
                      <a:lvl1pPr marL="968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(%80 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+%20 Karışık aminoasit)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44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444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1.19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58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62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62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629172"/>
                  </a:ext>
                </a:extLst>
              </a:tr>
              <a:tr h="304800">
                <a:tc>
                  <a:txBody>
                    <a:bodyPr/>
                    <a:lstStyle>
                      <a:lvl1pPr marL="968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(%80 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+%20 Üre)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44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444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58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62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62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5074846"/>
                  </a:ext>
                </a:extLst>
              </a:tr>
              <a:tr h="298450">
                <a:tc>
                  <a:txBody>
                    <a:bodyPr/>
                    <a:lstStyle>
                      <a:lvl1pPr marL="968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(%80 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+%20 Glisin)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44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444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6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66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7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587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7623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762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52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3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BAKLAGİLLER VE AZOT DÖNGÜSÜ</a:t>
            </a:r>
            <a:r>
              <a:rPr lang="tr-TR" alt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484314"/>
            <a:ext cx="9144000" cy="5373687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Tarımsal üretimde en çok karşılaşılan sınırlayıcı faktörler su ve nitrojendir.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Toprakta yeterli nitrojenin bulunmadığı durumlarda çiftçi bitkinin asimile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edebileceği nitrojeni sağlamada sıkıntı yaşayabilir.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sz="2400" dirty="0"/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Topraktaki organik maddeler bitkinin gereksinmesi olan nitrojenin bir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kısmını karşılar. 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sz="2400" dirty="0"/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sz="2400" dirty="0"/>
              <a:t>Nitrojen gereksinmesi doğal yollarla şu şekilde karşılanır: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sz="2400" dirty="0"/>
          </a:p>
          <a:p>
            <a:pPr marL="342900" indent="-34290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sz="2400" dirty="0"/>
              <a:t>Organik materyal eklenmesiyle (hasat artıkları, çiftlik gübresi, hayvan ölüleri, üretim artıkları gibi)</a:t>
            </a:r>
          </a:p>
          <a:p>
            <a:pPr marL="342900" indent="-34290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sz="2400" dirty="0"/>
              <a:t>Nitrojen gübresi eklenmesiyle ( nitrat, amonyak, üre ve diğerleri…)</a:t>
            </a:r>
          </a:p>
          <a:p>
            <a:pPr marL="342900" indent="-34290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sz="2400" dirty="0"/>
              <a:t>Biyolojik olmayan azot </a:t>
            </a:r>
            <a:r>
              <a:rPr lang="tr-TR" sz="2400" dirty="0" err="1"/>
              <a:t>fiksasyonuyla</a:t>
            </a:r>
            <a:r>
              <a:rPr lang="tr-TR" sz="2400" dirty="0"/>
              <a:t> ( şimşekler her yıl 10-15 kg/ha nitrojeni toprağa kazandırırlar).                                                                                                                                                               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61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bject 2"/>
          <p:cNvSpPr>
            <a:spLocks noChangeArrowheads="1"/>
          </p:cNvSpPr>
          <p:nvPr/>
        </p:nvSpPr>
        <p:spPr bwMode="auto">
          <a:xfrm>
            <a:off x="1524000" y="20638"/>
            <a:ext cx="9137650" cy="683736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39" name="object 3"/>
          <p:cNvSpPr>
            <a:spLocks/>
          </p:cNvSpPr>
          <p:nvPr/>
        </p:nvSpPr>
        <p:spPr bwMode="auto">
          <a:xfrm>
            <a:off x="7791450" y="6043614"/>
            <a:ext cx="1493838" cy="814387"/>
          </a:xfrm>
          <a:custGeom>
            <a:avLst/>
            <a:gdLst>
              <a:gd name="T0" fmla="*/ 669250 w 1494790"/>
              <a:gd name="T1" fmla="*/ 523201 h 814070"/>
              <a:gd name="T2" fmla="*/ 317118 w 1494790"/>
              <a:gd name="T3" fmla="*/ 523201 h 814070"/>
              <a:gd name="T4" fmla="*/ 890666 w 1494790"/>
              <a:gd name="T5" fmla="*/ 813814 h 814070"/>
              <a:gd name="T6" fmla="*/ 1494753 w 1494790"/>
              <a:gd name="T7" fmla="*/ 813814 h 814070"/>
              <a:gd name="T8" fmla="*/ 1312671 w 1494790"/>
              <a:gd name="T9" fmla="*/ 752193 h 814070"/>
              <a:gd name="T10" fmla="*/ 1008253 w 1494790"/>
              <a:gd name="T11" fmla="*/ 593166 h 814070"/>
              <a:gd name="T12" fmla="*/ 784733 w 1494790"/>
              <a:gd name="T13" fmla="*/ 588390 h 814070"/>
              <a:gd name="T14" fmla="*/ 669250 w 1494790"/>
              <a:gd name="T15" fmla="*/ 523201 h 814070"/>
              <a:gd name="T16" fmla="*/ 0 w 1494790"/>
              <a:gd name="T17" fmla="*/ 0 h 814070"/>
              <a:gd name="T18" fmla="*/ 34925 w 1494790"/>
              <a:gd name="T19" fmla="*/ 41351 h 814070"/>
              <a:gd name="T20" fmla="*/ 0 w 1494790"/>
              <a:gd name="T21" fmla="*/ 103365 h 814070"/>
              <a:gd name="T22" fmla="*/ 47498 w 1494790"/>
              <a:gd name="T23" fmla="*/ 189242 h 814070"/>
              <a:gd name="T24" fmla="*/ 118872 w 1494790"/>
              <a:gd name="T25" fmla="*/ 386435 h 814070"/>
              <a:gd name="T26" fmla="*/ 71374 w 1494790"/>
              <a:gd name="T27" fmla="*/ 671093 h 814070"/>
              <a:gd name="T28" fmla="*/ 317118 w 1494790"/>
              <a:gd name="T29" fmla="*/ 523201 h 814070"/>
              <a:gd name="T30" fmla="*/ 669250 w 1494790"/>
              <a:gd name="T31" fmla="*/ 523201 h 814070"/>
              <a:gd name="T32" fmla="*/ 443864 w 1494790"/>
              <a:gd name="T33" fmla="*/ 395973 h 814070"/>
              <a:gd name="T34" fmla="*/ 201295 w 1494790"/>
              <a:gd name="T35" fmla="*/ 104952 h 814070"/>
              <a:gd name="T36" fmla="*/ 0 w 1494790"/>
              <a:gd name="T37" fmla="*/ 0 h 814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494790" h="814070">
                <a:moveTo>
                  <a:pt x="669250" y="523201"/>
                </a:moveTo>
                <a:lnTo>
                  <a:pt x="317118" y="523201"/>
                </a:lnTo>
                <a:lnTo>
                  <a:pt x="890666" y="813814"/>
                </a:lnTo>
                <a:lnTo>
                  <a:pt x="1494753" y="813814"/>
                </a:lnTo>
                <a:lnTo>
                  <a:pt x="1312671" y="752193"/>
                </a:lnTo>
                <a:lnTo>
                  <a:pt x="1008253" y="593166"/>
                </a:lnTo>
                <a:lnTo>
                  <a:pt x="784733" y="588390"/>
                </a:lnTo>
                <a:lnTo>
                  <a:pt x="669250" y="523201"/>
                </a:lnTo>
                <a:close/>
              </a:path>
              <a:path w="1494790" h="814070">
                <a:moveTo>
                  <a:pt x="0" y="0"/>
                </a:moveTo>
                <a:lnTo>
                  <a:pt x="34925" y="41351"/>
                </a:lnTo>
                <a:lnTo>
                  <a:pt x="0" y="103365"/>
                </a:lnTo>
                <a:lnTo>
                  <a:pt x="47498" y="189242"/>
                </a:lnTo>
                <a:lnTo>
                  <a:pt x="118872" y="386435"/>
                </a:lnTo>
                <a:lnTo>
                  <a:pt x="71374" y="671093"/>
                </a:lnTo>
                <a:lnTo>
                  <a:pt x="317118" y="523201"/>
                </a:lnTo>
                <a:lnTo>
                  <a:pt x="669250" y="523201"/>
                </a:lnTo>
                <a:lnTo>
                  <a:pt x="443864" y="395973"/>
                </a:lnTo>
                <a:lnTo>
                  <a:pt x="201295" y="104952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0" name="object 4"/>
          <p:cNvSpPr>
            <a:spLocks/>
          </p:cNvSpPr>
          <p:nvPr/>
        </p:nvSpPr>
        <p:spPr bwMode="auto">
          <a:xfrm>
            <a:off x="5772151" y="6035675"/>
            <a:ext cx="296863" cy="623888"/>
          </a:xfrm>
          <a:custGeom>
            <a:avLst/>
            <a:gdLst>
              <a:gd name="T0" fmla="*/ 57276 w 295910"/>
              <a:gd name="T1" fmla="*/ 0 h 624840"/>
              <a:gd name="T2" fmla="*/ 85851 w 295910"/>
              <a:gd name="T3" fmla="*/ 31864 h 624840"/>
              <a:gd name="T4" fmla="*/ 38100 w 295910"/>
              <a:gd name="T5" fmla="*/ 53098 h 624840"/>
              <a:gd name="T6" fmla="*/ 28575 w 295910"/>
              <a:gd name="T7" fmla="*/ 116827 h 624840"/>
              <a:gd name="T8" fmla="*/ 66801 w 295910"/>
              <a:gd name="T9" fmla="*/ 201790 h 624840"/>
              <a:gd name="T10" fmla="*/ 76326 w 295910"/>
              <a:gd name="T11" fmla="*/ 286753 h 624840"/>
              <a:gd name="T12" fmla="*/ 0 w 295910"/>
              <a:gd name="T13" fmla="*/ 624840 h 624840"/>
              <a:gd name="T14" fmla="*/ 85851 w 295910"/>
              <a:gd name="T15" fmla="*/ 412432 h 624840"/>
              <a:gd name="T16" fmla="*/ 133476 w 295910"/>
              <a:gd name="T17" fmla="*/ 382333 h 624840"/>
              <a:gd name="T18" fmla="*/ 200278 w 295910"/>
              <a:gd name="T19" fmla="*/ 223024 h 624840"/>
              <a:gd name="T20" fmla="*/ 228853 w 295910"/>
              <a:gd name="T21" fmla="*/ 212407 h 624840"/>
              <a:gd name="T22" fmla="*/ 228853 w 295910"/>
              <a:gd name="T23" fmla="*/ 159308 h 624840"/>
              <a:gd name="T24" fmla="*/ 295655 w 295910"/>
              <a:gd name="T25" fmla="*/ 116827 h 624840"/>
              <a:gd name="T26" fmla="*/ 257555 w 295910"/>
              <a:gd name="T27" fmla="*/ 106210 h 624840"/>
              <a:gd name="T28" fmla="*/ 57276 w 295910"/>
              <a:gd name="T29" fmla="*/ 0 h 624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4840">
                <a:moveTo>
                  <a:pt x="57276" y="0"/>
                </a:moveTo>
                <a:lnTo>
                  <a:pt x="85851" y="31864"/>
                </a:lnTo>
                <a:lnTo>
                  <a:pt x="38100" y="53098"/>
                </a:lnTo>
                <a:lnTo>
                  <a:pt x="28575" y="116827"/>
                </a:lnTo>
                <a:lnTo>
                  <a:pt x="66801" y="201790"/>
                </a:lnTo>
                <a:lnTo>
                  <a:pt x="76326" y="286753"/>
                </a:lnTo>
                <a:lnTo>
                  <a:pt x="0" y="624840"/>
                </a:lnTo>
                <a:lnTo>
                  <a:pt x="85851" y="412432"/>
                </a:lnTo>
                <a:lnTo>
                  <a:pt x="133476" y="382333"/>
                </a:lnTo>
                <a:lnTo>
                  <a:pt x="200278" y="223024"/>
                </a:lnTo>
                <a:lnTo>
                  <a:pt x="228853" y="212407"/>
                </a:lnTo>
                <a:lnTo>
                  <a:pt x="228853" y="159308"/>
                </a:lnTo>
                <a:lnTo>
                  <a:pt x="295655" y="116827"/>
                </a:lnTo>
                <a:lnTo>
                  <a:pt x="257555" y="106210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1" name="object 5"/>
          <p:cNvSpPr>
            <a:spLocks/>
          </p:cNvSpPr>
          <p:nvPr/>
        </p:nvSpPr>
        <p:spPr bwMode="auto">
          <a:xfrm>
            <a:off x="6334125" y="6192838"/>
            <a:ext cx="596900" cy="430212"/>
          </a:xfrm>
          <a:custGeom>
            <a:avLst/>
            <a:gdLst>
              <a:gd name="T0" fmla="*/ 28447 w 597535"/>
              <a:gd name="T1" fmla="*/ 0 h 429895"/>
              <a:gd name="T2" fmla="*/ 18922 w 597535"/>
              <a:gd name="T3" fmla="*/ 20612 h 429895"/>
              <a:gd name="T4" fmla="*/ 0 w 597535"/>
              <a:gd name="T5" fmla="*/ 63436 h 429895"/>
              <a:gd name="T6" fmla="*/ 94868 w 597535"/>
              <a:gd name="T7" fmla="*/ 191884 h 429895"/>
              <a:gd name="T8" fmla="*/ 489965 w 597535"/>
              <a:gd name="T9" fmla="*/ 429767 h 429895"/>
              <a:gd name="T10" fmla="*/ 458342 w 597535"/>
              <a:gd name="T11" fmla="*/ 220433 h 429895"/>
              <a:gd name="T12" fmla="*/ 557670 w 597535"/>
              <a:gd name="T13" fmla="*/ 149072 h 429895"/>
              <a:gd name="T14" fmla="*/ 396747 w 597535"/>
              <a:gd name="T15" fmla="*/ 149072 h 429895"/>
              <a:gd name="T16" fmla="*/ 142239 w 597535"/>
              <a:gd name="T17" fmla="*/ 85636 h 429895"/>
              <a:gd name="T18" fmla="*/ 28447 w 597535"/>
              <a:gd name="T19" fmla="*/ 0 h 429895"/>
              <a:gd name="T20" fmla="*/ 597407 w 597535"/>
              <a:gd name="T21" fmla="*/ 120522 h 429895"/>
              <a:gd name="T22" fmla="*/ 396747 w 597535"/>
              <a:gd name="T23" fmla="*/ 149072 h 429895"/>
              <a:gd name="T24" fmla="*/ 557670 w 597535"/>
              <a:gd name="T25" fmla="*/ 149072 h 429895"/>
              <a:gd name="T26" fmla="*/ 597407 w 597535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97535" h="429895">
                <a:moveTo>
                  <a:pt x="28447" y="0"/>
                </a:moveTo>
                <a:lnTo>
                  <a:pt x="18922" y="20612"/>
                </a:lnTo>
                <a:lnTo>
                  <a:pt x="0" y="63436"/>
                </a:lnTo>
                <a:lnTo>
                  <a:pt x="94868" y="191884"/>
                </a:lnTo>
                <a:lnTo>
                  <a:pt x="489965" y="429767"/>
                </a:lnTo>
                <a:lnTo>
                  <a:pt x="458342" y="220433"/>
                </a:lnTo>
                <a:lnTo>
                  <a:pt x="557670" y="149072"/>
                </a:lnTo>
                <a:lnTo>
                  <a:pt x="396747" y="149072"/>
                </a:lnTo>
                <a:lnTo>
                  <a:pt x="142239" y="85636"/>
                </a:lnTo>
                <a:lnTo>
                  <a:pt x="28447" y="0"/>
                </a:lnTo>
                <a:close/>
              </a:path>
              <a:path w="597535" h="429895">
                <a:moveTo>
                  <a:pt x="597407" y="120522"/>
                </a:moveTo>
                <a:lnTo>
                  <a:pt x="396747" y="149072"/>
                </a:lnTo>
                <a:lnTo>
                  <a:pt x="557670" y="149072"/>
                </a:lnTo>
                <a:lnTo>
                  <a:pt x="597407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2" name="object 6"/>
          <p:cNvSpPr>
            <a:spLocks noChangeArrowheads="1"/>
          </p:cNvSpPr>
          <p:nvPr/>
        </p:nvSpPr>
        <p:spPr bwMode="auto">
          <a:xfrm>
            <a:off x="7281863" y="6151564"/>
            <a:ext cx="246062" cy="11747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43" name="object 7"/>
          <p:cNvSpPr>
            <a:spLocks noChangeArrowheads="1"/>
          </p:cNvSpPr>
          <p:nvPr/>
        </p:nvSpPr>
        <p:spPr bwMode="auto">
          <a:xfrm>
            <a:off x="5467351" y="6142038"/>
            <a:ext cx="68263" cy="1270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44" name="object 8"/>
          <p:cNvSpPr>
            <a:spLocks noChangeArrowheads="1"/>
          </p:cNvSpPr>
          <p:nvPr/>
        </p:nvSpPr>
        <p:spPr bwMode="auto">
          <a:xfrm>
            <a:off x="1524001" y="6035676"/>
            <a:ext cx="6130925" cy="822325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4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4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434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435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524000" y="750888"/>
            <a:ext cx="8974138" cy="512762"/>
          </a:xfrm>
        </p:spPr>
        <p:txBody>
          <a:bodyPr vert="horz" lIns="91440" tIns="11430" rIns="91440" bIns="45720" rtlCol="0" anchor="ctr">
            <a:spAutoFit/>
          </a:bodyPr>
          <a:lstStyle/>
          <a:p>
            <a:pPr marL="12700" algn="ctr">
              <a:spcBef>
                <a:spcPts val="90"/>
              </a:spcBef>
              <a:defRPr/>
            </a:pPr>
            <a:r>
              <a:rPr sz="3200" b="1" spc="-110" dirty="0">
                <a:solidFill>
                  <a:srgbClr val="FFFF00"/>
                </a:solidFill>
                <a:latin typeface="Algerian" panose="04020705040A02060702" pitchFamily="82" charset="0"/>
              </a:rPr>
              <a:t>A</a:t>
            </a:r>
            <a:r>
              <a:rPr sz="3200" b="1" spc="-5" dirty="0">
                <a:solidFill>
                  <a:srgbClr val="FFFF00"/>
                </a:solidFill>
                <a:latin typeface="Algerian" panose="04020705040A02060702" pitchFamily="82" charset="0"/>
              </a:rPr>
              <a:t>ZOT</a:t>
            </a:r>
            <a:endParaRPr sz="3200" b="1" dirty="0">
              <a:latin typeface="Algerian" panose="04020705040A02060702" pitchFamily="82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06537" y="2401889"/>
            <a:ext cx="8759826" cy="1855787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12700">
              <a:spcBef>
                <a:spcPts val="585"/>
              </a:spcBef>
              <a:defRPr/>
            </a:pPr>
            <a:r>
              <a:rPr sz="2000" b="1" spc="-20" dirty="0">
                <a:solidFill>
                  <a:srgbClr val="CCFF66"/>
                </a:solidFill>
                <a:latin typeface="Arial"/>
                <a:cs typeface="Arial"/>
              </a:rPr>
              <a:t>Toprakta</a:t>
            </a:r>
            <a:r>
              <a:rPr sz="2000" b="1" spc="-9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CCFF66"/>
                </a:solidFill>
                <a:latin typeface="Arial"/>
                <a:cs typeface="Arial"/>
              </a:rPr>
              <a:t>Azot</a:t>
            </a:r>
            <a:endParaRPr sz="2000" dirty="0">
              <a:latin typeface="Arial"/>
              <a:cs typeface="Arial"/>
            </a:endParaRPr>
          </a:p>
          <a:p>
            <a:pPr marL="1094740" indent="-259715">
              <a:spcBef>
                <a:spcPts val="484"/>
              </a:spcBef>
              <a:buFont typeface="Wingdings"/>
              <a:buChar char=""/>
              <a:tabLst>
                <a:tab pos="1095375" algn="l"/>
                <a:tab pos="5408930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Doğada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oldukça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hareketlidir	</a:t>
            </a:r>
            <a:r>
              <a:rPr sz="2000" spc="-5"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Noksanlığı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yaygındır.</a:t>
            </a:r>
            <a:endParaRPr sz="2000" dirty="0">
              <a:latin typeface="Arial"/>
              <a:cs typeface="Arial"/>
            </a:endParaRPr>
          </a:p>
          <a:p>
            <a:pPr marL="1067435" indent="-259715">
              <a:spcBef>
                <a:spcPts val="480"/>
              </a:spcBef>
              <a:buFont typeface="Wingdings"/>
              <a:buChar char=""/>
              <a:tabLst>
                <a:tab pos="1068070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Baklagiller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kendi N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ihtiyaçlarını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karşılayabilirler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(%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75</a:t>
            </a:r>
            <a:r>
              <a:rPr sz="2000" spc="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oranında)</a:t>
            </a:r>
            <a:endParaRPr sz="2000" dirty="0">
              <a:latin typeface="Arial"/>
              <a:cs typeface="Arial"/>
            </a:endParaRPr>
          </a:p>
          <a:p>
            <a:pPr marL="476250" indent="-245110">
              <a:spcBef>
                <a:spcPts val="480"/>
              </a:spcBef>
              <a:buFont typeface="Wingdings"/>
              <a:buChar char=""/>
              <a:tabLst>
                <a:tab pos="476884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Atmosferde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N2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formunda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fazlaca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bulunur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(Fiks,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Gübre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End.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Elekt.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Deşarj)</a:t>
            </a:r>
            <a:endParaRPr sz="2000" dirty="0">
              <a:latin typeface="Arial"/>
              <a:cs typeface="Arial"/>
            </a:endParaRPr>
          </a:p>
          <a:p>
            <a:pPr marL="2543175" lvl="1" indent="-253365">
              <a:spcBef>
                <a:spcPts val="480"/>
              </a:spcBef>
              <a:buFont typeface="Wingdings"/>
              <a:buChar char=""/>
              <a:tabLst>
                <a:tab pos="2543810" algn="l"/>
              </a:tabLst>
              <a:defRPr/>
            </a:pP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Topraklarda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çok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az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bulunur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(&lt; %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0.1)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9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6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6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6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6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6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6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6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7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7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7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7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537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375" name="object 15"/>
          <p:cNvSpPr>
            <a:spLocks/>
          </p:cNvSpPr>
          <p:nvPr/>
        </p:nvSpPr>
        <p:spPr bwMode="auto">
          <a:xfrm>
            <a:off x="2149476" y="4829175"/>
            <a:ext cx="3940175" cy="0"/>
          </a:xfrm>
          <a:custGeom>
            <a:avLst/>
            <a:gdLst>
              <a:gd name="T0" fmla="*/ 0 w 3941445"/>
              <a:gd name="T1" fmla="*/ 3941064 w 394144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3941445">
                <a:moveTo>
                  <a:pt x="0" y="0"/>
                </a:moveTo>
                <a:lnTo>
                  <a:pt x="3941064" y="0"/>
                </a:lnTo>
              </a:path>
            </a:pathLst>
          </a:custGeom>
          <a:noFill/>
          <a:ln w="27432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" name="object 16"/>
          <p:cNvSpPr txBox="1"/>
          <p:nvPr/>
        </p:nvSpPr>
        <p:spPr>
          <a:xfrm>
            <a:off x="1546110" y="-135144"/>
            <a:ext cx="8523288" cy="6835846"/>
          </a:xfrm>
          <a:prstGeom prst="rect">
            <a:avLst/>
          </a:prstGeom>
        </p:spPr>
        <p:txBody>
          <a:bodyPr lIns="0" tIns="13335" rIns="0" bIns="0">
            <a:spAutoFit/>
          </a:bodyPr>
          <a:lstStyle/>
          <a:p>
            <a:pPr marL="546100" indent="-534035">
              <a:spcBef>
                <a:spcPts val="105"/>
              </a:spcBef>
              <a:buClr>
                <a:srgbClr val="E2E2FF"/>
              </a:buClr>
              <a:buFont typeface="Arial"/>
              <a:buChar char="•"/>
              <a:tabLst>
                <a:tab pos="546100" algn="l"/>
                <a:tab pos="546735" algn="l"/>
              </a:tabLst>
              <a:defRPr/>
            </a:pPr>
            <a:r>
              <a:rPr sz="2800" b="1" spc="-20" dirty="0">
                <a:solidFill>
                  <a:srgbClr val="CCFF66"/>
                </a:solidFill>
                <a:latin typeface="Arial"/>
                <a:cs typeface="Arial"/>
              </a:rPr>
              <a:t>Azot</a:t>
            </a:r>
            <a:r>
              <a:rPr sz="2800" b="1" spc="5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CCFF66"/>
                </a:solidFill>
                <a:latin typeface="Arial"/>
                <a:cs typeface="Arial"/>
              </a:rPr>
              <a:t>fiksasyonu</a:t>
            </a:r>
            <a:endParaRPr sz="2800" dirty="0">
              <a:latin typeface="Arial"/>
              <a:cs typeface="Arial"/>
            </a:endParaRPr>
          </a:p>
          <a:p>
            <a:pPr>
              <a:spcBef>
                <a:spcPts val="50"/>
              </a:spcBef>
              <a:buFontTx/>
              <a:buChar char="•"/>
              <a:defRPr/>
            </a:pPr>
            <a:endParaRPr sz="4050" dirty="0">
              <a:latin typeface="Times New Roman"/>
              <a:cs typeface="Times New Roman"/>
            </a:endParaRPr>
          </a:p>
          <a:p>
            <a:pPr marL="1308100" lvl="1" indent="-381635">
              <a:buClr>
                <a:srgbClr val="E2E2FF"/>
              </a:buClr>
              <a:buFontTx/>
              <a:buAutoNum type="arabicParenR"/>
              <a:tabLst>
                <a:tab pos="1308735" algn="l"/>
              </a:tabLst>
              <a:defRPr/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Abiyolojik</a:t>
            </a:r>
            <a:endParaRPr sz="2800" dirty="0">
              <a:latin typeface="Arial"/>
              <a:cs typeface="Arial"/>
            </a:endParaRPr>
          </a:p>
          <a:p>
            <a:pPr marL="1308100" lvl="1" indent="-381635">
              <a:spcBef>
                <a:spcPts val="675"/>
              </a:spcBef>
              <a:buClr>
                <a:srgbClr val="E2E2FF"/>
              </a:buClr>
              <a:buFontTx/>
              <a:buAutoNum type="arabicParenR"/>
              <a:tabLst>
                <a:tab pos="1308735" algn="l"/>
                <a:tab pos="5500370" algn="l"/>
              </a:tabLst>
              <a:defRPr/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Biyolojik</a:t>
            </a:r>
            <a:r>
              <a:rPr sz="28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800" spc="-5" dirty="0">
                <a:solidFill>
                  <a:srgbClr val="FF0066"/>
                </a:solidFill>
                <a:latin typeface="Arial"/>
                <a:cs typeface="Arial"/>
              </a:rPr>
              <a:t>a-</a:t>
            </a:r>
            <a:r>
              <a:rPr sz="2800" spc="5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66"/>
                </a:solidFill>
                <a:latin typeface="Arial"/>
                <a:cs typeface="Arial"/>
              </a:rPr>
              <a:t>Simbiyotik	</a:t>
            </a:r>
            <a:r>
              <a:rPr sz="2800" dirty="0">
                <a:solidFill>
                  <a:srgbClr val="66FFFF"/>
                </a:solidFill>
                <a:latin typeface="Arial"/>
                <a:cs typeface="Arial"/>
              </a:rPr>
              <a:t>b-</a:t>
            </a:r>
            <a:r>
              <a:rPr sz="2800" spc="-16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66FFFF"/>
                </a:solidFill>
                <a:latin typeface="Arial"/>
                <a:cs typeface="Arial"/>
              </a:rPr>
              <a:t>Asimbiyotik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800" dirty="0">
              <a:latin typeface="Arial"/>
              <a:cs typeface="Arial"/>
            </a:endParaRPr>
          </a:p>
          <a:p>
            <a:pPr lvl="1">
              <a:spcBef>
                <a:spcPts val="25"/>
              </a:spcBef>
              <a:buClr>
                <a:srgbClr val="E2E2FF"/>
              </a:buClr>
              <a:buFont typeface="Arial"/>
              <a:buAutoNum type="arabicParenR"/>
              <a:defRPr/>
            </a:pPr>
            <a:endParaRPr sz="4000" dirty="0">
              <a:latin typeface="Times New Roman"/>
              <a:cs typeface="Times New Roman"/>
            </a:endParaRPr>
          </a:p>
          <a:p>
            <a:pPr marL="546100" indent="-53403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546100" algn="l"/>
                <a:tab pos="546735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fiksasyonu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= 100-175x106 ton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(90x106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tonu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rizobium)/yıl</a:t>
            </a:r>
            <a:endParaRPr sz="2400" dirty="0">
              <a:latin typeface="Arial"/>
              <a:cs typeface="Arial"/>
            </a:endParaRPr>
          </a:p>
          <a:p>
            <a:pPr>
              <a:spcBef>
                <a:spcPts val="10"/>
              </a:spcBef>
              <a:buFontTx/>
              <a:buChar char="•"/>
              <a:defRPr/>
            </a:pPr>
            <a:endParaRPr sz="3500" dirty="0">
              <a:latin typeface="Times New Roman"/>
              <a:cs typeface="Times New Roman"/>
            </a:endParaRPr>
          </a:p>
          <a:p>
            <a:pPr marL="546100" indent="-534035">
              <a:buClr>
                <a:srgbClr val="E2E2FF"/>
              </a:buClr>
              <a:buFontTx/>
              <a:buChar char="•"/>
              <a:tabLst>
                <a:tab pos="546100" algn="l"/>
                <a:tab pos="546735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Dünyada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toplam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N’ lu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gübre tüketimi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80x106</a:t>
            </a:r>
            <a:r>
              <a:rPr sz="24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ton/yıl</a:t>
            </a:r>
            <a:endParaRPr sz="2400" dirty="0">
              <a:latin typeface="Arial"/>
              <a:cs typeface="Arial"/>
            </a:endParaRPr>
          </a:p>
          <a:p>
            <a:pPr>
              <a:buFontTx/>
              <a:buChar char="•"/>
              <a:defRPr/>
            </a:pPr>
            <a:endParaRPr sz="2700" dirty="0">
              <a:latin typeface="Times New Roman"/>
              <a:cs typeface="Times New Roman"/>
            </a:endParaRPr>
          </a:p>
          <a:p>
            <a:pPr marL="546100" indent="-534035">
              <a:spcBef>
                <a:spcPts val="1585"/>
              </a:spcBef>
              <a:buClr>
                <a:srgbClr val="E2E2FF"/>
              </a:buClr>
              <a:buFontTx/>
              <a:buChar char="•"/>
              <a:tabLst>
                <a:tab pos="546100" algn="l"/>
                <a:tab pos="546735" algn="l"/>
              </a:tabLst>
              <a:defRPr/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Fikse edilen azot</a:t>
            </a:r>
            <a:r>
              <a:rPr sz="28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miktarı;</a:t>
            </a:r>
            <a:endParaRPr sz="2800" dirty="0">
              <a:latin typeface="Arial"/>
              <a:cs typeface="Arial"/>
            </a:endParaRPr>
          </a:p>
          <a:p>
            <a:pPr marL="1308100" indent="-381635">
              <a:spcBef>
                <a:spcPts val="515"/>
              </a:spcBef>
              <a:buClr>
                <a:srgbClr val="E2E2FF"/>
              </a:buClr>
              <a:buFontTx/>
              <a:buChar char="•"/>
              <a:tabLst>
                <a:tab pos="1308100" algn="l"/>
                <a:tab pos="130873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toprak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pH’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endParaRPr sz="2000" dirty="0">
              <a:latin typeface="Arial"/>
              <a:cs typeface="Arial"/>
            </a:endParaRPr>
          </a:p>
          <a:p>
            <a:pPr marL="1308100" indent="-38163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1308100" algn="l"/>
                <a:tab pos="130873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sıcaklığı</a:t>
            </a:r>
            <a:endParaRPr sz="2000" dirty="0">
              <a:latin typeface="Arial"/>
              <a:cs typeface="Arial"/>
            </a:endParaRPr>
          </a:p>
          <a:p>
            <a:pPr marL="1308100" indent="-38163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1308100" algn="l"/>
                <a:tab pos="130873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bitkinin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beslenme</a:t>
            </a:r>
            <a:r>
              <a:rPr sz="20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durumu</a:t>
            </a:r>
            <a:endParaRPr sz="2000" dirty="0">
              <a:latin typeface="Arial"/>
              <a:cs typeface="Arial"/>
            </a:endParaRPr>
          </a:p>
          <a:p>
            <a:pPr marL="1308100" indent="-38163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1308100" algn="l"/>
                <a:tab pos="1308735" algn="l"/>
              </a:tabLst>
              <a:defRPr/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rejimi</a:t>
            </a:r>
            <a:endParaRPr sz="2000" dirty="0">
              <a:latin typeface="Arial"/>
              <a:cs typeface="Arial"/>
            </a:endParaRPr>
          </a:p>
          <a:p>
            <a:pPr marL="1308100" indent="-381635">
              <a:spcBef>
                <a:spcPts val="484"/>
              </a:spcBef>
              <a:buClr>
                <a:srgbClr val="E2E2FF"/>
              </a:buClr>
              <a:buFontTx/>
              <a:buChar char="•"/>
              <a:tabLst>
                <a:tab pos="1308100" algn="l"/>
                <a:tab pos="130873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bakterinin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etkinliği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veya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uygunluğu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gibi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faktörlere</a:t>
            </a:r>
            <a:r>
              <a:rPr sz="2000" spc="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00"/>
                </a:solidFill>
                <a:latin typeface="Arial"/>
                <a:cs typeface="Arial"/>
              </a:rPr>
              <a:t>bağlıdır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6865882"/>
      </p:ext>
    </p:extLst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8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8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8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9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9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9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9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9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9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9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639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639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974850" y="222251"/>
          <a:ext cx="8229600" cy="6351589"/>
        </p:xfrm>
        <a:graphic>
          <a:graphicData uri="http://schemas.openxmlformats.org/drawingml/2006/table">
            <a:tbl>
              <a:tblPr/>
              <a:tblGrid>
                <a:gridCol w="1585913">
                  <a:extLst>
                    <a:ext uri="{9D8B030D-6E8A-4147-A177-3AD203B41FA5}">
                      <a16:colId xmlns:a16="http://schemas.microsoft.com/office/drawing/2014/main" val="3087854953"/>
                    </a:ext>
                  </a:extLst>
                </a:gridCol>
                <a:gridCol w="3316287">
                  <a:extLst>
                    <a:ext uri="{9D8B030D-6E8A-4147-A177-3AD203B41FA5}">
                      <a16:colId xmlns:a16="http://schemas.microsoft.com/office/drawing/2014/main" val="2431839182"/>
                    </a:ext>
                  </a:extLst>
                </a:gridCol>
                <a:gridCol w="3327400">
                  <a:extLst>
                    <a:ext uri="{9D8B030D-6E8A-4147-A177-3AD203B41FA5}">
                      <a16:colId xmlns:a16="http://schemas.microsoft.com/office/drawing/2014/main" val="198919305"/>
                    </a:ext>
                  </a:extLst>
                </a:gridCol>
              </a:tblGrid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Bitki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Fikse edilen azot miktarı </a:t>
                      </a: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 N ha</a:t>
                      </a:r>
                      <a:r>
                        <a:rPr kumimoji="0" lang="tr-TR" altLang="tr-TR" sz="900" b="0" i="0" u="none" strike="noStrike" cap="none" normalizeH="0" baseline="26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 </a:t>
                      </a: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</a:t>
                      </a:r>
                      <a:r>
                        <a:rPr kumimoji="0" lang="tr-TR" altLang="tr-TR" sz="900" b="0" i="0" u="none" strike="noStrike" cap="none" normalizeH="0" baseline="26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20976"/>
                  </a:ext>
                </a:extLst>
              </a:tr>
              <a:tr h="244475">
                <a:tc gridSpan="3"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Yemeklik baklagiller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524851"/>
                  </a:ext>
                </a:extLst>
              </a:tr>
              <a:tr h="249238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Calapo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Calopogonium mucunoides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370-450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686670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Bakla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Vicia faba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45-552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432294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Güvercin bezelyesi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Cajanus cajan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168-280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738251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Börülce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Vigna unguiculata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73-354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9572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Kudüs bezelyesi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Vigna mungo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63-342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645617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Cyanopsis tetragonoloba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41-220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858510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Soya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Glycine max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60-168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22745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Nohut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Cicer arietinum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3010983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Mercimek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Lens culinaris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88-114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837637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Yerfıstığı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Arachis hypogea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72-124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2482563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Bezelye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Pisum sativum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52-77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155601"/>
                  </a:ext>
                </a:extLst>
              </a:tr>
              <a:tr h="23812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Fasulye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Phaseolus vulgaris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40-70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807013"/>
                  </a:ext>
                </a:extLst>
              </a:tr>
              <a:tr h="244475">
                <a:tc gridSpan="3"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Yemlik baklagiller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508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519861"/>
                  </a:ext>
                </a:extLst>
              </a:tr>
              <a:tr h="249238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Kene üçgülü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508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Desmodium intortum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5085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897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5085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62728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Sesbania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Sesbania cannabina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542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952678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Leucaena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Leucaena leucocephala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74-584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40531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Centro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Centrosema pubescens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126-398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049667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Medicago sativa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229-290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31374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Yeraltı üçgülü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Trifolium subterraneum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207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019367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Ladino üçgülü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Trifolium repens var. gigantea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165-189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0106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 üçgül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Trifolium repens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13580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Stylo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Stylosanthes spp.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34-220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889044"/>
                  </a:ext>
                </a:extLst>
              </a:tr>
              <a:tr h="244475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Tüylü fiğ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Vicia villosa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69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821706"/>
                  </a:ext>
                </a:extLst>
              </a:tr>
              <a:tr h="236538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Kudzu fasulyesi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222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222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Pueraria phaseoloides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 horzOverflow="overflow">
                    <a:lnL>
                      <a:noFill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246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876102"/>
      </p:ext>
    </p:extLst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1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1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1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1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1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1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1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1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2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2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742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603376" y="-101788"/>
            <a:ext cx="3267075" cy="557589"/>
          </a:xfrm>
        </p:spPr>
        <p:txBody>
          <a:bodyPr vert="horz" lIns="91440" tIns="12700" rIns="91440" bIns="45720" rtlCol="0" anchor="ctr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800" dirty="0">
                <a:solidFill>
                  <a:srgbClr val="FFFF00"/>
                </a:solidFill>
                <a:latin typeface="Arial"/>
                <a:cs typeface="Arial"/>
              </a:rPr>
              <a:t>Baklagil bitkilerindeki</a:t>
            </a:r>
            <a:r>
              <a:rPr sz="1800" spc="-1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00"/>
                </a:solidFill>
                <a:latin typeface="Arial"/>
                <a:cs typeface="Arial"/>
              </a:rPr>
              <a:t>nodüllerin;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60575" y="301626"/>
            <a:ext cx="6324600" cy="1014413"/>
          </a:xfrm>
          <a:prstGeom prst="rect">
            <a:avLst/>
          </a:prstGeom>
        </p:spPr>
        <p:txBody>
          <a:bodyPr lIns="0" tIns="67310" rIns="0" bIns="0">
            <a:spAutoFit/>
          </a:bodyPr>
          <a:lstStyle/>
          <a:p>
            <a:pPr marL="299085" indent="-287020">
              <a:spcBef>
                <a:spcPts val="530"/>
              </a:spcBef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büyüklüğü (çimlenmeden </a:t>
            </a:r>
            <a:r>
              <a:rPr spc="10" dirty="0">
                <a:solidFill>
                  <a:srgbClr val="FFFFFF"/>
                </a:solidFill>
                <a:latin typeface="Arial"/>
                <a:cs typeface="Arial"/>
              </a:rPr>
              <a:t>10-28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gün sonra gözle</a:t>
            </a:r>
            <a:r>
              <a:rPr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görülebilir)</a:t>
            </a:r>
            <a:endParaRPr>
              <a:latin typeface="Arial"/>
              <a:cs typeface="Arial"/>
            </a:endParaRPr>
          </a:p>
          <a:p>
            <a:pPr marL="299085" indent="-287020">
              <a:spcBef>
                <a:spcPts val="430"/>
              </a:spcBef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şekli</a:t>
            </a:r>
            <a:endParaRPr>
              <a:latin typeface="Arial"/>
              <a:cs typeface="Arial"/>
            </a:endParaRPr>
          </a:p>
          <a:p>
            <a:pPr marL="299085" indent="-287020">
              <a:spcBef>
                <a:spcPts val="434"/>
              </a:spcBef>
              <a:buFontTx/>
              <a:buChar char="–"/>
              <a:tabLst>
                <a:tab pos="299085" algn="l"/>
                <a:tab pos="29972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yapısı</a:t>
            </a: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60976" y="630238"/>
            <a:ext cx="3529013" cy="684212"/>
          </a:xfrm>
          <a:prstGeom prst="rect">
            <a:avLst/>
          </a:prstGeom>
        </p:spPr>
        <p:txBody>
          <a:bodyPr lIns="0" tIns="67945" rIns="0" bIns="0">
            <a:spAutoFit/>
          </a:bodyPr>
          <a:lstStyle/>
          <a:p>
            <a:pPr marL="247015" indent="-234950">
              <a:spcBef>
                <a:spcPts val="535"/>
              </a:spcBef>
              <a:buFont typeface="Wingdings"/>
              <a:buChar char=""/>
              <a:tabLst>
                <a:tab pos="24765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rengi</a:t>
            </a:r>
            <a:endParaRPr>
              <a:latin typeface="Arial"/>
              <a:cs typeface="Arial"/>
            </a:endParaRPr>
          </a:p>
          <a:p>
            <a:pPr marL="247015" indent="-234950">
              <a:spcBef>
                <a:spcPts val="434"/>
              </a:spcBef>
              <a:buFont typeface="Wingdings"/>
              <a:buChar char=""/>
              <a:tabLst>
                <a:tab pos="24765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bulunduğu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yer </a:t>
            </a:r>
            <a:r>
              <a:rPr spc="5" dirty="0">
                <a:solidFill>
                  <a:srgbClr val="FF0066"/>
                </a:solidFill>
                <a:latin typeface="Arial"/>
                <a:cs typeface="Arial"/>
              </a:rPr>
              <a:t>değişiklik</a:t>
            </a:r>
            <a:r>
              <a:rPr spc="-140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66"/>
                </a:solidFill>
                <a:latin typeface="Arial"/>
                <a:cs typeface="Arial"/>
              </a:rPr>
              <a:t>gösterir</a:t>
            </a:r>
            <a:endParaRPr>
              <a:latin typeface="Arial"/>
              <a:cs typeface="Arial"/>
            </a:endParaRPr>
          </a:p>
        </p:txBody>
      </p:sp>
      <p:sp>
        <p:nvSpPr>
          <p:cNvPr id="17426" name="object 18"/>
          <p:cNvSpPr>
            <a:spLocks/>
          </p:cNvSpPr>
          <p:nvPr/>
        </p:nvSpPr>
        <p:spPr bwMode="auto">
          <a:xfrm>
            <a:off x="5376863" y="4013201"/>
            <a:ext cx="0" cy="2162175"/>
          </a:xfrm>
          <a:custGeom>
            <a:avLst/>
            <a:gdLst>
              <a:gd name="T0" fmla="*/ 0 h 2162175"/>
              <a:gd name="T1" fmla="*/ 2162175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175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27" name="object 19"/>
          <p:cNvSpPr>
            <a:spLocks/>
          </p:cNvSpPr>
          <p:nvPr/>
        </p:nvSpPr>
        <p:spPr bwMode="auto">
          <a:xfrm>
            <a:off x="2481263" y="4362450"/>
            <a:ext cx="6869112" cy="0"/>
          </a:xfrm>
          <a:custGeom>
            <a:avLst/>
            <a:gdLst>
              <a:gd name="T0" fmla="*/ 0 w 6869430"/>
              <a:gd name="T1" fmla="*/ 6869112 w 68694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869430">
                <a:moveTo>
                  <a:pt x="0" y="0"/>
                </a:moveTo>
                <a:lnTo>
                  <a:pt x="6869112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28" name="object 20"/>
          <p:cNvSpPr>
            <a:spLocks/>
          </p:cNvSpPr>
          <p:nvPr/>
        </p:nvSpPr>
        <p:spPr bwMode="auto">
          <a:xfrm>
            <a:off x="2495550" y="4013201"/>
            <a:ext cx="0" cy="2162175"/>
          </a:xfrm>
          <a:custGeom>
            <a:avLst/>
            <a:gdLst>
              <a:gd name="T0" fmla="*/ 0 h 2162175"/>
              <a:gd name="T1" fmla="*/ 2162175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175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29" name="object 21"/>
          <p:cNvSpPr>
            <a:spLocks/>
          </p:cNvSpPr>
          <p:nvPr/>
        </p:nvSpPr>
        <p:spPr bwMode="auto">
          <a:xfrm>
            <a:off x="9336088" y="4013201"/>
            <a:ext cx="0" cy="2162175"/>
          </a:xfrm>
          <a:custGeom>
            <a:avLst/>
            <a:gdLst>
              <a:gd name="T0" fmla="*/ 0 h 2162175"/>
              <a:gd name="T1" fmla="*/ 2162175 h 216217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62175">
                <a:moveTo>
                  <a:pt x="0" y="0"/>
                </a:moveTo>
                <a:lnTo>
                  <a:pt x="0" y="2162175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30" name="object 22"/>
          <p:cNvSpPr>
            <a:spLocks/>
          </p:cNvSpPr>
          <p:nvPr/>
        </p:nvSpPr>
        <p:spPr bwMode="auto">
          <a:xfrm>
            <a:off x="2481263" y="4027488"/>
            <a:ext cx="6869112" cy="0"/>
          </a:xfrm>
          <a:custGeom>
            <a:avLst/>
            <a:gdLst>
              <a:gd name="T0" fmla="*/ 0 w 6869430"/>
              <a:gd name="T1" fmla="*/ 6869112 w 68694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869430">
                <a:moveTo>
                  <a:pt x="0" y="0"/>
                </a:moveTo>
                <a:lnTo>
                  <a:pt x="6869112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7431" name="object 23"/>
          <p:cNvSpPr>
            <a:spLocks/>
          </p:cNvSpPr>
          <p:nvPr/>
        </p:nvSpPr>
        <p:spPr bwMode="auto">
          <a:xfrm>
            <a:off x="2481263" y="6161088"/>
            <a:ext cx="6869112" cy="0"/>
          </a:xfrm>
          <a:custGeom>
            <a:avLst/>
            <a:gdLst>
              <a:gd name="T0" fmla="*/ 0 w 6869430"/>
              <a:gd name="T1" fmla="*/ 6869112 w 68694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6869430">
                <a:moveTo>
                  <a:pt x="0" y="0"/>
                </a:moveTo>
                <a:lnTo>
                  <a:pt x="6869112" y="0"/>
                </a:lnTo>
              </a:path>
            </a:pathLst>
          </a:cu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2495550" y="4027488"/>
          <a:ext cx="6840538" cy="2133601"/>
        </p:xfrm>
        <a:graphic>
          <a:graphicData uri="http://schemas.openxmlformats.org/drawingml/2006/table">
            <a:tbl>
              <a:tblPr/>
              <a:tblGrid>
                <a:gridCol w="2881313">
                  <a:extLst>
                    <a:ext uri="{9D8B030D-6E8A-4147-A177-3AD203B41FA5}">
                      <a16:colId xmlns:a16="http://schemas.microsoft.com/office/drawing/2014/main" val="2600107462"/>
                    </a:ext>
                  </a:extLst>
                </a:gridCol>
                <a:gridCol w="3959225">
                  <a:extLst>
                    <a:ext uri="{9D8B030D-6E8A-4147-A177-3AD203B41FA5}">
                      <a16:colId xmlns:a16="http://schemas.microsoft.com/office/drawing/2014/main" val="875296183"/>
                    </a:ext>
                  </a:extLst>
                </a:gridCol>
              </a:tblGrid>
              <a:tr h="334963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Bakteri Çeşitleri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Baklagil Çeşitleri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4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252925"/>
                  </a:ext>
                </a:extLst>
              </a:tr>
              <a:tr h="1798638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kumimoji="0" lang="tr-TR" alt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meliloti</a:t>
                      </a:r>
                      <a:endParaRPr kumimoji="0" lang="tr-TR" altLang="tr-TR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 trifolii</a:t>
                      </a:r>
                      <a:endParaRPr kumimoji="0" lang="tr-TR" altLang="tr-TR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 leguminosarum</a:t>
                      </a:r>
                      <a:endParaRPr kumimoji="0" lang="tr-TR" altLang="tr-TR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kumimoji="0" lang="tr-TR" alt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faseoli</a:t>
                      </a:r>
                      <a:endParaRPr kumimoji="0" lang="tr-TR" altLang="tr-TR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 lupini</a:t>
                      </a:r>
                      <a:endParaRPr kumimoji="0" lang="tr-TR" altLang="tr-TR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 japonicum</a:t>
                      </a:r>
                      <a:endParaRPr kumimoji="0" lang="tr-TR" altLang="tr-TR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Yonca, Taş yoncası, çemen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Üçgül türleri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2075" marR="0" lvl="0" indent="0" algn="l" defTabSz="914400" rtl="0" eaLnBrk="1" fontAlgn="base" latinLnBrk="0" hangingPunct="1">
                        <a:lnSpc>
                          <a:spcPts val="2313"/>
                        </a:lnSpc>
                        <a:spcBef>
                          <a:spcPts val="1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Bezelye, bakla, Mürdümük, Mercimek  Fasulye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Acı bakla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Soya, Börülce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864246"/>
                  </a:ext>
                </a:extLst>
              </a:tr>
            </a:tbl>
          </a:graphicData>
        </a:graphic>
      </p:graphicFrame>
      <p:sp>
        <p:nvSpPr>
          <p:cNvPr id="25" name="object 25"/>
          <p:cNvSpPr txBox="1"/>
          <p:nvPr/>
        </p:nvSpPr>
        <p:spPr>
          <a:xfrm>
            <a:off x="1603375" y="1619251"/>
            <a:ext cx="8682038" cy="2079625"/>
          </a:xfrm>
          <a:prstGeom prst="rect">
            <a:avLst/>
          </a:prstGeom>
        </p:spPr>
        <p:txBody>
          <a:bodyPr lIns="0" tIns="67310" rIns="0" bIns="0">
            <a:spAutoFit/>
          </a:bodyPr>
          <a:lstStyle/>
          <a:p>
            <a:pPr marL="12700">
              <a:spcBef>
                <a:spcPts val="530"/>
              </a:spcBef>
              <a:defRPr/>
            </a:pPr>
            <a:r>
              <a:rPr spc="-25" dirty="0">
                <a:solidFill>
                  <a:srgbClr val="FFFFFF"/>
                </a:solidFill>
                <a:latin typeface="Arial"/>
                <a:cs typeface="Arial"/>
              </a:rPr>
              <a:t>→Toprakta </a:t>
            </a:r>
            <a:r>
              <a:rPr dirty="0">
                <a:solidFill>
                  <a:srgbClr val="FFFF00"/>
                </a:solidFill>
                <a:latin typeface="Arial"/>
                <a:cs typeface="Arial"/>
              </a:rPr>
              <a:t>aşırı </a:t>
            </a:r>
            <a:r>
              <a:rPr spc="-5" dirty="0">
                <a:solidFill>
                  <a:srgbClr val="FFFF00"/>
                </a:solidFill>
                <a:latin typeface="Arial"/>
                <a:cs typeface="Arial"/>
              </a:rPr>
              <a:t>azot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varsa nodül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oluşumu</a:t>
            </a:r>
            <a:r>
              <a:rPr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00"/>
                </a:solidFill>
                <a:latin typeface="Arial"/>
                <a:cs typeface="Arial"/>
              </a:rPr>
              <a:t>gecikebilir</a:t>
            </a:r>
            <a:endParaRPr>
              <a:latin typeface="Arial"/>
              <a:cs typeface="Arial"/>
            </a:endParaRPr>
          </a:p>
          <a:p>
            <a:pPr marL="12700">
              <a:spcBef>
                <a:spcPts val="430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→Etkili nodüller ana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yan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üzerinde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olur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(büyük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içleri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koyu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kırmızı</a:t>
            </a:r>
            <a:r>
              <a:rPr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renklidir)</a:t>
            </a:r>
            <a:endParaRPr>
              <a:latin typeface="Arial"/>
              <a:cs typeface="Arial"/>
            </a:endParaRPr>
          </a:p>
          <a:p>
            <a:pPr marL="12700">
              <a:spcBef>
                <a:spcPts val="434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r>
              <a:rPr dirty="0">
                <a:latin typeface="Arial"/>
                <a:cs typeface="Arial"/>
              </a:rPr>
              <a:t>Etkili olmayan nodüller </a:t>
            </a:r>
            <a:r>
              <a:rPr spc="-5" dirty="0">
                <a:latin typeface="Arial"/>
                <a:cs typeface="Arial"/>
              </a:rPr>
              <a:t>fazla </a:t>
            </a:r>
            <a:r>
              <a:rPr dirty="0">
                <a:latin typeface="Arial"/>
                <a:cs typeface="Arial"/>
              </a:rPr>
              <a:t>gelişemezler </a:t>
            </a:r>
            <a:r>
              <a:rPr spc="-10" dirty="0"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içleri beyaz </a:t>
            </a:r>
            <a:r>
              <a:rPr spc="-5" dirty="0">
                <a:latin typeface="Arial"/>
                <a:cs typeface="Arial"/>
              </a:rPr>
              <a:t>veya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açık</a:t>
            </a:r>
            <a:r>
              <a:rPr spc="-14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yeşildir</a:t>
            </a:r>
            <a:endParaRPr>
              <a:latin typeface="Arial"/>
              <a:cs typeface="Arial"/>
            </a:endParaRPr>
          </a:p>
          <a:p>
            <a:pPr marL="12700">
              <a:spcBef>
                <a:spcPts val="430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→Nodülasyon kontrolü için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uygun zaman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çiçeklenmenin maksimum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olduğu</a:t>
            </a:r>
            <a:r>
              <a:rPr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dönemdir</a:t>
            </a:r>
            <a:endParaRPr>
              <a:latin typeface="Arial"/>
              <a:cs typeface="Arial"/>
            </a:endParaRPr>
          </a:p>
          <a:p>
            <a:pPr>
              <a:defRPr/>
            </a:pPr>
            <a:endParaRPr sz="200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  <a:defRPr/>
            </a:pPr>
            <a:endParaRPr sz="1550">
              <a:latin typeface="Times New Roman"/>
              <a:cs typeface="Times New Roman"/>
            </a:endParaRPr>
          </a:p>
          <a:p>
            <a:pPr marL="263525">
              <a:defRPr/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12.2. Değişik baklagiller için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uygun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bakteri</a:t>
            </a:r>
            <a:r>
              <a:rPr sz="1400" spc="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çeşitleri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103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 noChangeArrowheads="1"/>
          </p:cNvSpPr>
          <p:nvPr/>
        </p:nvSpPr>
        <p:spPr bwMode="auto">
          <a:xfrm>
            <a:off x="1544638" y="-4763"/>
            <a:ext cx="9144000" cy="6858001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3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3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3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3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3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4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4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4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4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844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844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689101" y="-140930"/>
            <a:ext cx="9066213" cy="943848"/>
          </a:xfrm>
        </p:spPr>
        <p:txBody>
          <a:bodyPr vert="horz" lIns="91440" tIns="12700" rIns="91440" bIns="45720" rtlCol="0" anchor="ctr">
            <a:spAutoFit/>
          </a:bodyPr>
          <a:lstStyle/>
          <a:p>
            <a:pPr marL="12700">
              <a:lnSpc>
                <a:spcPts val="2300"/>
              </a:lnSpc>
              <a:spcBef>
                <a:spcPts val="563"/>
              </a:spcBef>
            </a:pPr>
            <a:r>
              <a:rPr lang="tr-TR" altLang="tr-TR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Asimbiyotik azot fiksasyonu;</a:t>
            </a:r>
            <a:r>
              <a:rPr lang="tr-TR" altLang="tr-TR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40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1) </a:t>
            </a:r>
            <a: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serbest yaşayan bir grup bakteri	</a:t>
            </a:r>
            <a:b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2400">
                <a:solidFill>
                  <a:srgbClr val="FFFFFF"/>
                </a:solidFill>
              </a:rPr>
              <a:t>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tr-TR" altLang="tr-TR" sz="1800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Azotobakter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tr-TR" altLang="tr-TR" sz="1800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Beijerinkia,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Spirillum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1800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Enterobakter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spp.i)</a:t>
            </a:r>
            <a:endParaRPr lang="tr-TR" altLang="tr-TR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78001" y="831851"/>
            <a:ext cx="8594725" cy="2860783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9271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2400">
                <a:solidFill>
                  <a:srgbClr val="FF0066"/>
                </a:solidFill>
                <a:cs typeface="Arial" panose="020B0604020202020204" pitchFamily="34" charset="0"/>
              </a:rPr>
              <a:t>– 2) </a:t>
            </a: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mavi yeşil algler </a:t>
            </a:r>
          </a:p>
          <a:p>
            <a:pPr>
              <a:spcBef>
                <a:spcPts val="100"/>
              </a:spcBef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   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(Nostok ve Anabaena  Azolla-Anabaena) </a:t>
            </a:r>
          </a:p>
          <a:p>
            <a:pPr>
              <a:spcBef>
                <a:spcPts val="100"/>
              </a:spcBef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     ►ıslak alanlar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2400" b="1">
                <a:solidFill>
                  <a:srgbClr val="FFFF00"/>
                </a:solidFill>
                <a:cs typeface="Arial" panose="020B0604020202020204" pitchFamily="34" charset="0"/>
              </a:rPr>
              <a:t>Atmosfer olayları ve endüstriyel olarak atmosferden azot  fiksasyonu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buClr>
                <a:srgbClr val="E2E2FF"/>
              </a:buClr>
              <a:buFont typeface="Arial" panose="020B0604020202020204" pitchFamily="34" charset="0"/>
              <a:buChar char="•"/>
            </a:pPr>
            <a:endParaRPr lang="tr-TR" altLang="tr-TR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E2E2FF"/>
              </a:buClr>
              <a:buFontTx/>
              <a:buChar char="•"/>
            </a:pPr>
            <a:r>
              <a:rPr lang="tr-TR" altLang="tr-TR" sz="2400">
                <a:solidFill>
                  <a:srgbClr val="FFFFFF"/>
                </a:solidFill>
                <a:cs typeface="Arial" panose="020B0604020202020204" pitchFamily="34" charset="0"/>
              </a:rPr>
              <a:t>Atmosferde; endüstri, toprak ve elektriksel deşarj kaynaklı</a:t>
            </a:r>
            <a:endParaRPr lang="tr-TR" altLang="tr-TR" sz="2400">
              <a:cs typeface="Arial" panose="020B0604020202020204" pitchFamily="34" charset="0"/>
            </a:endParaRPr>
          </a:p>
        </p:txBody>
      </p:sp>
      <p:sp>
        <p:nvSpPr>
          <p:cNvPr id="18449" name="object 17"/>
          <p:cNvSpPr txBox="1">
            <a:spLocks noChangeArrowheads="1"/>
          </p:cNvSpPr>
          <p:nvPr/>
        </p:nvSpPr>
        <p:spPr bwMode="auto">
          <a:xfrm>
            <a:off x="6792914" y="3563938"/>
            <a:ext cx="1514475" cy="259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335" rIns="0" bIns="0">
            <a:spAutoFit/>
          </a:bodyPr>
          <a:lstStyle>
            <a:lvl1pPr marL="12700"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19150" algn="l"/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1600">
                <a:solidFill>
                  <a:srgbClr val="66FFFF"/>
                </a:solidFill>
                <a:cs typeface="Arial" panose="020B0604020202020204" pitchFamily="34" charset="0"/>
              </a:rPr>
              <a:t>3	2	2</a:t>
            </a:r>
            <a:endParaRPr lang="tr-TR" altLang="tr-TR" sz="1600"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66925" y="3808413"/>
            <a:ext cx="8135938" cy="3921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azotlu bileşikler yağışlarla </a:t>
            </a:r>
            <a:r>
              <a:rPr sz="2400" spc="-10" dirty="0">
                <a:solidFill>
                  <a:srgbClr val="66FFFF"/>
                </a:solidFill>
                <a:latin typeface="Arial"/>
                <a:cs typeface="Arial"/>
              </a:rPr>
              <a:t>(NH</a:t>
            </a:r>
            <a:r>
              <a:rPr sz="2400" spc="-15" baseline="-20833" dirty="0">
                <a:solidFill>
                  <a:srgbClr val="66FFFF"/>
                </a:solidFill>
                <a:latin typeface="Arial"/>
                <a:cs typeface="Arial"/>
              </a:rPr>
              <a:t>3</a:t>
            </a:r>
            <a:r>
              <a:rPr sz="2400" spc="-10" dirty="0">
                <a:solidFill>
                  <a:srgbClr val="66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NO </a:t>
            </a:r>
            <a:r>
              <a:rPr sz="2400" spc="-7" baseline="24305" dirty="0">
                <a:solidFill>
                  <a:srgbClr val="66FFFF"/>
                </a:solidFill>
                <a:latin typeface="Arial"/>
                <a:cs typeface="Arial"/>
              </a:rPr>
              <a:t>-</a:t>
            </a: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NO </a:t>
            </a:r>
            <a:r>
              <a:rPr sz="2400" spc="-7" baseline="24305" dirty="0">
                <a:solidFill>
                  <a:srgbClr val="66FFFF"/>
                </a:solidFill>
                <a:latin typeface="Arial"/>
                <a:cs typeface="Arial"/>
              </a:rPr>
              <a:t>-</a:t>
            </a: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N</a:t>
            </a:r>
            <a:r>
              <a:rPr sz="2400" spc="10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O </a:t>
            </a:r>
            <a:r>
              <a:rPr sz="2400" spc="-10" dirty="0">
                <a:solidFill>
                  <a:srgbClr val="66FFF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organik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82800" y="4192588"/>
            <a:ext cx="5213350" cy="3921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azot </a:t>
            </a:r>
            <a:r>
              <a:rPr sz="2400" spc="5" dirty="0">
                <a:solidFill>
                  <a:srgbClr val="66FFFF"/>
                </a:solidFill>
                <a:latin typeface="Arial"/>
                <a:cs typeface="Arial"/>
              </a:rPr>
              <a:t>formunda)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yer yüzüne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inmektedir.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09739" y="4672013"/>
            <a:ext cx="8124825" cy="3921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68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Azotlu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gübre üretiminde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hammadde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atmosferdeki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azottur.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8453" name="object 21"/>
          <p:cNvSpPr>
            <a:spLocks/>
          </p:cNvSpPr>
          <p:nvPr/>
        </p:nvSpPr>
        <p:spPr bwMode="auto">
          <a:xfrm>
            <a:off x="1778001" y="5411789"/>
            <a:ext cx="8715375" cy="1328737"/>
          </a:xfrm>
          <a:custGeom>
            <a:avLst/>
            <a:gdLst>
              <a:gd name="T0" fmla="*/ 0 w 8714740"/>
              <a:gd name="T1" fmla="*/ 1328928 h 1329054"/>
              <a:gd name="T2" fmla="*/ 8714232 w 8714740"/>
              <a:gd name="T3" fmla="*/ 1328928 h 1329054"/>
              <a:gd name="T4" fmla="*/ 8714232 w 8714740"/>
              <a:gd name="T5" fmla="*/ 0 h 1329054"/>
              <a:gd name="T6" fmla="*/ 0 w 8714740"/>
              <a:gd name="T7" fmla="*/ 0 h 1329054"/>
              <a:gd name="T8" fmla="*/ 0 w 8714740"/>
              <a:gd name="T9" fmla="*/ 1328928 h 1329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714740" h="1329054">
                <a:moveTo>
                  <a:pt x="0" y="1328928"/>
                </a:moveTo>
                <a:lnTo>
                  <a:pt x="8714232" y="1328928"/>
                </a:lnTo>
                <a:lnTo>
                  <a:pt x="8714232" y="0"/>
                </a:lnTo>
                <a:lnTo>
                  <a:pt x="0" y="0"/>
                </a:lnTo>
                <a:lnTo>
                  <a:pt x="0" y="1328928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2" name="object 22"/>
          <p:cNvSpPr txBox="1"/>
          <p:nvPr/>
        </p:nvSpPr>
        <p:spPr>
          <a:xfrm>
            <a:off x="2728913" y="6145214"/>
            <a:ext cx="825500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25400">
              <a:spcBef>
                <a:spcPts val="10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3H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+N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baseline="-20833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67364" y="6034089"/>
            <a:ext cx="4059237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25400">
              <a:spcBef>
                <a:spcPts val="10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2NH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(Haber-Bosch prosesi)</a:t>
            </a:r>
            <a:r>
              <a:rPr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►GÜBRE</a:t>
            </a:r>
            <a:endParaRPr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44914" y="5876926"/>
            <a:ext cx="1438275" cy="785813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213995">
              <a:spcBef>
                <a:spcPts val="90"/>
              </a:spcBef>
              <a:defRPr/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Katalizör</a:t>
            </a:r>
            <a:endParaRPr sz="1400" dirty="0">
              <a:latin typeface="Arial"/>
              <a:cs typeface="Arial"/>
            </a:endParaRPr>
          </a:p>
          <a:p>
            <a:pPr marL="400050">
              <a:spcBef>
                <a:spcPts val="85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endParaRPr dirty="0">
              <a:latin typeface="Arial"/>
              <a:cs typeface="Arial"/>
            </a:endParaRPr>
          </a:p>
          <a:p>
            <a:pPr marL="25400">
              <a:spcBef>
                <a:spcPts val="400"/>
              </a:spcBef>
              <a:defRPr/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1200 </a:t>
            </a:r>
            <a:r>
              <a:rPr sz="1350" spc="7" baseline="27777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C,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500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atm</a:t>
            </a:r>
            <a:endParaRPr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304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5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6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6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6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6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46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1947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03376" y="1"/>
            <a:ext cx="7470775" cy="1413849"/>
          </a:xfrm>
          <a:prstGeom prst="rect">
            <a:avLst/>
          </a:prstGeom>
        </p:spPr>
        <p:txBody>
          <a:bodyPr lIns="0" tIns="13335" rIns="0" bIns="0">
            <a:spAutoFit/>
          </a:bodyPr>
          <a:lstStyle/>
          <a:p>
            <a:pPr marL="356870" indent="-344805">
              <a:spcBef>
                <a:spcPts val="105"/>
              </a:spcBef>
              <a:buClr>
                <a:srgbClr val="E2E2FF"/>
              </a:buClr>
              <a:buFont typeface="Arial"/>
              <a:buChar char="•"/>
              <a:tabLst>
                <a:tab pos="356870" algn="l"/>
                <a:tab pos="357505" algn="l"/>
              </a:tabLst>
              <a:defRPr/>
            </a:pPr>
            <a:r>
              <a:rPr sz="2800" b="1" spc="-30" dirty="0">
                <a:solidFill>
                  <a:srgbClr val="FFFF00"/>
                </a:solidFill>
                <a:latin typeface="Arial"/>
                <a:cs typeface="Arial"/>
              </a:rPr>
              <a:t>Toprakta </a:t>
            </a:r>
            <a:r>
              <a:rPr sz="2800" b="1" dirty="0">
                <a:solidFill>
                  <a:srgbClr val="FFFF00"/>
                </a:solidFill>
                <a:latin typeface="Arial"/>
                <a:cs typeface="Arial"/>
              </a:rPr>
              <a:t>azot</a:t>
            </a:r>
            <a:r>
              <a:rPr sz="2800" b="1" spc="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b="1" spc="5" dirty="0">
                <a:solidFill>
                  <a:srgbClr val="FFFF00"/>
                </a:solidFill>
                <a:latin typeface="Arial"/>
                <a:cs typeface="Arial"/>
              </a:rPr>
              <a:t>formları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10"/>
              </a:spcBef>
              <a:buClr>
                <a:srgbClr val="E2E2FF"/>
              </a:buClr>
              <a:buFont typeface="Arial"/>
              <a:buChar char="•"/>
              <a:defRPr/>
            </a:pPr>
            <a:endParaRPr sz="3500">
              <a:latin typeface="Times New Roman"/>
              <a:cs typeface="Times New Roman"/>
            </a:endParaRPr>
          </a:p>
          <a:p>
            <a:pPr marL="356870" indent="-344805"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800" spc="-25" dirty="0">
                <a:solidFill>
                  <a:srgbClr val="66FF33"/>
                </a:solidFill>
                <a:latin typeface="Arial"/>
                <a:cs typeface="Arial"/>
              </a:rPr>
              <a:t>Topraklarda </a:t>
            </a:r>
            <a:r>
              <a:rPr sz="2800" spc="5" dirty="0">
                <a:solidFill>
                  <a:srgbClr val="66FF33"/>
                </a:solidFill>
                <a:latin typeface="Arial"/>
                <a:cs typeface="Arial"/>
              </a:rPr>
              <a:t>N </a:t>
            </a:r>
            <a:r>
              <a:rPr sz="2800" dirty="0">
                <a:solidFill>
                  <a:srgbClr val="66FF33"/>
                </a:solidFill>
                <a:latin typeface="Arial"/>
                <a:cs typeface="Arial"/>
              </a:rPr>
              <a:t>&lt; </a:t>
            </a:r>
            <a:r>
              <a:rPr sz="2800" spc="5" dirty="0">
                <a:solidFill>
                  <a:srgbClr val="66FF33"/>
                </a:solidFill>
                <a:latin typeface="Arial"/>
                <a:cs typeface="Arial"/>
              </a:rPr>
              <a:t>% </a:t>
            </a:r>
            <a:r>
              <a:rPr sz="2800" dirty="0">
                <a:solidFill>
                  <a:srgbClr val="66FF33"/>
                </a:solidFill>
                <a:latin typeface="Arial"/>
                <a:cs typeface="Arial"/>
              </a:rPr>
              <a:t>0.02 (organik +</a:t>
            </a:r>
            <a:r>
              <a:rPr sz="2800" spc="-1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66FF33"/>
                </a:solidFill>
                <a:latin typeface="Arial"/>
                <a:cs typeface="Arial"/>
              </a:rPr>
              <a:t>inorganik)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472" name="object 16"/>
          <p:cNvSpPr txBox="1">
            <a:spLocks noChangeArrowheads="1"/>
          </p:cNvSpPr>
          <p:nvPr/>
        </p:nvSpPr>
        <p:spPr bwMode="auto">
          <a:xfrm>
            <a:off x="7161214" y="1557338"/>
            <a:ext cx="2130425" cy="259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335" rIns="0" bIns="0">
            <a:spAutoFit/>
          </a:bodyPr>
          <a:lstStyle>
            <a:lvl1pPr marL="12700"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1538" algn="l"/>
                <a:tab pos="2003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1600">
                <a:solidFill>
                  <a:srgbClr val="FFFFFF"/>
                </a:solidFill>
                <a:cs typeface="Arial" panose="020B0604020202020204" pitchFamily="34" charset="0"/>
              </a:rPr>
              <a:t>4	3	2</a:t>
            </a:r>
            <a:endParaRPr lang="tr-TR" altLang="tr-TR" sz="1600"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20901" y="1384301"/>
            <a:ext cx="8366125" cy="39052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{önemli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inorganik azot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formları →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NH </a:t>
            </a:r>
            <a:r>
              <a:rPr sz="2400" baseline="24305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NO </a:t>
            </a:r>
            <a:r>
              <a:rPr sz="2400" baseline="24305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baseline="2430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spc="-22" baseline="24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(toplam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03376" y="1712914"/>
            <a:ext cx="8507413" cy="50911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756285">
              <a:spcBef>
                <a:spcPts val="100"/>
              </a:spcBef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N’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un % 2-5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i)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}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40"/>
              </a:spcBef>
              <a:defRPr/>
            </a:pPr>
            <a:endParaRPr sz="3000">
              <a:latin typeface="Times New Roman"/>
              <a:cs typeface="Times New Roman"/>
            </a:endParaRPr>
          </a:p>
          <a:p>
            <a:pPr marL="356870" indent="-344805"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800" spc="-30" dirty="0">
                <a:solidFill>
                  <a:srgbClr val="FF00FF"/>
                </a:solidFill>
                <a:latin typeface="Arial"/>
                <a:cs typeface="Arial"/>
              </a:rPr>
              <a:t>Topraktaki </a:t>
            </a:r>
            <a:r>
              <a:rPr sz="2800" dirty="0">
                <a:solidFill>
                  <a:srgbClr val="FF00FF"/>
                </a:solidFill>
                <a:latin typeface="Arial"/>
                <a:cs typeface="Arial"/>
              </a:rPr>
              <a:t>azot formları </a:t>
            </a:r>
            <a:r>
              <a:rPr sz="2800" b="1" dirty="0">
                <a:solidFill>
                  <a:srgbClr val="CCFF66"/>
                </a:solidFill>
                <a:latin typeface="Arial"/>
                <a:cs typeface="Arial"/>
              </a:rPr>
              <a:t>Gübre </a:t>
            </a:r>
            <a:r>
              <a:rPr sz="2800" spc="-15" dirty="0">
                <a:solidFill>
                  <a:srgbClr val="FF00FF"/>
                </a:solidFill>
                <a:latin typeface="Arial"/>
                <a:cs typeface="Arial"/>
              </a:rPr>
              <a:t>ve </a:t>
            </a:r>
            <a:r>
              <a:rPr sz="2800" b="1" spc="5" dirty="0">
                <a:solidFill>
                  <a:srgbClr val="CCFF66"/>
                </a:solidFill>
                <a:latin typeface="Arial"/>
                <a:cs typeface="Arial"/>
              </a:rPr>
              <a:t>OM</a:t>
            </a:r>
            <a:r>
              <a:rPr sz="2800" b="1" spc="-60" dirty="0">
                <a:solidFill>
                  <a:srgbClr val="CCFF66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FF"/>
                </a:solidFill>
                <a:latin typeface="Arial"/>
                <a:cs typeface="Arial"/>
              </a:rPr>
              <a:t>kaynaklıdır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10"/>
              </a:spcBef>
              <a:buClr>
                <a:srgbClr val="E2E2FF"/>
              </a:buClr>
              <a:buFont typeface="Arial"/>
              <a:buChar char="•"/>
              <a:defRPr/>
            </a:pPr>
            <a:endParaRPr sz="3500">
              <a:latin typeface="Times New Roman"/>
              <a:cs typeface="Times New Roman"/>
            </a:endParaRPr>
          </a:p>
          <a:p>
            <a:pPr marL="356870" indent="-344805"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800" dirty="0">
                <a:solidFill>
                  <a:srgbClr val="66FFFF"/>
                </a:solidFill>
                <a:latin typeface="Arial"/>
                <a:cs typeface="Arial"/>
              </a:rPr>
              <a:t>Organik </a:t>
            </a:r>
            <a:r>
              <a:rPr sz="2800" spc="5" dirty="0">
                <a:solidFill>
                  <a:srgbClr val="66FFFF"/>
                </a:solidFill>
                <a:latin typeface="Arial"/>
                <a:cs typeface="Arial"/>
              </a:rPr>
              <a:t>toprak</a:t>
            </a:r>
            <a:r>
              <a:rPr sz="2800" spc="-1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66FFFF"/>
                </a:solidFill>
                <a:latin typeface="Arial"/>
                <a:cs typeface="Arial"/>
              </a:rPr>
              <a:t>azotu;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ts val="2735"/>
              </a:lnSpc>
              <a:spcBef>
                <a:spcPts val="305"/>
              </a:spcBef>
              <a:defRPr/>
            </a:pP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(proteinler, aminoasitler,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amino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şekerler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diğer</a:t>
            </a:r>
            <a:r>
              <a:rPr sz="24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kompleks</a:t>
            </a:r>
            <a:endParaRPr sz="2400">
              <a:latin typeface="Arial"/>
              <a:cs typeface="Arial"/>
            </a:endParaRPr>
          </a:p>
          <a:p>
            <a:pPr marL="756285">
              <a:lnSpc>
                <a:spcPts val="2735"/>
              </a:lnSpc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azotlu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bileşiklerdir)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40"/>
              </a:spcBef>
              <a:defRPr/>
            </a:pPr>
            <a:endParaRPr sz="3000">
              <a:latin typeface="Times New Roman"/>
              <a:cs typeface="Times New Roman"/>
            </a:endParaRPr>
          </a:p>
          <a:p>
            <a:pPr marL="356870" indent="-344805"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800" spc="-55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2800" spc="5" dirty="0">
                <a:solidFill>
                  <a:srgbClr val="FFFFFF"/>
                </a:solidFill>
                <a:latin typeface="Arial"/>
                <a:cs typeface="Arial"/>
              </a:rPr>
              <a:t> azotu;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spcBef>
                <a:spcPts val="305"/>
              </a:spcBef>
              <a:buFontTx/>
              <a:buChar char="–"/>
              <a:tabLst>
                <a:tab pos="756920" algn="l"/>
              </a:tabLst>
              <a:defRPr/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%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20-40 aminoasitlerin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bünyesinde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spcBef>
                <a:spcPts val="290"/>
              </a:spcBef>
              <a:buFontTx/>
              <a:buChar char="–"/>
              <a:tabLst>
                <a:tab pos="756920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% 5-10 amino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şekerlerin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bünyesinde</a:t>
            </a:r>
            <a:endParaRPr sz="2400">
              <a:latin typeface="Arial"/>
              <a:cs typeface="Arial"/>
            </a:endParaRPr>
          </a:p>
          <a:p>
            <a:pPr marL="842010" lvl="1" indent="-372745">
              <a:spcBef>
                <a:spcPts val="290"/>
              </a:spcBef>
              <a:buFontTx/>
              <a:buChar char="–"/>
              <a:tabLst>
                <a:tab pos="841375" algn="l"/>
                <a:tab pos="842644" algn="l"/>
              </a:tabLst>
              <a:defRPr/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% 1’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den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az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da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pürin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primidinlerin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bünyesinde</a:t>
            </a:r>
            <a:r>
              <a:rPr sz="24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bulunur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4480592"/>
      </p:ext>
    </p:extLst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2164</Words>
  <Application>Microsoft Office PowerPoint</Application>
  <PresentationFormat>Geniş ekran</PresentationFormat>
  <Paragraphs>562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6" baseType="lpstr">
      <vt:lpstr>Algerian</vt:lpstr>
      <vt:lpstr>Arial</vt:lpstr>
      <vt:lpstr>Calibri</vt:lpstr>
      <vt:lpstr>Calibri Light</vt:lpstr>
      <vt:lpstr>Cambria Math</vt:lpstr>
      <vt:lpstr>Segoe UI Symbol</vt:lpstr>
      <vt:lpstr>Symbol</vt:lpstr>
      <vt:lpstr>Times New Roman</vt:lpstr>
      <vt:lpstr>Webdings</vt:lpstr>
      <vt:lpstr>Wingdings</vt:lpstr>
      <vt:lpstr>Wingdings 2</vt:lpstr>
      <vt:lpstr>Office Teması</vt:lpstr>
      <vt:lpstr>TARLA BİTKİLERİNDE BİYOLOJİK AZOT FİKSASYONU  Prof.Dr. Hakan ULUKAN – AÜZF Tarla Bitkileri Bölümü </vt:lpstr>
      <vt:lpstr>                                                                        TARLA BİTKİLERİNDE BİYOLOJİK AZOT FİKSASYONU  </vt:lpstr>
      <vt:lpstr>BAKLAGİLLER VE AZOT DÖNGÜSÜ </vt:lpstr>
      <vt:lpstr>AZOT</vt:lpstr>
      <vt:lpstr>PowerPoint Sunusu</vt:lpstr>
      <vt:lpstr>PowerPoint Sunusu</vt:lpstr>
      <vt:lpstr>Baklagil bitkilerindeki nodüllerin;</vt:lpstr>
      <vt:lpstr>Asimbiyotik azot fiksasyonu; –  1) serbest yaşayan bir grup bakteri   ( Azotobakter,  Beijerinkia, Spirillum ve Enterobakter spp.i)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Nitrifikasyonu etkileyen faktörler;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-Bitki bünyesinde biriken NO3 karbonhidratlar gibi ozmotik regülasyonda kullanılır -Bitkiler yüksek miktarlarda NO3 biriktirebilir (özellikle ışık az ise)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SSSSSSSSSS</dc:creator>
  <cp:lastModifiedBy>SSSSSSSSSS</cp:lastModifiedBy>
  <cp:revision>4</cp:revision>
  <dcterms:created xsi:type="dcterms:W3CDTF">2020-09-17T17:28:10Z</dcterms:created>
  <dcterms:modified xsi:type="dcterms:W3CDTF">2020-09-17T17:52:00Z</dcterms:modified>
</cp:coreProperties>
</file>