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349" r:id="rId2"/>
    <p:sldId id="289" r:id="rId3"/>
    <p:sldId id="372" r:id="rId4"/>
    <p:sldId id="357" r:id="rId5"/>
    <p:sldId id="373" r:id="rId6"/>
    <p:sldId id="374" r:id="rId7"/>
    <p:sldId id="375" r:id="rId8"/>
    <p:sldId id="304" r:id="rId9"/>
    <p:sldId id="350" r:id="rId10"/>
    <p:sldId id="369" r:id="rId11"/>
    <p:sldId id="371" r:id="rId12"/>
    <p:sldId id="351" r:id="rId13"/>
    <p:sldId id="376" r:id="rId14"/>
    <p:sldId id="352" r:id="rId15"/>
    <p:sldId id="378" r:id="rId16"/>
    <p:sldId id="377" r:id="rId17"/>
    <p:sldId id="330" r:id="rId18"/>
    <p:sldId id="385" r:id="rId19"/>
    <p:sldId id="364" r:id="rId20"/>
    <p:sldId id="386" r:id="rId21"/>
    <p:sldId id="333" r:id="rId22"/>
    <p:sldId id="334" r:id="rId23"/>
    <p:sldId id="379" r:id="rId24"/>
    <p:sldId id="380" r:id="rId25"/>
    <p:sldId id="381" r:id="rId26"/>
    <p:sldId id="382" r:id="rId27"/>
    <p:sldId id="383" r:id="rId28"/>
    <p:sldId id="384" r:id="rId29"/>
    <p:sldId id="346" r:id="rId30"/>
  </p:sldIdLst>
  <p:sldSz cx="9144000" cy="6858000" type="screen4x3"/>
  <p:notesSz cx="6858000" cy="9144000"/>
  <p:embeddedFontLst>
    <p:embeddedFont>
      <p:font typeface="华文楷体" pitchFamily="2" charset="-122"/>
      <p:regular r:id="rId32"/>
    </p:embeddedFont>
    <p:embeddedFont>
      <p:font typeface="华文隶书" pitchFamily="2" charset="-122"/>
      <p:regular r:id="rId33"/>
    </p:embeddedFont>
    <p:embeddedFont>
      <p:font typeface="Britannic Bold" pitchFamily="34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微软雅黑" pitchFamily="34" charset="-122"/>
      <p:regular r:id="rId39"/>
      <p:bold r:id="rId40"/>
    </p:embeddedFont>
    <p:embeddedFont>
      <p:font typeface="华文仿宋" pitchFamily="2" charset="-122"/>
      <p:regular r:id="rId41"/>
    </p:embeddedFont>
  </p:embeddedFontLst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996" y="-84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2015-10-20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3028950"/>
            <a:ext cx="703738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第十八课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我听懂了，可是记错了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1" y="4662488"/>
            <a:ext cx="4984750" cy="8651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21224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712913"/>
            <a:ext cx="39957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美国。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95475"/>
            <a:ext cx="54927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您寄航空还是海运？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657475"/>
            <a:ext cx="7710487" cy="9112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684588"/>
            <a:ext cx="651192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2754313"/>
            <a:ext cx="71580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寄航空比海运贵，可是比海运快多了。寄海运吧。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88143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邮费是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106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块。请在这儿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写上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您的名字。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873625"/>
            <a:ext cx="746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小姐，我还要取一个包裹。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4724400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2" y="959132"/>
            <a:ext cx="545599" cy="545599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336" y="18656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2475" y="5576888"/>
            <a:ext cx="7439025" cy="11160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00201" y="5773738"/>
            <a:ext cx="62992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请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把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包裹通知单给我。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对不起，您的包裹不在我们邮局去，您得去海关取。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" y="2838732"/>
            <a:ext cx="545599" cy="5455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" y="4794532"/>
            <a:ext cx="545599" cy="545599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36" y="38976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936" y="57772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42052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712913"/>
            <a:ext cx="60277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请问，海关在哪儿？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95475"/>
            <a:ext cx="54927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在建国门。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别忘了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把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您的护照带去。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657475"/>
            <a:ext cx="2020887" cy="9112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684588"/>
            <a:ext cx="246062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2754313"/>
            <a:ext cx="71580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谢谢。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88143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不客气。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2" y="959132"/>
            <a:ext cx="545599" cy="545599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336" y="18656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" y="2838732"/>
            <a:ext cx="545599" cy="545599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36" y="38976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3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655638" y="1130300"/>
            <a:ext cx="59864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resultative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complement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4149725" y="2025650"/>
            <a:ext cx="273367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4243388" y="2084388"/>
            <a:ext cx="2601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V.+</a:t>
            </a:r>
            <a:r>
              <a:rPr kumimoji="0" lang="en-US" altLang="zh-CN" sz="2800" b="1" dirty="0" err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：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. 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好</a:t>
            </a:r>
            <a:endParaRPr kumimoji="0"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033463" y="2597150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1420813" y="3416301"/>
            <a:ext cx="6148387" cy="304799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包好      办好      买好</a:t>
            </a:r>
            <a:r>
              <a:rPr lang="zh-CN" altLang="zh-CN" sz="2800" b="1" dirty="0">
                <a:latin typeface="华文仿宋" charset="0"/>
                <a:ea typeface="华文仿宋" charset="0"/>
                <a:cs typeface="华文仿宋" charset="0"/>
              </a:rPr>
              <a:t> </a:t>
            </a: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   </a:t>
            </a:r>
            <a:endParaRPr lang="en-US" altLang="zh-CN" sz="2800" b="1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准备</a:t>
            </a:r>
            <a:r>
              <a:rPr lang="zh-CN" altLang="en-US" sz="2800" b="1" dirty="0">
                <a:latin typeface="华文仿宋" charset="0"/>
                <a:ea typeface="华文仿宋" charset="0"/>
                <a:cs typeface="华文仿宋" charset="0"/>
              </a:rPr>
              <a:t>好   </a:t>
            </a: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   收拾</a:t>
            </a:r>
            <a:r>
              <a:rPr lang="zh-CN" altLang="en-US" sz="2800" b="1" dirty="0">
                <a:latin typeface="华文仿宋" charset="0"/>
                <a:ea typeface="华文仿宋" charset="0"/>
                <a:cs typeface="华文仿宋" charset="0"/>
              </a:rPr>
              <a:t>好 </a:t>
            </a:r>
            <a:endParaRPr lang="en-US" altLang="zh-CN" sz="2800" b="1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包好包裹</a:t>
            </a:r>
            <a:r>
              <a:rPr lang="en-US" altLang="zh-CN" sz="2800" b="1" dirty="0" smtClean="0">
                <a:latin typeface="华文仿宋" charset="0"/>
                <a:ea typeface="华文仿宋" charset="0"/>
                <a:cs typeface="华文仿宋" charset="0"/>
              </a:rPr>
              <a:t>    </a:t>
            </a: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办好借书证</a:t>
            </a:r>
            <a:r>
              <a:rPr lang="en-US" altLang="zh-CN" sz="2800" b="1" dirty="0" smtClean="0">
                <a:latin typeface="华文仿宋" charset="0"/>
                <a:ea typeface="华文仿宋" charset="0"/>
                <a:cs typeface="华文仿宋" charset="0"/>
              </a:rPr>
              <a:t>     </a:t>
            </a: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买好车票</a:t>
            </a:r>
            <a:endParaRPr lang="en-US" altLang="zh-CN" sz="2800" b="1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准备好晚饭</a:t>
            </a:r>
            <a:r>
              <a:rPr lang="en-US" altLang="zh-CN" sz="2800" b="1" dirty="0" smtClean="0">
                <a:latin typeface="华文仿宋" charset="0"/>
                <a:ea typeface="华文仿宋" charset="0"/>
                <a:cs typeface="华文仿宋" charset="0"/>
              </a:rPr>
              <a:t>       </a:t>
            </a: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收拾好行李</a:t>
            </a:r>
            <a:endParaRPr lang="zh-CN" sz="2800" b="1" dirty="0">
              <a:latin typeface="华文仿宋" charset="0"/>
              <a:ea typeface="华文仿宋" charset="0"/>
              <a:cs typeface="华文仿宋" charset="0"/>
            </a:endParaRP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292350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655638" y="1130300"/>
            <a:ext cx="59864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resultative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complement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4149725" y="2025650"/>
            <a:ext cx="273367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4243388" y="2084388"/>
            <a:ext cx="321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V.+</a:t>
            </a:r>
            <a:r>
              <a:rPr kumimoji="0" lang="en-US" altLang="zh-CN" sz="2800" b="1" dirty="0" err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：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. 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上</a:t>
            </a:r>
            <a:endParaRPr kumimoji="0"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033463" y="3028950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1420813" y="3848101"/>
            <a:ext cx="6148387" cy="177799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写上       填上       带上</a:t>
            </a:r>
            <a:endParaRPr lang="en-US" altLang="zh-CN" sz="2800" b="1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写上姓名      填上职业      带上护照</a:t>
            </a:r>
            <a:endParaRPr lang="zh-CN" sz="2800" b="1" dirty="0">
              <a:latin typeface="华文仿宋" charset="0"/>
              <a:ea typeface="华文仿宋" charset="0"/>
              <a:cs typeface="华文仿宋" charset="0"/>
            </a:endParaRP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724150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2068513" y="2619375"/>
            <a:ext cx="5602287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5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“把”字句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2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6194425" y="4005263"/>
            <a:ext cx="150018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售票员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你朋友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图书馆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老师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221413" y="3967163"/>
            <a:ext cx="1527175" cy="2663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486024" y="2651125"/>
            <a:ext cx="5527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   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+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O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+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V.(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给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还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送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) sb.</a:t>
            </a:r>
            <a:endParaRPr kumimoji="0" lang="zh-CN" altLang="en-US" sz="2800" b="1" dirty="0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59" name="圆角矩形 12"/>
          <p:cNvSpPr>
            <a:spLocks noChangeArrowheads="1"/>
          </p:cNvSpPr>
          <p:nvPr/>
        </p:nvSpPr>
        <p:spPr bwMode="auto">
          <a:xfrm>
            <a:off x="3162300" y="4024312"/>
            <a:ext cx="1549400" cy="257968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票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那些书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英文报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蛋糕</a:t>
            </a:r>
            <a:endParaRPr lang="zh-CN" altLang="en-US" sz="2400" dirty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1546225" y="1800225"/>
            <a:ext cx="52181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请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  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包裹通知单   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给          我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17563" y="3786188"/>
            <a:ext cx="163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latin typeface="华文隶书" charset="0"/>
                <a:ea typeface="华文隶书" charset="0"/>
                <a:cs typeface="华文隶书" charset="0"/>
              </a:rPr>
              <a:t>说一说</a:t>
            </a:r>
            <a:endParaRPr kumimoji="0" lang="zh-CN" altLang="en-US" sz="2800" b="1" dirty="0">
              <a:latin typeface="华文隶书" charset="0"/>
              <a:ea typeface="华文隶书" charset="0"/>
              <a:cs typeface="华文隶书" charset="0"/>
            </a:endParaRPr>
          </a:p>
        </p:txBody>
      </p:sp>
      <p:cxnSp>
        <p:nvCxnSpPr>
          <p:cNvPr id="17" name="直线箭头连接符 16"/>
          <p:cNvCxnSpPr/>
          <p:nvPr/>
        </p:nvCxnSpPr>
        <p:spPr bwMode="auto">
          <a:xfrm>
            <a:off x="3925888" y="3255963"/>
            <a:ext cx="23812" cy="744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线箭头连接符 17"/>
          <p:cNvCxnSpPr/>
          <p:nvPr/>
        </p:nvCxnSpPr>
        <p:spPr bwMode="auto">
          <a:xfrm>
            <a:off x="6953251" y="3276600"/>
            <a:ext cx="6349" cy="723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696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看图说话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65" b="10871"/>
          <a:stretch/>
        </p:blipFill>
        <p:spPr>
          <a:xfrm>
            <a:off x="774700" y="1778000"/>
            <a:ext cx="7848600" cy="4025900"/>
          </a:xfrm>
        </p:spPr>
      </p:pic>
    </p:spTree>
    <p:extLst>
      <p:ext uri="{BB962C8B-B14F-4D97-AF65-F5344CB8AC3E}">
        <p14:creationId xmlns:p14="http://schemas.microsoft.com/office/powerpoint/2010/main" xmlns="" val="9835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1790701" y="2619375"/>
            <a:ext cx="6197599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816100" y="2651125"/>
            <a:ext cx="615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 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+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O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+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</a:t>
            </a:r>
            <a:r>
              <a:rPr kumimoji="0" lang="en-US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.(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寄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带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拿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……)+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去</a:t>
            </a:r>
            <a:endParaRPr kumimoji="0" lang="zh-CN" altLang="en-US" sz="2800" b="1" dirty="0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454025" y="1889125"/>
            <a:ext cx="714057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别忘了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   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您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的护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照           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带         去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17563" y="3786188"/>
            <a:ext cx="163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latin typeface="华文隶书" charset="0"/>
                <a:ea typeface="华文隶书" charset="0"/>
                <a:cs typeface="华文隶书" charset="0"/>
              </a:rPr>
              <a:t>说一说</a:t>
            </a:r>
            <a:endParaRPr kumimoji="0" lang="zh-CN" altLang="en-US" sz="2800" b="1" dirty="0">
              <a:latin typeface="华文隶书" charset="0"/>
              <a:ea typeface="华文隶书" charset="0"/>
              <a:cs typeface="华文隶书" charset="0"/>
            </a:endParaRPr>
          </a:p>
        </p:txBody>
      </p:sp>
      <p:cxnSp>
        <p:nvCxnSpPr>
          <p:cNvPr id="17" name="直线箭头连接符 16"/>
          <p:cNvCxnSpPr/>
          <p:nvPr/>
        </p:nvCxnSpPr>
        <p:spPr bwMode="auto">
          <a:xfrm>
            <a:off x="2846388" y="3268663"/>
            <a:ext cx="23812" cy="744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“把”字句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2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15" name="圆角矩形 12"/>
          <p:cNvSpPr>
            <a:spLocks noChangeArrowheads="1"/>
          </p:cNvSpPr>
          <p:nvPr/>
        </p:nvSpPr>
        <p:spPr bwMode="auto">
          <a:xfrm>
            <a:off x="1143000" y="4483100"/>
            <a:ext cx="2887663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兵马俑的明信片</a:t>
            </a:r>
            <a:endParaRPr lang="zh-CN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9" name="圆角矩形 13"/>
          <p:cNvSpPr>
            <a:spLocks noChangeArrowheads="1"/>
          </p:cNvSpPr>
          <p:nvPr/>
        </p:nvSpPr>
        <p:spPr bwMode="auto">
          <a:xfrm>
            <a:off x="4646613" y="4371975"/>
            <a:ext cx="2579687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他家的小狗</a:t>
            </a:r>
            <a:endParaRPr lang="zh-CN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0" name="圆角矩形 14"/>
          <p:cNvSpPr>
            <a:spLocks noChangeArrowheads="1"/>
          </p:cNvSpPr>
          <p:nvPr/>
        </p:nvSpPr>
        <p:spPr bwMode="auto">
          <a:xfrm>
            <a:off x="3132138" y="5573713"/>
            <a:ext cx="2608262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刚买的苹果</a:t>
            </a:r>
            <a:endParaRPr lang="zh-CN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97512" y="1046163"/>
            <a:ext cx="3481387" cy="27765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726113" y="1122363"/>
            <a:ext cx="288131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公共汽车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两辆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公共汽车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公共汽车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803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公共汽车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04900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ɡōnɡɡòn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qìchē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lù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jīnɡ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zánmen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dàjiā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shòupiàoyuán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chénɡkè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4503738" cy="1382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" y="11207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公共汽车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路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经过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咱们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大家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售票员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乘客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74662" y="2744788"/>
            <a:ext cx="3627437" cy="671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608513" y="4462463"/>
            <a:ext cx="3316288" cy="15954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837113" y="4538663"/>
            <a:ext cx="288131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经过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建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国门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经过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前门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205412" y="1109663"/>
            <a:ext cx="3481387" cy="27765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726113" y="1122363"/>
            <a:ext cx="288131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咱们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一起去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咱们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认识一下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排队上车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49262" y="3392488"/>
            <a:ext cx="4173538" cy="1382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" y="11207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公共汽车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路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经过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咱们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大家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售票员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乘客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49262" y="4916488"/>
            <a:ext cx="4300538" cy="1382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67300" y="4487863"/>
            <a:ext cx="3708401" cy="20526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5283200" y="4564063"/>
            <a:ext cx="32861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售票员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售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员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到前门的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乘客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刚上车的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乘客</a:t>
            </a:r>
          </a:p>
        </p:txBody>
      </p:sp>
      <p:sp>
        <p:nvSpPr>
          <p:cNvPr id="12" name="Rectangle 6"/>
          <p:cNvSpPr>
            <a:spLocks noGrp="1" noChangeArrowheads="1"/>
          </p:cNvSpPr>
          <p:nvPr/>
        </p:nvSpPr>
        <p:spPr bwMode="auto">
          <a:xfrm>
            <a:off x="2146300" y="1104900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ɡōnɡɡòn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qìchē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lù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jīnɡ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zánmen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dàjiā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shòupiàoyuán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chénɡkè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1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2566987" cy="20193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5"/>
            <a:ext cx="23050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里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←→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外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往里走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在包裹里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6524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ch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k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osh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fānyì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bùcuò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x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ī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n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chū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3863" y="2095500"/>
            <a:ext cx="3594100" cy="1358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481513" y="3225800"/>
            <a:ext cx="4065587" cy="32893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33950" y="3324225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辆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地铁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乘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地铁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换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地铁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地铁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公共汽车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下一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站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前门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1127" y="1176208"/>
            <a:ext cx="1242274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地铁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好像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放心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糟糕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38671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32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汉字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得快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得慢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错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错 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车     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书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3055937" cy="140095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5811" y="2742457"/>
            <a:ext cx="3635238" cy="14739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146550" y="5056520"/>
            <a:ext cx="3956050" cy="13760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4375150" y="5056520"/>
            <a:ext cx="4324350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包裹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包裹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些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包裹     那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些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课本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07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英文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195807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cuò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bāoɡu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cídi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bāo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2947987" cy="20193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5"/>
            <a:ext cx="25082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好像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2400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V.phrase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好像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是陈老师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好像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坐错车了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11163" y="3475039"/>
            <a:ext cx="3594100" cy="6524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ch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k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osh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ì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fānyì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</a:rPr>
              <a:t>bùcuò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x</a:t>
            </a:r>
            <a:r>
              <a:rPr lang="zh-CN" altLang="en-US" sz="2800" dirty="0">
                <a:latin typeface="GB Pinyinok-B" pitchFamily="2" charset="-122"/>
                <a:ea typeface="GB Pinyinok-B" pitchFamily="2" charset="-122"/>
                <a:sym typeface="楷体" charset="-122"/>
              </a:rPr>
              <a:t>ī</a:t>
            </a:r>
            <a:r>
              <a:rPr lang="en-US" altLang="zh-CN" sz="2800" dirty="0">
                <a:latin typeface="GB Pinyinok-B" pitchFamily="2" charset="-122"/>
                <a:ea typeface="GB Pinyinok-B" pitchFamily="2" charset="-122"/>
              </a:rPr>
              <a:t>n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chū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1963" y="4254500"/>
            <a:ext cx="3594100" cy="1358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481513" y="3225800"/>
            <a:ext cx="4065587" cy="32893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33950" y="3324225"/>
            <a:ext cx="33845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放心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很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放心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放心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放心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吧，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（真）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糟糕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太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糟糕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了，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1127" y="1176208"/>
            <a:ext cx="1242274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里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地铁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好像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放心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糟糕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4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公共汽车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路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经过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咱们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大家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售票员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乘客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748826" y="1074608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里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地铁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好像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放心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糟糕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前门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0" y="4529138"/>
            <a:ext cx="8056563" cy="118586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01613" y="892175"/>
            <a:ext cx="82057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92163" y="1739900"/>
            <a:ext cx="58245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881063" y="1027113"/>
            <a:ext cx="753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现在该去海关办你的事儿了。从这儿怎么去海关？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8288" y="1922463"/>
            <a:ext cx="5492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海关在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我想想，叫什么门。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2698751"/>
            <a:ext cx="6389687" cy="8191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3668713"/>
            <a:ext cx="70072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2706688"/>
            <a:ext cx="61039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看，这儿有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803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路公共汽车，经过前门。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3770313"/>
            <a:ext cx="6146800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对，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好像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是前门吧。车来了，咱们先上去。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4683125"/>
            <a:ext cx="7461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请大家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往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里走。下一站，前门。下车的乘客请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拿好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自己的东西，刚上车的请买票。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4826000"/>
            <a:ext cx="8054975" cy="695578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7875" y="5807839"/>
            <a:ext cx="7439025" cy="78346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5829300"/>
            <a:ext cx="607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小姐，请问海关是不是在前门？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02" y="9952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2" y="1886232"/>
            <a:ext cx="545599" cy="545599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02" y="28621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2" y="3753132"/>
            <a:ext cx="545599" cy="5455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" y="5937532"/>
            <a:ext cx="545599" cy="545599"/>
          </a:xfrm>
          <a:prstGeom prst="rect">
            <a:avLst/>
          </a:prstGeom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6392863" y="2717800"/>
            <a:ext cx="2116137" cy="979488"/>
          </a:xfrm>
          <a:prstGeom prst="cloudCallout">
            <a:avLst>
              <a:gd name="adj1" fmla="val -52945"/>
              <a:gd name="adj2" fmla="val 52799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Uncertainty</a:t>
            </a:r>
            <a:endParaRPr lang="zh-CN" altLang="en-US" sz="2000" dirty="0"/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67" y="4815450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1" y="4529139"/>
            <a:ext cx="7575550" cy="8683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01613" y="892175"/>
            <a:ext cx="50561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165101" y="1739900"/>
            <a:ext cx="3263899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881063" y="1027113"/>
            <a:ext cx="753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海关在建国门，不是在前门。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939800" y="1922463"/>
            <a:ext cx="60912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坐错车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2698751"/>
            <a:ext cx="8408987" cy="8191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3668713"/>
            <a:ext cx="70072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2706688"/>
            <a:ext cx="7589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没关系，您可以在前门下车，在那儿换地铁到建国门。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3770313"/>
            <a:ext cx="6146800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没有坐错？好极了！买两张到前门的。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4683125"/>
            <a:ext cx="746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一块一张。您这是五块，找您三块。请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拿好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票。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4826000"/>
            <a:ext cx="8054975" cy="695578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90501" y="5503039"/>
            <a:ext cx="7632699" cy="113906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952500" y="55245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大为，你说昨天邮局的工作人员告诉你了，你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听懂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了没有？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9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02" y="19350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02" y="3753132"/>
            <a:ext cx="545599" cy="545599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02" y="56688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67" y="1005450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67" y="2846950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67" y="4777350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6278563" y="1079500"/>
            <a:ext cx="2116137" cy="979488"/>
          </a:xfrm>
          <a:prstGeom prst="cloudCallout">
            <a:avLst>
              <a:gd name="adj1" fmla="val -52945"/>
              <a:gd name="adj2" fmla="val 52799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000" dirty="0" smtClean="0"/>
              <a:t>坐公共汽车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9723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1" y="3665539"/>
            <a:ext cx="3168650" cy="8810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92163" y="876300"/>
            <a:ext cx="58245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8288" y="1058863"/>
            <a:ext cx="5492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听懂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了，可是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记错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1835151"/>
            <a:ext cx="6389687" cy="8191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2805113"/>
            <a:ext cx="70072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1843088"/>
            <a:ext cx="61039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我得查一查：你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护照带来了吗？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2906713"/>
            <a:ext cx="6146800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当然带来了，你放心吧！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3819525"/>
            <a:ext cx="746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包裹通知单呢？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3962400"/>
            <a:ext cx="8054975" cy="695578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7875" y="4702939"/>
            <a:ext cx="5191125" cy="78346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4724400"/>
            <a:ext cx="607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糟糕，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把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包裹通知单忘了。</a:t>
            </a:r>
            <a:endParaRPr lang="zh-CN" altLang="en-US" sz="2400" u="sng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02" y="1022632"/>
            <a:ext cx="545599" cy="545599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02" y="19985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" y="2889532"/>
            <a:ext cx="545599" cy="5455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" y="4832632"/>
            <a:ext cx="545599" cy="545599"/>
          </a:xfrm>
          <a:prstGeom prst="rect">
            <a:avLst/>
          </a:prstGeom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02" y="3941635"/>
            <a:ext cx="465265" cy="4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7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655638" y="1130300"/>
            <a:ext cx="59864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resultative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complement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4149725" y="2025650"/>
            <a:ext cx="273367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4243388" y="2084388"/>
            <a:ext cx="2601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V.+</a:t>
            </a:r>
            <a:r>
              <a:rPr kumimoji="0" lang="en-US" altLang="zh-CN" sz="2800" b="1" dirty="0" err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：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. </a:t>
            </a:r>
            <a:r>
              <a:rPr kumimoji="0"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懂</a:t>
            </a:r>
            <a:endParaRPr kumimoji="0"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084263" y="3219450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685800" y="4038601"/>
            <a:ext cx="7365999" cy="184149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听懂         看懂          读懂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charset="0"/>
                <a:ea typeface="华文仿宋" charset="0"/>
                <a:cs typeface="华文仿宋" charset="0"/>
              </a:rPr>
              <a:t>听懂上海话     看懂汉字     读懂中文报</a:t>
            </a:r>
            <a:endParaRPr lang="en-US" altLang="zh-CN" sz="2800" b="1" dirty="0" smtClean="0">
              <a:latin typeface="华文仿宋" charset="0"/>
              <a:ea typeface="华文仿宋" charset="0"/>
              <a:cs typeface="华文仿宋" charset="0"/>
            </a:endParaRP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914650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4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655638" y="1130300"/>
            <a:ext cx="59864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resultative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complement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2803525" y="2000250"/>
            <a:ext cx="330517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897188" y="2058988"/>
            <a:ext cx="321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V.+</a:t>
            </a:r>
            <a:r>
              <a:rPr kumimoji="0" lang="en-US" altLang="zh-CN" sz="2800" b="1" dirty="0" err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：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. 对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错</a:t>
            </a:r>
            <a:endParaRPr kumimoji="0"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00063" y="2762250"/>
            <a:ext cx="3322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latin typeface="华文隶书" charset="0"/>
                <a:ea typeface="华文隶书" charset="0"/>
                <a:cs typeface="华文隶书" charset="0"/>
              </a:rPr>
              <a:t>连一连，说一说</a:t>
            </a:r>
            <a:endParaRPr kumimoji="0" lang="zh-CN" altLang="en-US" sz="2800" b="1" dirty="0">
              <a:latin typeface="华文隶书" charset="0"/>
              <a:ea typeface="华文隶书" charset="0"/>
              <a:cs typeface="华文隶书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/>
        </p:nvSpPr>
        <p:spPr bwMode="auto">
          <a:xfrm>
            <a:off x="5203825" y="3370262"/>
            <a:ext cx="1500188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电话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电话号码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公共汽车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他说的话练习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230813" y="3395663"/>
            <a:ext cx="1527175" cy="3068637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圆角矩形 12"/>
          <p:cNvSpPr>
            <a:spLocks noChangeArrowheads="1"/>
          </p:cNvSpPr>
          <p:nvPr/>
        </p:nvSpPr>
        <p:spPr bwMode="auto">
          <a:xfrm>
            <a:off x="2260600" y="3440112"/>
            <a:ext cx="1549400" cy="297338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做对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听错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记错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坐错</a:t>
            </a:r>
            <a:endParaRPr lang="en-US" altLang="zh-CN" sz="24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打错</a:t>
            </a:r>
            <a:endParaRPr lang="zh-CN" altLang="en-US" sz="2400" dirty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4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2563813" y="2644775"/>
            <a:ext cx="4510087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5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“把”字句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2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6194425" y="4005263"/>
            <a:ext cx="150018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寄了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买了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丢了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忘了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221413" y="3967163"/>
            <a:ext cx="1527175" cy="2663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981324" y="2676525"/>
            <a:ext cx="4384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 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+   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O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+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     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V.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了</a:t>
            </a:r>
            <a:endParaRPr kumimoji="0" lang="zh-CN" altLang="en-US" sz="2800" b="1" dirty="0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1419225" y="1787525"/>
            <a:ext cx="52181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糟糕，我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把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包裹通知单</a:t>
            </a: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忘了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17562" y="3786188"/>
            <a:ext cx="2687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latin typeface="华文隶书" charset="0"/>
                <a:ea typeface="华文隶书" charset="0"/>
                <a:cs typeface="华文隶书" charset="0"/>
              </a:rPr>
              <a:t>连一连，说一说</a:t>
            </a:r>
            <a:endParaRPr kumimoji="0" lang="zh-CN" altLang="en-US" sz="2800" b="1" dirty="0">
              <a:latin typeface="华文隶书" charset="0"/>
              <a:ea typeface="华文隶书" charset="0"/>
              <a:cs typeface="华文隶书" charset="0"/>
            </a:endParaRPr>
          </a:p>
        </p:txBody>
      </p:sp>
      <p:cxnSp>
        <p:nvCxnSpPr>
          <p:cNvPr id="17" name="直线箭头连接符 16"/>
          <p:cNvCxnSpPr/>
          <p:nvPr/>
        </p:nvCxnSpPr>
        <p:spPr bwMode="auto">
          <a:xfrm>
            <a:off x="4332288" y="3243263"/>
            <a:ext cx="23812" cy="744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线箭头连接符 17"/>
          <p:cNvCxnSpPr/>
          <p:nvPr/>
        </p:nvCxnSpPr>
        <p:spPr bwMode="auto">
          <a:xfrm>
            <a:off x="5632451" y="3276600"/>
            <a:ext cx="6349" cy="723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圆角矩形 12"/>
          <p:cNvSpPr>
            <a:spLocks noChangeArrowheads="1"/>
          </p:cNvSpPr>
          <p:nvPr/>
        </p:nvSpPr>
        <p:spPr bwMode="auto">
          <a:xfrm>
            <a:off x="501651" y="4622800"/>
            <a:ext cx="2381250" cy="11430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放心吧，</a:t>
            </a:r>
            <a:r>
              <a:rPr lang="en-US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……</a:t>
            </a:r>
            <a:endParaRPr lang="en-US" altLang="zh-CN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/</a:t>
            </a: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糟糕，</a:t>
            </a:r>
            <a:r>
              <a:rPr lang="en-US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3578225" y="4030663"/>
            <a:ext cx="150018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护照</a:t>
            </a: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包裹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机票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作业本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605213" y="3992563"/>
            <a:ext cx="1527175" cy="2663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67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16150" y="2549525"/>
            <a:ext cx="5238750" cy="16430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你在中国听错话或坐错车的经历</a:t>
            </a:r>
            <a:r>
              <a:rPr kumimoji="0" lang="zh-CN" altLang="en-US" sz="4800" dirty="0">
                <a:latin typeface="华文楷体" pitchFamily="2" charset="-122"/>
                <a:ea typeface="华文楷体" pitchFamily="2" charset="-122"/>
              </a:rPr>
              <a:t>。</a:t>
            </a:r>
            <a:endParaRPr kumimoji="0" lang="zh-CN" altLang="en-US" sz="4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话题讨论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Topic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9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46600" y="1339850"/>
            <a:ext cx="4140200" cy="46291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118100" y="1416049"/>
            <a:ext cx="3302000" cy="32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中文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词典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英文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词典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一本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词典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查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词典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旧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新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词典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衬衫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西服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包裹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没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包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/>
        </p:nvSpPr>
        <p:spPr bwMode="auto">
          <a:xfrm>
            <a:off x="2438400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cuò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bāoɡu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cídi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bāo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98463" y="4089401"/>
            <a:ext cx="3817937" cy="22407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07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词典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0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59300" y="2114550"/>
            <a:ext cx="4089400" cy="41211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762500" y="2190750"/>
            <a:ext cx="3822700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zh-CN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en-US" altLang="zh-CN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zh-CN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地方</a:t>
            </a:r>
            <a:r>
              <a:rPr lang="en-US" altLang="zh-CN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V</a:t>
            </a:r>
            <a:r>
              <a:rPr lang="zh-CN" altLang="zh-CN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    </a:t>
            </a:r>
            <a:endParaRPr lang="en-US" altLang="zh-CN" sz="2400" dirty="0" smtClean="0">
              <a:solidFill>
                <a:srgbClr val="3366FF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买北京寄包裹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家带东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西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zh-CN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+direction+ V.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zh-CN" sz="2400" dirty="0" smtClean="0">
                <a:latin typeface="华文楷体"/>
                <a:ea typeface="华文楷体"/>
                <a:cs typeface="华文楷体"/>
              </a:rPr>
              <a:t>前走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zh-CN" sz="2400" dirty="0" smtClean="0">
                <a:latin typeface="华文楷体"/>
                <a:ea typeface="华文楷体"/>
                <a:cs typeface="华文楷体"/>
              </a:rPr>
              <a:t>里走</a:t>
            </a:r>
            <a:r>
              <a:rPr lang="en-US" altLang="zh-CN" sz="2400" dirty="0" smtClean="0">
                <a:latin typeface="华文楷体"/>
                <a:ea typeface="华文楷体"/>
                <a:cs typeface="华文楷体"/>
              </a:rPr>
              <a:t>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zh-CN" sz="2400" dirty="0" smtClean="0">
                <a:latin typeface="华文楷体"/>
                <a:ea typeface="华文楷体"/>
                <a:cs typeface="华文楷体"/>
              </a:rPr>
              <a:t>上看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zh-CN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zh-CN" sz="2400" dirty="0" smtClean="0">
                <a:latin typeface="华文楷体"/>
                <a:ea typeface="华文楷体"/>
                <a:cs typeface="华文楷体"/>
              </a:rPr>
              <a:t>外看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5452" y="1204431"/>
            <a:ext cx="3900672" cy="7894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7082" y="112537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航空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邮费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通知单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/>
        </p:nvSpPr>
        <p:spPr bwMode="auto">
          <a:xfrm>
            <a:off x="2270451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w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hán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ǎiyùn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yóufèi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tōn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zhīdān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uān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4089400" cy="27749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3822700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航空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   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海运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航空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公司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海运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公司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航空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比寄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海运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贵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62752" y="2029931"/>
            <a:ext cx="3900672" cy="13609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4164" y="3492500"/>
            <a:ext cx="3898936" cy="7493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368466" y="4418602"/>
            <a:ext cx="3084513" cy="19994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4543019" y="4486152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交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邮费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邮费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很贵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7082" y="112537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航空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邮费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通知单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214468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w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hán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ǎiyùn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yóufèi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tōn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zhīdān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uān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4089400" cy="42227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3822700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取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钱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取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包裹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取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通知单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包裹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通知单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  交费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通知单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过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海关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   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海关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取包裹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5452" y="4163531"/>
            <a:ext cx="3900672" cy="21991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7082" y="112537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航空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邮费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通知单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2214468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w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hán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ǎiyùn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yóufèi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tōn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zhīdān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uān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8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479425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99100" y="1035049"/>
            <a:ext cx="2881313" cy="32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忘了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过期了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写错了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：别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客气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：您太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客气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/>
        </p:nvSpPr>
        <p:spPr bwMode="auto">
          <a:xfrm>
            <a:off x="2214468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bié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kèqi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hùzhào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3055937" cy="140095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5811" y="2742457"/>
            <a:ext cx="3635238" cy="6357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8950" y="4726320"/>
            <a:ext cx="3956050" cy="13760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984250" y="4688220"/>
            <a:ext cx="4324350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办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护照  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别忘了带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护照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7591" y="112835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客气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护照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6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包裹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英文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词典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4082" y="116347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包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航空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邮费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通知单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33391" y="115375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海关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别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护照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客气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建国门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4827588"/>
            <a:ext cx="8056563" cy="8651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45862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712913"/>
            <a:ext cx="32464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小姐，我要寄这个包裹。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95475"/>
            <a:ext cx="54927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好，我看一下。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708275"/>
            <a:ext cx="6580187" cy="10890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849688"/>
            <a:ext cx="342582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2894013"/>
            <a:ext cx="5822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这些书都是新的。这四本书是中文的，那两本书是英文的。这本大词典是旧的。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404653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好了，请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包好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5038725"/>
            <a:ext cx="746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对不起，这是我刚学的课文，我想练习练习。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39713" y="4775200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2" y="959132"/>
            <a:ext cx="545599" cy="545599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336" y="18656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2475" y="5741988"/>
            <a:ext cx="633412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00200" y="5938838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您汉语说得很流利。您要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往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哪儿寄？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" y="2889532"/>
            <a:ext cx="545599" cy="5455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" y="4959632"/>
            <a:ext cx="545599" cy="545599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36" y="40627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936" y="5942352"/>
            <a:ext cx="450976" cy="4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7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  <p:tag name="ISPRING_RESOURCE_PATHS_HASH_2" val="127fa3806eb4a24e156c125d2acc766b62f242b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Pages>0</Pages>
  <Words>1206</Words>
  <Characters>0</Characters>
  <Application>Microsoft Office PowerPoint</Application>
  <DocSecurity>0</DocSecurity>
  <PresentationFormat>全屏显示(4:3)</PresentationFormat>
  <Lines>0</Lines>
  <Paragraphs>370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华文楷体</vt:lpstr>
      <vt:lpstr>华文隶书</vt:lpstr>
      <vt:lpstr>Wingdings</vt:lpstr>
      <vt:lpstr>GB Pinyinok-B</vt:lpstr>
      <vt:lpstr>楷体</vt:lpstr>
      <vt:lpstr>Britannic Bold</vt:lpstr>
      <vt:lpstr>Calibri</vt:lpstr>
      <vt:lpstr>微软雅黑</vt:lpstr>
      <vt:lpstr>华文仿宋</vt:lpstr>
      <vt:lpstr>默认设计模板</vt:lpstr>
      <vt:lpstr>第十八课   我听懂了，可是记错了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zhaiying</cp:lastModifiedBy>
  <cp:revision>174</cp:revision>
  <dcterms:created xsi:type="dcterms:W3CDTF">2015-09-28T12:25:20Z</dcterms:created>
  <dcterms:modified xsi:type="dcterms:W3CDTF">2015-10-20T04:32:48Z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