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1"/>
  </p:notesMasterIdLst>
  <p:sldIdLst>
    <p:sldId id="349" r:id="rId2"/>
    <p:sldId id="289" r:id="rId3"/>
    <p:sldId id="372" r:id="rId4"/>
    <p:sldId id="357" r:id="rId5"/>
    <p:sldId id="373" r:id="rId6"/>
    <p:sldId id="374" r:id="rId7"/>
    <p:sldId id="375" r:id="rId8"/>
    <p:sldId id="304" r:id="rId9"/>
    <p:sldId id="350" r:id="rId10"/>
    <p:sldId id="369" r:id="rId11"/>
    <p:sldId id="371" r:id="rId12"/>
    <p:sldId id="351" r:id="rId13"/>
    <p:sldId id="376" r:id="rId14"/>
    <p:sldId id="352" r:id="rId15"/>
    <p:sldId id="378" r:id="rId16"/>
    <p:sldId id="377" r:id="rId17"/>
    <p:sldId id="330" r:id="rId18"/>
    <p:sldId id="385" r:id="rId19"/>
    <p:sldId id="364" r:id="rId20"/>
    <p:sldId id="386" r:id="rId21"/>
    <p:sldId id="333" r:id="rId22"/>
    <p:sldId id="334" r:id="rId23"/>
    <p:sldId id="379" r:id="rId24"/>
    <p:sldId id="380" r:id="rId25"/>
    <p:sldId id="381" r:id="rId26"/>
    <p:sldId id="382" r:id="rId27"/>
    <p:sldId id="383" r:id="rId28"/>
    <p:sldId id="384" r:id="rId29"/>
    <p:sldId id="346" r:id="rId30"/>
  </p:sldIdLst>
  <p:sldSz cx="9144000" cy="6858000" type="screen4x3"/>
  <p:notesSz cx="6858000" cy="9144000"/>
  <p:embeddedFontLst>
    <p:embeddedFont>
      <p:font typeface="华文楷体" pitchFamily="2" charset="-122"/>
      <p:regular r:id="rId32"/>
    </p:embeddedFont>
    <p:embeddedFont>
      <p:font typeface="华文隶书" pitchFamily="2" charset="-122"/>
      <p:regular r:id="rId33"/>
    </p:embeddedFont>
    <p:embeddedFont>
      <p:font typeface="Britannic Bold" pitchFamily="34" charset="0"/>
      <p:regular r:id="rId34"/>
    </p:embeddedFont>
    <p:embeddedFont>
      <p:font typeface="Calibri" pitchFamily="34" charset="0"/>
      <p:regular r:id="rId35"/>
      <p:bold r:id="rId36"/>
      <p:italic r:id="rId37"/>
      <p:boldItalic r:id="rId38"/>
    </p:embeddedFont>
    <p:embeddedFont>
      <p:font typeface="微软雅黑" pitchFamily="34" charset="-122"/>
      <p:regular r:id="rId39"/>
      <p:bold r:id="rId40"/>
    </p:embeddedFont>
    <p:embeddedFont>
      <p:font typeface="华文仿宋" pitchFamily="2" charset="-122"/>
      <p:regular r:id="rId41"/>
    </p:embeddedFont>
  </p:embeddedFontLst>
  <p:custDataLst>
    <p:tags r:id="rId42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-996" y="-84"/>
      </p:cViewPr>
      <p:guideLst>
        <p:guide orient="horz" pos="2170"/>
        <p:guide pos="28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7213" cy="7802721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2015-10-20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891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CC2BCF-34A1-4184-8263-CA5F1C982360}" type="slidenum">
              <a:rPr lang="zh-CN" altLang="en-US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891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CC2BCF-34A1-4184-8263-CA5F1C982360}" type="slidenum">
              <a:rPr lang="zh-CN" altLang="en-US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5913" y="3028950"/>
            <a:ext cx="7037387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第十八课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我听懂了，可是记错了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2  </a:t>
            </a: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2955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84151" y="4662488"/>
            <a:ext cx="4984750" cy="8651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892175"/>
            <a:ext cx="2122487" cy="706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3" y="1712913"/>
            <a:ext cx="3995737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27113"/>
            <a:ext cx="5278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美国。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1895475"/>
            <a:ext cx="5492750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您寄航空还是海运？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3513" y="2657475"/>
            <a:ext cx="7710487" cy="91122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5" y="3684588"/>
            <a:ext cx="6511925" cy="84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81062" y="2754313"/>
            <a:ext cx="7158038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寄航空比海运贵，可是比海运快多了。寄海运吧。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587500" y="3881438"/>
            <a:ext cx="697547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邮费是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106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块。请在这儿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写上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您的名字。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1514" name="Text Box 20"/>
          <p:cNvSpPr txBox="1">
            <a:spLocks noChangeArrowheads="1"/>
          </p:cNvSpPr>
          <p:nvPr/>
        </p:nvSpPr>
        <p:spPr bwMode="auto">
          <a:xfrm>
            <a:off x="889000" y="4873625"/>
            <a:ext cx="7461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小姐，我还要取一个包裹。</a:t>
            </a:r>
            <a:endParaRPr kumimoji="0" lang="zh-CN" altLang="en-US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sp>
        <p:nvSpPr>
          <p:cNvPr id="12309" name="AutoShape 21"/>
          <p:cNvSpPr>
            <a:spLocks noChangeArrowheads="1"/>
          </p:cNvSpPr>
          <p:nvPr/>
        </p:nvSpPr>
        <p:spPr bwMode="auto">
          <a:xfrm>
            <a:off x="239713" y="4724400"/>
            <a:ext cx="8054975" cy="966788"/>
          </a:xfrm>
          <a:prstGeom prst="horizontalScroll">
            <a:avLst>
              <a:gd name="adj" fmla="val 881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02" y="959132"/>
            <a:ext cx="545599" cy="545599"/>
          </a:xfrm>
          <a:prstGeom prst="rect">
            <a:avLst/>
          </a:prstGeom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8336" y="1865652"/>
            <a:ext cx="450976" cy="45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AutoShape 13"/>
          <p:cNvSpPr>
            <a:spLocks noChangeArrowheads="1"/>
          </p:cNvSpPr>
          <p:nvPr/>
        </p:nvSpPr>
        <p:spPr bwMode="auto">
          <a:xfrm>
            <a:off x="752475" y="5576888"/>
            <a:ext cx="7439025" cy="11160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1600201" y="5773738"/>
            <a:ext cx="6299200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请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把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包裹通知单给我。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对不起，您的包裹不在我们邮局去，您得去海关取。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02" y="2838732"/>
            <a:ext cx="545599" cy="545599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002" y="4794532"/>
            <a:ext cx="545599" cy="545599"/>
          </a:xfrm>
          <a:prstGeom prst="rect">
            <a:avLst/>
          </a:prstGeom>
        </p:spPr>
      </p:pic>
      <p:pic>
        <p:nvPicPr>
          <p:cNvPr id="28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4836" y="3897652"/>
            <a:ext cx="450976" cy="45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2936" y="5777252"/>
            <a:ext cx="450976" cy="45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3534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892175"/>
            <a:ext cx="4205287" cy="706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3" y="1712913"/>
            <a:ext cx="6027737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27113"/>
            <a:ext cx="5278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请问，海关在哪儿？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1895475"/>
            <a:ext cx="5492750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在建国门。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别忘了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把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您的护照带去。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3513" y="2657475"/>
            <a:ext cx="2020887" cy="91122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5" y="3684588"/>
            <a:ext cx="2460625" cy="84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81062" y="2754313"/>
            <a:ext cx="7158038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谢谢。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587500" y="3881438"/>
            <a:ext cx="697547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不客气。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02" y="959132"/>
            <a:ext cx="545599" cy="545599"/>
          </a:xfrm>
          <a:prstGeom prst="rect">
            <a:avLst/>
          </a:prstGeom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8336" y="1865652"/>
            <a:ext cx="450976" cy="45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02" y="2838732"/>
            <a:ext cx="545599" cy="545599"/>
          </a:xfrm>
          <a:prstGeom prst="rect">
            <a:avLst/>
          </a:prstGeom>
        </p:spPr>
      </p:pic>
      <p:pic>
        <p:nvPicPr>
          <p:cNvPr id="28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4836" y="3897652"/>
            <a:ext cx="450976" cy="45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935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2530" name="TextBox 10"/>
          <p:cNvSpPr>
            <a:spLocks noChangeArrowheads="1"/>
          </p:cNvSpPr>
          <p:nvPr/>
        </p:nvSpPr>
        <p:spPr bwMode="auto">
          <a:xfrm>
            <a:off x="655638" y="1130300"/>
            <a:ext cx="5986462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 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The</a:t>
            </a: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 dirty="0" err="1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resultative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complement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2253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2532" name="圆角矩形 3"/>
          <p:cNvSpPr>
            <a:spLocks noChangeArrowheads="1"/>
          </p:cNvSpPr>
          <p:nvPr/>
        </p:nvSpPr>
        <p:spPr bwMode="auto">
          <a:xfrm>
            <a:off x="4149725" y="2025650"/>
            <a:ext cx="2733675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endParaRPr lang="zh-CN" altLang="en-US" sz="3200">
              <a:solidFill>
                <a:srgbClr val="0C0C0C"/>
              </a:solidFill>
              <a:latin typeface="Calibri" charset="0"/>
              <a:cs typeface="Calibri" charset="0"/>
            </a:endParaRPr>
          </a:p>
        </p:txBody>
      </p:sp>
      <p:sp>
        <p:nvSpPr>
          <p:cNvPr id="22533" name="Text Box 8"/>
          <p:cNvSpPr txBox="1">
            <a:spLocks noChangeArrowheads="1"/>
          </p:cNvSpPr>
          <p:nvPr/>
        </p:nvSpPr>
        <p:spPr bwMode="auto">
          <a:xfrm>
            <a:off x="4243388" y="2084388"/>
            <a:ext cx="26019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V.+</a:t>
            </a:r>
            <a:r>
              <a:rPr kumimoji="0" lang="en-US" altLang="zh-CN" sz="2800" b="1" dirty="0" err="1">
                <a:latin typeface="华文楷体" charset="0"/>
                <a:ea typeface="华文楷体" charset="0"/>
                <a:cs typeface="华文楷体" charset="0"/>
              </a:rPr>
              <a:t>Adj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.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：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V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. </a:t>
            </a:r>
            <a:r>
              <a:rPr kumimoji="0"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好</a:t>
            </a:r>
            <a:endParaRPr kumimoji="0" lang="zh-CN" altLang="en-US" sz="2800" b="1" dirty="0">
              <a:solidFill>
                <a:srgbClr val="FF0000"/>
              </a:solidFill>
              <a:latin typeface="华文楷体" charset="0"/>
              <a:ea typeface="华文楷体" charset="0"/>
              <a:cs typeface="华文楷体" charset="0"/>
            </a:endParaRPr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1033463" y="2597150"/>
            <a:ext cx="13160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800" b="1">
                <a:latin typeface="华文隶书" charset="0"/>
                <a:ea typeface="华文隶书" charset="0"/>
                <a:cs typeface="华文隶书" charset="0"/>
              </a:rPr>
              <a:t>读一读</a:t>
            </a:r>
          </a:p>
        </p:txBody>
      </p:sp>
      <p:sp>
        <p:nvSpPr>
          <p:cNvPr id="22535" name="圆角矩形 12"/>
          <p:cNvSpPr>
            <a:spLocks noChangeArrowheads="1"/>
          </p:cNvSpPr>
          <p:nvPr/>
        </p:nvSpPr>
        <p:spPr bwMode="auto">
          <a:xfrm>
            <a:off x="1420813" y="3416301"/>
            <a:ext cx="6148387" cy="3047999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t"/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仿宋" charset="0"/>
                <a:ea typeface="华文仿宋" charset="0"/>
                <a:cs typeface="华文仿宋" charset="0"/>
              </a:rPr>
              <a:t>包好      办好      买好</a:t>
            </a:r>
            <a:r>
              <a:rPr lang="zh-CN" altLang="zh-CN" sz="2800" b="1" dirty="0">
                <a:latin typeface="华文仿宋" charset="0"/>
                <a:ea typeface="华文仿宋" charset="0"/>
                <a:cs typeface="华文仿宋" charset="0"/>
              </a:rPr>
              <a:t> </a:t>
            </a:r>
            <a:r>
              <a:rPr lang="zh-CN" altLang="en-US" sz="2800" b="1" dirty="0" smtClean="0">
                <a:latin typeface="华文仿宋" charset="0"/>
                <a:ea typeface="华文仿宋" charset="0"/>
                <a:cs typeface="华文仿宋" charset="0"/>
              </a:rPr>
              <a:t>   </a:t>
            </a:r>
            <a:endParaRPr lang="en-US" altLang="zh-CN" sz="2800" b="1" dirty="0" smtClean="0">
              <a:latin typeface="华文仿宋" charset="0"/>
              <a:ea typeface="华文仿宋" charset="0"/>
              <a:cs typeface="华文仿宋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仿宋" charset="0"/>
                <a:ea typeface="华文仿宋" charset="0"/>
                <a:cs typeface="华文仿宋" charset="0"/>
              </a:rPr>
              <a:t>准备</a:t>
            </a:r>
            <a:r>
              <a:rPr lang="zh-CN" altLang="en-US" sz="2800" b="1" dirty="0">
                <a:latin typeface="华文仿宋" charset="0"/>
                <a:ea typeface="华文仿宋" charset="0"/>
                <a:cs typeface="华文仿宋" charset="0"/>
              </a:rPr>
              <a:t>好   </a:t>
            </a:r>
            <a:r>
              <a:rPr lang="zh-CN" altLang="en-US" sz="2800" b="1" dirty="0" smtClean="0">
                <a:latin typeface="华文仿宋" charset="0"/>
                <a:ea typeface="华文仿宋" charset="0"/>
                <a:cs typeface="华文仿宋" charset="0"/>
              </a:rPr>
              <a:t>   收拾</a:t>
            </a:r>
            <a:r>
              <a:rPr lang="zh-CN" altLang="en-US" sz="2800" b="1" dirty="0">
                <a:latin typeface="华文仿宋" charset="0"/>
                <a:ea typeface="华文仿宋" charset="0"/>
                <a:cs typeface="华文仿宋" charset="0"/>
              </a:rPr>
              <a:t>好 </a:t>
            </a:r>
            <a:endParaRPr lang="en-US" altLang="zh-CN" sz="2800" b="1" dirty="0" smtClean="0">
              <a:latin typeface="华文仿宋" charset="0"/>
              <a:ea typeface="华文仿宋" charset="0"/>
              <a:cs typeface="华文仿宋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仿宋" charset="0"/>
                <a:ea typeface="华文仿宋" charset="0"/>
                <a:cs typeface="华文仿宋" charset="0"/>
              </a:rPr>
              <a:t>包好包裹</a:t>
            </a:r>
            <a:r>
              <a:rPr lang="en-US" altLang="zh-CN" sz="2800" b="1" dirty="0" smtClean="0">
                <a:latin typeface="华文仿宋" charset="0"/>
                <a:ea typeface="华文仿宋" charset="0"/>
                <a:cs typeface="华文仿宋" charset="0"/>
              </a:rPr>
              <a:t>    </a:t>
            </a:r>
            <a:r>
              <a:rPr lang="zh-CN" altLang="en-US" sz="2800" b="1" dirty="0" smtClean="0">
                <a:latin typeface="华文仿宋" charset="0"/>
                <a:ea typeface="华文仿宋" charset="0"/>
                <a:cs typeface="华文仿宋" charset="0"/>
              </a:rPr>
              <a:t>办好借书证</a:t>
            </a:r>
            <a:r>
              <a:rPr lang="en-US" altLang="zh-CN" sz="2800" b="1" dirty="0" smtClean="0">
                <a:latin typeface="华文仿宋" charset="0"/>
                <a:ea typeface="华文仿宋" charset="0"/>
                <a:cs typeface="华文仿宋" charset="0"/>
              </a:rPr>
              <a:t>     </a:t>
            </a:r>
            <a:r>
              <a:rPr lang="zh-CN" altLang="en-US" sz="2800" b="1" dirty="0" smtClean="0">
                <a:latin typeface="华文仿宋" charset="0"/>
                <a:ea typeface="华文仿宋" charset="0"/>
                <a:cs typeface="华文仿宋" charset="0"/>
              </a:rPr>
              <a:t>买好车票</a:t>
            </a:r>
            <a:endParaRPr lang="en-US" altLang="zh-CN" sz="2800" b="1" dirty="0" smtClean="0">
              <a:latin typeface="华文仿宋" charset="0"/>
              <a:ea typeface="华文仿宋" charset="0"/>
              <a:cs typeface="华文仿宋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仿宋" charset="0"/>
                <a:ea typeface="华文仿宋" charset="0"/>
                <a:cs typeface="华文仿宋" charset="0"/>
              </a:rPr>
              <a:t>准备好晚饭</a:t>
            </a:r>
            <a:r>
              <a:rPr lang="en-US" altLang="zh-CN" sz="2800" b="1" dirty="0" smtClean="0">
                <a:latin typeface="华文仿宋" charset="0"/>
                <a:ea typeface="华文仿宋" charset="0"/>
                <a:cs typeface="华文仿宋" charset="0"/>
              </a:rPr>
              <a:t>       </a:t>
            </a:r>
            <a:r>
              <a:rPr lang="zh-CN" altLang="en-US" sz="2800" b="1" dirty="0" smtClean="0">
                <a:latin typeface="华文仿宋" charset="0"/>
                <a:ea typeface="华文仿宋" charset="0"/>
                <a:cs typeface="华文仿宋" charset="0"/>
              </a:rPr>
              <a:t>收拾好行李</a:t>
            </a:r>
            <a:endParaRPr lang="zh-CN" sz="2800" b="1" dirty="0">
              <a:latin typeface="华文仿宋" charset="0"/>
              <a:ea typeface="华文仿宋" charset="0"/>
              <a:cs typeface="华文仿宋" charset="0"/>
            </a:endParaRPr>
          </a:p>
        </p:txBody>
      </p:sp>
      <p:pic>
        <p:nvPicPr>
          <p:cNvPr id="22536" name="图片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0288" y="2292350"/>
            <a:ext cx="1112837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8866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2530" name="TextBox 10"/>
          <p:cNvSpPr>
            <a:spLocks noChangeArrowheads="1"/>
          </p:cNvSpPr>
          <p:nvPr/>
        </p:nvSpPr>
        <p:spPr bwMode="auto">
          <a:xfrm>
            <a:off x="655638" y="1130300"/>
            <a:ext cx="5986462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 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The</a:t>
            </a: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 dirty="0" err="1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resultative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complement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2253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2532" name="圆角矩形 3"/>
          <p:cNvSpPr>
            <a:spLocks noChangeArrowheads="1"/>
          </p:cNvSpPr>
          <p:nvPr/>
        </p:nvSpPr>
        <p:spPr bwMode="auto">
          <a:xfrm>
            <a:off x="4149725" y="2025650"/>
            <a:ext cx="2733675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endParaRPr lang="zh-CN" altLang="en-US" sz="3200">
              <a:solidFill>
                <a:srgbClr val="0C0C0C"/>
              </a:solidFill>
              <a:latin typeface="Calibri" charset="0"/>
              <a:cs typeface="Calibri" charset="0"/>
            </a:endParaRPr>
          </a:p>
        </p:txBody>
      </p:sp>
      <p:sp>
        <p:nvSpPr>
          <p:cNvPr id="22533" name="Text Box 8"/>
          <p:cNvSpPr txBox="1">
            <a:spLocks noChangeArrowheads="1"/>
          </p:cNvSpPr>
          <p:nvPr/>
        </p:nvSpPr>
        <p:spPr bwMode="auto">
          <a:xfrm>
            <a:off x="4243388" y="2084388"/>
            <a:ext cx="32115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V.+</a:t>
            </a:r>
            <a:r>
              <a:rPr kumimoji="0" lang="en-US" altLang="zh-CN" sz="2800" b="1" dirty="0" err="1">
                <a:latin typeface="华文楷体" charset="0"/>
                <a:ea typeface="华文楷体" charset="0"/>
                <a:cs typeface="华文楷体" charset="0"/>
              </a:rPr>
              <a:t>Adj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.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：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V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. </a:t>
            </a:r>
            <a:r>
              <a:rPr kumimoji="0"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上</a:t>
            </a:r>
            <a:endParaRPr kumimoji="0" lang="zh-CN" altLang="en-US" sz="2800" b="1" dirty="0">
              <a:solidFill>
                <a:srgbClr val="FF0000"/>
              </a:solidFill>
              <a:latin typeface="华文楷体" charset="0"/>
              <a:ea typeface="华文楷体" charset="0"/>
              <a:cs typeface="华文楷体" charset="0"/>
            </a:endParaRPr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1033463" y="3028950"/>
            <a:ext cx="13160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800" b="1">
                <a:latin typeface="华文隶书" charset="0"/>
                <a:ea typeface="华文隶书" charset="0"/>
                <a:cs typeface="华文隶书" charset="0"/>
              </a:rPr>
              <a:t>读一读</a:t>
            </a:r>
          </a:p>
        </p:txBody>
      </p:sp>
      <p:sp>
        <p:nvSpPr>
          <p:cNvPr id="22535" name="圆角矩形 12"/>
          <p:cNvSpPr>
            <a:spLocks noChangeArrowheads="1"/>
          </p:cNvSpPr>
          <p:nvPr/>
        </p:nvSpPr>
        <p:spPr bwMode="auto">
          <a:xfrm>
            <a:off x="1420813" y="3848101"/>
            <a:ext cx="6148387" cy="1777999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t"/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仿宋" charset="0"/>
                <a:ea typeface="华文仿宋" charset="0"/>
                <a:cs typeface="华文仿宋" charset="0"/>
              </a:rPr>
              <a:t>写上       填上       带上</a:t>
            </a:r>
            <a:endParaRPr lang="en-US" altLang="zh-CN" sz="2800" b="1" dirty="0" smtClean="0">
              <a:latin typeface="华文仿宋" charset="0"/>
              <a:ea typeface="华文仿宋" charset="0"/>
              <a:cs typeface="华文仿宋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仿宋" charset="0"/>
                <a:ea typeface="华文仿宋" charset="0"/>
                <a:cs typeface="华文仿宋" charset="0"/>
              </a:rPr>
              <a:t>写上姓名      填上职业      带上护照</a:t>
            </a:r>
            <a:endParaRPr lang="zh-CN" sz="2800" b="1" dirty="0">
              <a:latin typeface="华文仿宋" charset="0"/>
              <a:ea typeface="华文仿宋" charset="0"/>
              <a:cs typeface="华文仿宋" charset="0"/>
            </a:endParaRPr>
          </a:p>
        </p:txBody>
      </p:sp>
      <p:pic>
        <p:nvPicPr>
          <p:cNvPr id="22536" name="图片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0288" y="2724150"/>
            <a:ext cx="1112837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694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54" name="圆角矩形 3"/>
          <p:cNvSpPr>
            <a:spLocks noChangeArrowheads="1"/>
          </p:cNvSpPr>
          <p:nvPr/>
        </p:nvSpPr>
        <p:spPr bwMode="auto">
          <a:xfrm>
            <a:off x="2068513" y="2619375"/>
            <a:ext cx="5602287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endParaRPr lang="zh-CN" altLang="en-US" sz="3200">
              <a:solidFill>
                <a:srgbClr val="0C0C0C"/>
              </a:solidFill>
              <a:latin typeface="Calibri" charset="0"/>
              <a:cs typeface="Calibri" charset="0"/>
            </a:endParaRPr>
          </a:p>
        </p:txBody>
      </p:sp>
      <p:sp>
        <p:nvSpPr>
          <p:cNvPr id="23555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“把”字句</a:t>
            </a:r>
            <a:r>
              <a:rPr lang="en-US" altLang="zh-CN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2</a:t>
            </a:r>
            <a:r>
              <a:rPr lang="zh-CN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 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/>
        </p:nvSpPr>
        <p:spPr bwMode="auto">
          <a:xfrm>
            <a:off x="6194425" y="4005263"/>
            <a:ext cx="1500188" cy="2557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售票员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你朋友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图书馆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老师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  <a:defRPr/>
            </a:pPr>
            <a:endParaRPr lang="zh-CN" altLang="en-US" sz="2000" dirty="0">
              <a:latin typeface="华文仿宋"/>
              <a:ea typeface="华文仿宋"/>
              <a:cs typeface="华文仿宋"/>
            </a:endParaRPr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6221413" y="3967163"/>
            <a:ext cx="1527175" cy="266382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3558" name="Text Box 8"/>
          <p:cNvSpPr txBox="1">
            <a:spLocks noChangeArrowheads="1"/>
          </p:cNvSpPr>
          <p:nvPr/>
        </p:nvSpPr>
        <p:spPr bwMode="auto">
          <a:xfrm>
            <a:off x="2486024" y="2651125"/>
            <a:ext cx="55276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把   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+  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O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  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+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  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V.(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给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/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还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/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送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) sb.</a:t>
            </a:r>
            <a:endParaRPr kumimoji="0" lang="zh-CN" altLang="en-US" sz="2800" b="1" dirty="0">
              <a:solidFill>
                <a:srgbClr val="3366FF"/>
              </a:solidFill>
              <a:latin typeface="华文楷体" charset="0"/>
              <a:ea typeface="华文楷体" charset="0"/>
              <a:cs typeface="华文楷体" charset="0"/>
            </a:endParaRPr>
          </a:p>
        </p:txBody>
      </p:sp>
      <p:sp>
        <p:nvSpPr>
          <p:cNvPr id="23559" name="圆角矩形 12"/>
          <p:cNvSpPr>
            <a:spLocks noChangeArrowheads="1"/>
          </p:cNvSpPr>
          <p:nvPr/>
        </p:nvSpPr>
        <p:spPr bwMode="auto">
          <a:xfrm>
            <a:off x="3162300" y="4024312"/>
            <a:ext cx="1549400" cy="2579688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t"/>
          <a:lstStyle/>
          <a:p>
            <a:pPr algn="ctr">
              <a:lnSpc>
                <a:spcPct val="150000"/>
              </a:lnSpc>
            </a:pPr>
            <a:r>
              <a:rPr lang="zh-CN" altLang="en-US" sz="2400" dirty="0" smtClean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票</a:t>
            </a:r>
            <a:endParaRPr lang="en-US" altLang="zh-CN" sz="2400" dirty="0" smtClean="0">
              <a:solidFill>
                <a:srgbClr val="000000"/>
              </a:solidFill>
              <a:latin typeface="华文仿宋" charset="0"/>
              <a:ea typeface="华文仿宋" charset="0"/>
              <a:cs typeface="华文仿宋" charset="0"/>
              <a:sym typeface="华文楷体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 smtClean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那些书</a:t>
            </a:r>
            <a:endParaRPr lang="en-US" altLang="zh-CN" sz="2400" dirty="0" smtClean="0">
              <a:solidFill>
                <a:srgbClr val="000000"/>
              </a:solidFill>
              <a:latin typeface="华文仿宋" charset="0"/>
              <a:ea typeface="华文仿宋" charset="0"/>
              <a:cs typeface="华文仿宋" charset="0"/>
              <a:sym typeface="华文楷体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 smtClean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英文报</a:t>
            </a:r>
            <a:endParaRPr lang="en-US" altLang="zh-CN" sz="2400" dirty="0" smtClean="0">
              <a:solidFill>
                <a:srgbClr val="000000"/>
              </a:solidFill>
              <a:latin typeface="华文仿宋" charset="0"/>
              <a:ea typeface="华文仿宋" charset="0"/>
              <a:cs typeface="华文仿宋" charset="0"/>
              <a:sym typeface="华文楷体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 smtClean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蛋糕</a:t>
            </a:r>
            <a:endParaRPr lang="zh-CN" altLang="en-US" sz="2400" dirty="0">
              <a:solidFill>
                <a:srgbClr val="000000"/>
              </a:solidFill>
              <a:latin typeface="华文仿宋" charset="0"/>
              <a:ea typeface="华文仿宋" charset="0"/>
              <a:cs typeface="华文仿宋" charset="0"/>
              <a:sym typeface="华文楷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3562" name="矩形 8"/>
          <p:cNvSpPr>
            <a:spLocks noChangeArrowheads="1"/>
          </p:cNvSpPr>
          <p:nvPr/>
        </p:nvSpPr>
        <p:spPr bwMode="auto">
          <a:xfrm>
            <a:off x="1546225" y="1800225"/>
            <a:ext cx="5218113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请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把  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包裹通知单    </a:t>
            </a:r>
            <a:r>
              <a:rPr lang="zh-CN" altLang="en-US" sz="2800" b="1" dirty="0" smtClean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</a:rPr>
              <a:t>给          我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  <a:endParaRPr lang="zh-CN" altLang="en-US" sz="2800" b="1" dirty="0">
              <a:solidFill>
                <a:srgbClr val="0C0C0C"/>
              </a:solidFill>
              <a:latin typeface="华文楷体" charset="0"/>
              <a:ea typeface="华文楷体" charset="0"/>
              <a:cs typeface="华文楷体" charset="0"/>
              <a:sym typeface="华文楷体" charset="0"/>
            </a:endParaRPr>
          </a:p>
        </p:txBody>
      </p:sp>
      <p:sp>
        <p:nvSpPr>
          <p:cNvPr id="23563" name="Text Box 5"/>
          <p:cNvSpPr txBox="1">
            <a:spLocks noChangeArrowheads="1"/>
          </p:cNvSpPr>
          <p:nvPr/>
        </p:nvSpPr>
        <p:spPr bwMode="auto">
          <a:xfrm>
            <a:off x="817563" y="3786188"/>
            <a:ext cx="16303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800" b="1" dirty="0" smtClean="0">
                <a:latin typeface="华文隶书" charset="0"/>
                <a:ea typeface="华文隶书" charset="0"/>
                <a:cs typeface="华文隶书" charset="0"/>
              </a:rPr>
              <a:t>说一说</a:t>
            </a:r>
            <a:endParaRPr kumimoji="0" lang="zh-CN" altLang="en-US" sz="2800" b="1" dirty="0">
              <a:latin typeface="华文隶书" charset="0"/>
              <a:ea typeface="华文隶书" charset="0"/>
              <a:cs typeface="华文隶书" charset="0"/>
            </a:endParaRPr>
          </a:p>
        </p:txBody>
      </p:sp>
      <p:cxnSp>
        <p:nvCxnSpPr>
          <p:cNvPr id="17" name="直线箭头连接符 16"/>
          <p:cNvCxnSpPr/>
          <p:nvPr/>
        </p:nvCxnSpPr>
        <p:spPr bwMode="auto">
          <a:xfrm>
            <a:off x="3925888" y="3255963"/>
            <a:ext cx="23812" cy="74453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8" name="直线箭头连接符 17"/>
          <p:cNvCxnSpPr/>
          <p:nvPr/>
        </p:nvCxnSpPr>
        <p:spPr bwMode="auto">
          <a:xfrm>
            <a:off x="6953251" y="3276600"/>
            <a:ext cx="6349" cy="7239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xmlns="" val="16963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看图说话</a:t>
            </a:r>
            <a:r>
              <a:rPr lang="en-US" altLang="zh-CN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Talking</a:t>
            </a:r>
            <a:endParaRPr lang="zh-CN" altLang="en-US" sz="4400" b="1" dirty="0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弧 4"/>
          <p:cNvSpPr>
            <a:spLocks/>
          </p:cNvSpPr>
          <p:nvPr/>
        </p:nvSpPr>
        <p:spPr bwMode="auto">
          <a:xfrm>
            <a:off x="0" y="1193800"/>
            <a:ext cx="2393950" cy="4787900"/>
          </a:xfrm>
          <a:custGeom>
            <a:avLst/>
            <a:gdLst>
              <a:gd name="T0" fmla="*/ 0 w 21600"/>
              <a:gd name="T1" fmla="*/ 0 h 43188"/>
              <a:gd name="T2" fmla="*/ 78136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8" name="Picture 5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46075" y="1771650"/>
            <a:ext cx="2505075" cy="33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" name="弧 6"/>
          <p:cNvSpPr>
            <a:spLocks/>
          </p:cNvSpPr>
          <p:nvPr/>
        </p:nvSpPr>
        <p:spPr bwMode="auto">
          <a:xfrm flipH="1">
            <a:off x="6661150" y="1119188"/>
            <a:ext cx="2493963" cy="4787900"/>
          </a:xfrm>
          <a:custGeom>
            <a:avLst/>
            <a:gdLst>
              <a:gd name="T0" fmla="*/ 0 w 21600"/>
              <a:gd name="T1" fmla="*/ 0 h 43188"/>
              <a:gd name="T2" fmla="*/ 81400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" name="Picture 7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9113" y="1865313"/>
            <a:ext cx="267970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665" b="10871"/>
          <a:stretch/>
        </p:blipFill>
        <p:spPr>
          <a:xfrm>
            <a:off x="774700" y="1778000"/>
            <a:ext cx="7848600" cy="4025900"/>
          </a:xfrm>
        </p:spPr>
      </p:pic>
    </p:spTree>
    <p:extLst>
      <p:ext uri="{BB962C8B-B14F-4D97-AF65-F5344CB8AC3E}">
        <p14:creationId xmlns:p14="http://schemas.microsoft.com/office/powerpoint/2010/main" xmlns="" val="98351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54" name="圆角矩形 3"/>
          <p:cNvSpPr>
            <a:spLocks noChangeArrowheads="1"/>
          </p:cNvSpPr>
          <p:nvPr/>
        </p:nvSpPr>
        <p:spPr bwMode="auto">
          <a:xfrm>
            <a:off x="1790701" y="2619375"/>
            <a:ext cx="6197599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endParaRPr lang="zh-CN" altLang="en-US" sz="3200">
              <a:solidFill>
                <a:srgbClr val="0C0C0C"/>
              </a:solidFill>
              <a:latin typeface="Calibri" charset="0"/>
              <a:cs typeface="Calibri" charset="0"/>
            </a:endParaRPr>
          </a:p>
        </p:txBody>
      </p:sp>
      <p:sp>
        <p:nvSpPr>
          <p:cNvPr id="23558" name="Text Box 8"/>
          <p:cNvSpPr txBox="1">
            <a:spLocks noChangeArrowheads="1"/>
          </p:cNvSpPr>
          <p:nvPr/>
        </p:nvSpPr>
        <p:spPr bwMode="auto">
          <a:xfrm>
            <a:off x="1816100" y="2651125"/>
            <a:ext cx="615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把 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+  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O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  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+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  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V</a:t>
            </a:r>
            <a:r>
              <a:rPr kumimoji="0" lang="en-US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.(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寄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/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带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/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拿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……)+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来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/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去</a:t>
            </a:r>
            <a:endParaRPr kumimoji="0" lang="zh-CN" altLang="en-US" sz="2800" b="1" dirty="0">
              <a:solidFill>
                <a:srgbClr val="3366FF"/>
              </a:solidFill>
              <a:latin typeface="华文楷体" charset="0"/>
              <a:ea typeface="华文楷体" charset="0"/>
              <a:cs typeface="华文楷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3562" name="矩形 8"/>
          <p:cNvSpPr>
            <a:spLocks noChangeArrowheads="1"/>
          </p:cNvSpPr>
          <p:nvPr/>
        </p:nvSpPr>
        <p:spPr bwMode="auto">
          <a:xfrm>
            <a:off x="454025" y="1889125"/>
            <a:ext cx="7140575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别忘了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把   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您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的护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照           </a:t>
            </a:r>
            <a:r>
              <a:rPr lang="zh-CN" altLang="en-US" sz="2800" b="1" dirty="0" smtClean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</a:rPr>
              <a:t>带         去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  <a:endParaRPr lang="zh-CN" altLang="en-US" sz="2800" b="1" dirty="0">
              <a:solidFill>
                <a:srgbClr val="0C0C0C"/>
              </a:solidFill>
              <a:latin typeface="华文楷体" charset="0"/>
              <a:ea typeface="华文楷体" charset="0"/>
              <a:cs typeface="华文楷体" charset="0"/>
              <a:sym typeface="华文楷体" charset="0"/>
            </a:endParaRPr>
          </a:p>
        </p:txBody>
      </p:sp>
      <p:sp>
        <p:nvSpPr>
          <p:cNvPr id="23563" name="Text Box 5"/>
          <p:cNvSpPr txBox="1">
            <a:spLocks noChangeArrowheads="1"/>
          </p:cNvSpPr>
          <p:nvPr/>
        </p:nvSpPr>
        <p:spPr bwMode="auto">
          <a:xfrm>
            <a:off x="817563" y="3786188"/>
            <a:ext cx="16303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800" b="1" dirty="0" smtClean="0">
                <a:latin typeface="华文隶书" charset="0"/>
                <a:ea typeface="华文隶书" charset="0"/>
                <a:cs typeface="华文隶书" charset="0"/>
              </a:rPr>
              <a:t>说一说</a:t>
            </a:r>
            <a:endParaRPr kumimoji="0" lang="zh-CN" altLang="en-US" sz="2800" b="1" dirty="0">
              <a:latin typeface="华文隶书" charset="0"/>
              <a:ea typeface="华文隶书" charset="0"/>
              <a:cs typeface="华文隶书" charset="0"/>
            </a:endParaRPr>
          </a:p>
        </p:txBody>
      </p:sp>
      <p:cxnSp>
        <p:nvCxnSpPr>
          <p:cNvPr id="17" name="直线箭头连接符 16"/>
          <p:cNvCxnSpPr/>
          <p:nvPr/>
        </p:nvCxnSpPr>
        <p:spPr bwMode="auto">
          <a:xfrm>
            <a:off x="2846388" y="3268663"/>
            <a:ext cx="23812" cy="74453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“把”字句</a:t>
            </a:r>
            <a:r>
              <a:rPr lang="en-US" altLang="zh-CN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2</a:t>
            </a:r>
            <a:r>
              <a:rPr lang="zh-CN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 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15" name="圆角矩形 12"/>
          <p:cNvSpPr>
            <a:spLocks noChangeArrowheads="1"/>
          </p:cNvSpPr>
          <p:nvPr/>
        </p:nvSpPr>
        <p:spPr bwMode="auto">
          <a:xfrm>
            <a:off x="1143000" y="4483100"/>
            <a:ext cx="2887663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兵马俑的明信片</a:t>
            </a:r>
            <a:endParaRPr lang="zh-CN" altLang="en-US" sz="28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9" name="圆角矩形 13"/>
          <p:cNvSpPr>
            <a:spLocks noChangeArrowheads="1"/>
          </p:cNvSpPr>
          <p:nvPr/>
        </p:nvSpPr>
        <p:spPr bwMode="auto">
          <a:xfrm>
            <a:off x="4646613" y="4371975"/>
            <a:ext cx="2579687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他家的小狗</a:t>
            </a:r>
            <a:endParaRPr lang="zh-CN" altLang="en-US" sz="28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0" name="圆角矩形 14"/>
          <p:cNvSpPr>
            <a:spLocks noChangeArrowheads="1"/>
          </p:cNvSpPr>
          <p:nvPr/>
        </p:nvSpPr>
        <p:spPr bwMode="auto">
          <a:xfrm>
            <a:off x="3132138" y="5573713"/>
            <a:ext cx="2608262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刚买的苹果</a:t>
            </a:r>
            <a:endParaRPr lang="zh-CN" altLang="en-US" sz="28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141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497512" y="1046163"/>
            <a:ext cx="3481387" cy="277653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726113" y="1122363"/>
            <a:ext cx="2881312" cy="290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一辆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公共汽车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两辆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公共汽车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几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路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公共汽车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803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路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公共汽车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04900"/>
            <a:ext cx="32766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ɡōnɡɡòn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qìchē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lù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jīnɡ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uò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zánmen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dàjiā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shòupiàoyuán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chénɡkè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2" y="1233488"/>
            <a:ext cx="4503738" cy="138271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95300" y="112077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公共汽车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路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经过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咱们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大家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售票员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乘客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74662" y="2744788"/>
            <a:ext cx="3627437" cy="67151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608513" y="4462463"/>
            <a:ext cx="3316288" cy="159543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837113" y="4538663"/>
            <a:ext cx="2881312" cy="146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经过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建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国门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经过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前门</a:t>
            </a:r>
            <a:endParaRPr lang="en-US" altLang="zh-CN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205412" y="1109663"/>
            <a:ext cx="3481387" cy="277653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726113" y="1122363"/>
            <a:ext cx="2881312" cy="290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咱们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一起去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咱们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认识一下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大家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好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请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大家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排队上车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49262" y="3392488"/>
            <a:ext cx="4173538" cy="138271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95300" y="112077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公共汽车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路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经过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咱们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大家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售票员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乘客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49262" y="4916488"/>
            <a:ext cx="4300538" cy="138271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5067300" y="4487863"/>
            <a:ext cx="3708401" cy="205263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5283200" y="4564063"/>
            <a:ext cx="3286125" cy="146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售票员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——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售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货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员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到前门的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乘客</a:t>
            </a:r>
            <a:endParaRPr lang="en-US" altLang="zh-CN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刚上车的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乘客</a:t>
            </a:r>
          </a:p>
        </p:txBody>
      </p:sp>
      <p:sp>
        <p:nvSpPr>
          <p:cNvPr id="12" name="Rectangle 6"/>
          <p:cNvSpPr>
            <a:spLocks noGrp="1" noChangeArrowheads="1"/>
          </p:cNvSpPr>
          <p:nvPr/>
        </p:nvSpPr>
        <p:spPr bwMode="auto">
          <a:xfrm>
            <a:off x="2146300" y="1104900"/>
            <a:ext cx="32766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ɡōnɡɡòn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qìchē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lù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jīnɡ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uò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zánmen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dàjiā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shòupiàoyuán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chénɡkè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812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4329113" y="838200"/>
            <a:ext cx="2566987" cy="20193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/>
        </p:nvSpPr>
        <p:spPr bwMode="auto">
          <a:xfrm>
            <a:off x="4502150" y="758825"/>
            <a:ext cx="2305050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里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外</a:t>
            </a:r>
            <a:endParaRPr lang="en-US" altLang="zh-CN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往里走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在包裹里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398463" y="1290639"/>
            <a:ext cx="3594100" cy="65246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253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/>
        </p:nvSpPr>
        <p:spPr bwMode="auto">
          <a:xfrm>
            <a:off x="2438400" y="1181100"/>
            <a:ext cx="19605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  <a:sym typeface="楷体" charset="-122"/>
              </a:rPr>
              <a:t>ch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</a:rPr>
              <a:t>ɡ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>
                <a:latin typeface="GB Pinyinok-B" pitchFamily="2" charset="-122"/>
                <a:ea typeface="GB Pinyinok-B" pitchFamily="2" charset="-122"/>
              </a:rPr>
              <a:t>k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ǎ</a:t>
            </a: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osh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ì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fānyì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bùcuò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>
                <a:latin typeface="GB Pinyinok-B" pitchFamily="2" charset="-122"/>
                <a:ea typeface="GB Pinyinok-B" pitchFamily="2" charset="-122"/>
              </a:rPr>
              <a:t>x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ī</a:t>
            </a:r>
            <a:r>
              <a:rPr lang="en-US" altLang="zh-CN" sz="2800" dirty="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  <a:sym typeface="楷体" charset="-122"/>
              </a:rPr>
              <a:t>chū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23863" y="2095500"/>
            <a:ext cx="3594100" cy="13589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4481513" y="3225800"/>
            <a:ext cx="4065587" cy="32893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/>
        </p:nvSpPr>
        <p:spPr bwMode="auto">
          <a:xfrm>
            <a:off x="4933950" y="3324225"/>
            <a:ext cx="291465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辆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地铁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乘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坐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地铁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  换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地铁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  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地铁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站</a:t>
            </a:r>
            <a:endParaRPr lang="en-US" altLang="zh-CN" sz="2400" b="1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公共汽车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站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下一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站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   前门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站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561127" y="1176208"/>
            <a:ext cx="1242274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里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地铁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好像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放心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糟糕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809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bldLvl="0" autoUpdateAnimBg="0"/>
      <p:bldP spid="6147" grpId="1" bldLvl="0" autoUpdateAnimBg="0"/>
      <p:bldP spid="6151" grpId="0" animBg="1"/>
      <p:bldP spid="11" grpId="0" animBg="1"/>
      <p:bldP spid="12" grpId="0" animBg="1"/>
      <p:bldP spid="13" grpId="0" bldLvl="0" autoUpdateAnimBg="0"/>
      <p:bldP spid="13" grpId="1" bldLvl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194300" y="908050"/>
            <a:ext cx="3340100" cy="38671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422900" y="984249"/>
            <a:ext cx="2881313" cy="3257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记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生词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记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汉字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记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得快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记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得慢   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记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错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写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错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听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错    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坐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错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车     买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错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书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3" y="1233487"/>
            <a:ext cx="3055937" cy="140095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485811" y="2742457"/>
            <a:ext cx="3635238" cy="147394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4146550" y="5056520"/>
            <a:ext cx="3956050" cy="137603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4375150" y="5056520"/>
            <a:ext cx="4324350" cy="1480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包裹</a:t>
            </a:r>
            <a:r>
              <a:rPr lang="zh-CN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包裹</a:t>
            </a:r>
            <a:r>
              <a:rPr lang="zh-CN" altLang="zh-CN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些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包裹     那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些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课本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5207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包裹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些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英文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2195807" y="1181100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jì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cuò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bāoɡu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ǒ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xīe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cídi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jiù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bāo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8" grpId="0" animBg="1"/>
      <p:bldP spid="9" grpId="0" animBg="1"/>
      <p:bldP spid="10" grpId="0" bldLvl="0" autoUpdateAnimBg="0"/>
      <p:bldP spid="10" grpId="1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4329113" y="838200"/>
            <a:ext cx="2947987" cy="20193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/>
        </p:nvSpPr>
        <p:spPr bwMode="auto">
          <a:xfrm>
            <a:off x="4502150" y="758825"/>
            <a:ext cx="2508250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好像</a:t>
            </a:r>
            <a:r>
              <a:rPr lang="en-US" altLang="zh-CN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+</a:t>
            </a:r>
            <a:r>
              <a:rPr lang="en-US" altLang="zh-CN" sz="2400" dirty="0" err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V.phrase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好像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是陈老师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好像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坐错车了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411163" y="3475039"/>
            <a:ext cx="3594100" cy="65246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253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/>
        </p:nvSpPr>
        <p:spPr bwMode="auto">
          <a:xfrm>
            <a:off x="2438400" y="1181100"/>
            <a:ext cx="19605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  <a:sym typeface="楷体" charset="-122"/>
              </a:rPr>
              <a:t>ch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</a:rPr>
              <a:t>ɡ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>
                <a:latin typeface="GB Pinyinok-B" pitchFamily="2" charset="-122"/>
                <a:ea typeface="GB Pinyinok-B" pitchFamily="2" charset="-122"/>
              </a:rPr>
              <a:t>k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ǎ</a:t>
            </a: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osh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ì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fānyì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bùcuò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>
                <a:latin typeface="GB Pinyinok-B" pitchFamily="2" charset="-122"/>
                <a:ea typeface="GB Pinyinok-B" pitchFamily="2" charset="-122"/>
              </a:rPr>
              <a:t>x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ī</a:t>
            </a:r>
            <a:r>
              <a:rPr lang="en-US" altLang="zh-CN" sz="2800" dirty="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  <a:sym typeface="楷体" charset="-122"/>
              </a:rPr>
              <a:t>chū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61963" y="4254500"/>
            <a:ext cx="3594100" cy="13589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4481513" y="3225800"/>
            <a:ext cx="4065587" cy="32893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/>
        </p:nvSpPr>
        <p:spPr bwMode="auto">
          <a:xfrm>
            <a:off x="4933950" y="3324225"/>
            <a:ext cx="338455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不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放心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   很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放心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请</a:t>
            </a:r>
            <a:r>
              <a:rPr lang="zh-CN" altLang="en-US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放心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放心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吧，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（真）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糟糕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，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太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糟糕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了，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……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561127" y="1176208"/>
            <a:ext cx="1242274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里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地铁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好像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放心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糟糕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04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bldLvl="0" autoUpdateAnimBg="0"/>
      <p:bldP spid="6147" grpId="1" bldLvl="0" autoUpdateAnimBg="0"/>
      <p:bldP spid="6151" grpId="0" animBg="1"/>
      <p:bldP spid="11" grpId="0" animBg="1"/>
      <p:bldP spid="12" grpId="0" animBg="1"/>
      <p:bldP spid="13" grpId="0" bldLvl="0" autoUpdateAnimBg="0"/>
      <p:bldP spid="13" grpId="1" bldLvl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公共汽车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路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经过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咱们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大家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售票员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乘客</a:t>
            </a:r>
          </a:p>
        </p:txBody>
      </p:sp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4580" name="Rectangle 3"/>
          <p:cNvSpPr txBox="1">
            <a:spLocks noChangeArrowheads="1"/>
          </p:cNvSpPr>
          <p:nvPr/>
        </p:nvSpPr>
        <p:spPr bwMode="auto">
          <a:xfrm>
            <a:off x="3748826" y="1074608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里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地铁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好像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放心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糟糕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前门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729929" y="1140279"/>
            <a:ext cx="1554162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184150" y="4529138"/>
            <a:ext cx="8056563" cy="118586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201613" y="892175"/>
            <a:ext cx="8205787" cy="706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792163" y="1739900"/>
            <a:ext cx="5824537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5" name="Rectangle 9"/>
          <p:cNvSpPr>
            <a:spLocks noChangeArrowheads="1"/>
          </p:cNvSpPr>
          <p:nvPr/>
        </p:nvSpPr>
        <p:spPr bwMode="auto">
          <a:xfrm>
            <a:off x="881063" y="1027113"/>
            <a:ext cx="75390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现在该去海关办你的事儿了。从这儿怎么去海关？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06" name="Rectangle 10"/>
          <p:cNvSpPr>
            <a:spLocks noChangeArrowheads="1"/>
          </p:cNvSpPr>
          <p:nvPr/>
        </p:nvSpPr>
        <p:spPr bwMode="auto">
          <a:xfrm>
            <a:off x="1538288" y="1922463"/>
            <a:ext cx="5492750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海关在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我想想，叫什么门。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07" name="AutoShape 12"/>
          <p:cNvSpPr>
            <a:spLocks noChangeArrowheads="1"/>
          </p:cNvSpPr>
          <p:nvPr/>
        </p:nvSpPr>
        <p:spPr bwMode="auto">
          <a:xfrm>
            <a:off x="163513" y="2698751"/>
            <a:ext cx="6389687" cy="8191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8" name="AutoShape 13"/>
          <p:cNvSpPr>
            <a:spLocks noChangeArrowheads="1"/>
          </p:cNvSpPr>
          <p:nvPr/>
        </p:nvSpPr>
        <p:spPr bwMode="auto">
          <a:xfrm>
            <a:off x="765175" y="3668713"/>
            <a:ext cx="7007225" cy="7635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9" name="Rectangle 18"/>
          <p:cNvSpPr>
            <a:spLocks noChangeArrowheads="1"/>
          </p:cNvSpPr>
          <p:nvPr/>
        </p:nvSpPr>
        <p:spPr bwMode="auto">
          <a:xfrm>
            <a:off x="893763" y="2706688"/>
            <a:ext cx="6103937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看，这儿有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803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路公共汽车，经过前门。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10" name="Rectangle 19"/>
          <p:cNvSpPr>
            <a:spLocks noChangeArrowheads="1"/>
          </p:cNvSpPr>
          <p:nvPr/>
        </p:nvSpPr>
        <p:spPr bwMode="auto">
          <a:xfrm>
            <a:off x="1587500" y="3770313"/>
            <a:ext cx="6146800" cy="539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对，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好像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是前门吧。车来了，咱们先上去。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11" name="Text Box 20"/>
          <p:cNvSpPr txBox="1">
            <a:spLocks noChangeArrowheads="1"/>
          </p:cNvSpPr>
          <p:nvPr/>
        </p:nvSpPr>
        <p:spPr bwMode="auto">
          <a:xfrm>
            <a:off x="901700" y="4683125"/>
            <a:ext cx="74612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请大家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往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里走。下一站，前门。下车的乘客请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拿好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自己的东西，刚上车的请买票。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  <a:sym typeface="Arial" pitchFamily="34" charset="0"/>
            </a:endParaRPr>
          </a:p>
        </p:txBody>
      </p:sp>
      <p:sp>
        <p:nvSpPr>
          <p:cNvPr id="25612" name="AutoShape 21"/>
          <p:cNvSpPr>
            <a:spLocks noChangeArrowheads="1"/>
          </p:cNvSpPr>
          <p:nvPr/>
        </p:nvSpPr>
        <p:spPr bwMode="auto">
          <a:xfrm>
            <a:off x="239713" y="4826000"/>
            <a:ext cx="8054975" cy="695578"/>
          </a:xfrm>
          <a:prstGeom prst="horizontalScroll">
            <a:avLst>
              <a:gd name="adj" fmla="val 8815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561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rgbClr val="00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4" name="AutoShape 13"/>
          <p:cNvSpPr>
            <a:spLocks noChangeArrowheads="1"/>
          </p:cNvSpPr>
          <p:nvPr/>
        </p:nvSpPr>
        <p:spPr bwMode="auto">
          <a:xfrm>
            <a:off x="777875" y="5807839"/>
            <a:ext cx="7439025" cy="78346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1600200" y="5829300"/>
            <a:ext cx="607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小姐，请问海关是不是在前门？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7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202" y="995235"/>
            <a:ext cx="465265" cy="465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102" y="1886232"/>
            <a:ext cx="545599" cy="545599"/>
          </a:xfrm>
          <a:prstGeom prst="rect">
            <a:avLst/>
          </a:prstGeom>
        </p:spPr>
      </p:pic>
      <p:pic>
        <p:nvPicPr>
          <p:cNvPr id="29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502" y="2862135"/>
            <a:ext cx="465265" cy="465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402" y="3753132"/>
            <a:ext cx="545599" cy="545599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502" y="5937532"/>
            <a:ext cx="545599" cy="545599"/>
          </a:xfrm>
          <a:prstGeom prst="rect">
            <a:avLst/>
          </a:prstGeom>
        </p:spPr>
      </p:pic>
      <p:sp>
        <p:nvSpPr>
          <p:cNvPr id="33" name="AutoShape 12"/>
          <p:cNvSpPr>
            <a:spLocks noChangeArrowheads="1"/>
          </p:cNvSpPr>
          <p:nvPr/>
        </p:nvSpPr>
        <p:spPr bwMode="auto">
          <a:xfrm>
            <a:off x="6392863" y="2717800"/>
            <a:ext cx="2116137" cy="979488"/>
          </a:xfrm>
          <a:prstGeom prst="cloudCallout">
            <a:avLst>
              <a:gd name="adj1" fmla="val -52945"/>
              <a:gd name="adj2" fmla="val 52799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000" dirty="0" smtClean="0"/>
              <a:t>Uncertainty</a:t>
            </a:r>
            <a:endParaRPr lang="zh-CN" altLang="en-US" sz="2000" dirty="0"/>
          </a:p>
        </p:txBody>
      </p:sp>
      <p:pic>
        <p:nvPicPr>
          <p:cNvPr id="34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367" y="4815450"/>
            <a:ext cx="511175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allAtOnce" bldLvl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184151" y="4529139"/>
            <a:ext cx="7575550" cy="86836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201613" y="892175"/>
            <a:ext cx="5056187" cy="706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165101" y="1739900"/>
            <a:ext cx="3263899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5" name="Rectangle 9"/>
          <p:cNvSpPr>
            <a:spLocks noChangeArrowheads="1"/>
          </p:cNvSpPr>
          <p:nvPr/>
        </p:nvSpPr>
        <p:spPr bwMode="auto">
          <a:xfrm>
            <a:off x="881063" y="1027113"/>
            <a:ext cx="75390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海关在建国门，不是在前门。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06" name="Rectangle 10"/>
          <p:cNvSpPr>
            <a:spLocks noChangeArrowheads="1"/>
          </p:cNvSpPr>
          <p:nvPr/>
        </p:nvSpPr>
        <p:spPr bwMode="auto">
          <a:xfrm>
            <a:off x="939800" y="1922463"/>
            <a:ext cx="6091238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我们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坐错车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07" name="AutoShape 12"/>
          <p:cNvSpPr>
            <a:spLocks noChangeArrowheads="1"/>
          </p:cNvSpPr>
          <p:nvPr/>
        </p:nvSpPr>
        <p:spPr bwMode="auto">
          <a:xfrm>
            <a:off x="163513" y="2698751"/>
            <a:ext cx="8408987" cy="8191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8" name="AutoShape 13"/>
          <p:cNvSpPr>
            <a:spLocks noChangeArrowheads="1"/>
          </p:cNvSpPr>
          <p:nvPr/>
        </p:nvSpPr>
        <p:spPr bwMode="auto">
          <a:xfrm>
            <a:off x="765175" y="3668713"/>
            <a:ext cx="7007225" cy="7635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9" name="Rectangle 18"/>
          <p:cNvSpPr>
            <a:spLocks noChangeArrowheads="1"/>
          </p:cNvSpPr>
          <p:nvPr/>
        </p:nvSpPr>
        <p:spPr bwMode="auto">
          <a:xfrm>
            <a:off x="893763" y="2706688"/>
            <a:ext cx="7589837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没关系，您可以在前门下车，在那儿换地铁到建国门。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10" name="Rectangle 19"/>
          <p:cNvSpPr>
            <a:spLocks noChangeArrowheads="1"/>
          </p:cNvSpPr>
          <p:nvPr/>
        </p:nvSpPr>
        <p:spPr bwMode="auto">
          <a:xfrm>
            <a:off x="1587500" y="3770313"/>
            <a:ext cx="6146800" cy="539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没有坐错？好极了！买两张到前门的。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11" name="Text Box 20"/>
          <p:cNvSpPr txBox="1">
            <a:spLocks noChangeArrowheads="1"/>
          </p:cNvSpPr>
          <p:nvPr/>
        </p:nvSpPr>
        <p:spPr bwMode="auto">
          <a:xfrm>
            <a:off x="901700" y="4683125"/>
            <a:ext cx="74612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一块一张。您这是五块，找您三块。请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拿好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票。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  <a:sym typeface="Arial" pitchFamily="34" charset="0"/>
            </a:endParaRPr>
          </a:p>
        </p:txBody>
      </p:sp>
      <p:sp>
        <p:nvSpPr>
          <p:cNvPr id="25612" name="AutoShape 21"/>
          <p:cNvSpPr>
            <a:spLocks noChangeArrowheads="1"/>
          </p:cNvSpPr>
          <p:nvPr/>
        </p:nvSpPr>
        <p:spPr bwMode="auto">
          <a:xfrm>
            <a:off x="239713" y="4826000"/>
            <a:ext cx="8054975" cy="695578"/>
          </a:xfrm>
          <a:prstGeom prst="horizontalScroll">
            <a:avLst>
              <a:gd name="adj" fmla="val 8815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561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rgbClr val="00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4" name="AutoShape 13"/>
          <p:cNvSpPr>
            <a:spLocks noChangeArrowheads="1"/>
          </p:cNvSpPr>
          <p:nvPr/>
        </p:nvSpPr>
        <p:spPr bwMode="auto">
          <a:xfrm>
            <a:off x="190501" y="5503039"/>
            <a:ext cx="7632699" cy="113906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952500" y="5524500"/>
            <a:ext cx="6553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大为，你说昨天邮局的工作人员告诉你了，你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听懂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了没有？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9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502" y="1935035"/>
            <a:ext cx="465265" cy="465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402" y="3753132"/>
            <a:ext cx="545599" cy="545599"/>
          </a:xfrm>
          <a:prstGeom prst="rect">
            <a:avLst/>
          </a:prstGeom>
        </p:spPr>
      </p:pic>
      <p:pic>
        <p:nvPicPr>
          <p:cNvPr id="31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502" y="5668835"/>
            <a:ext cx="465265" cy="465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267" y="1005450"/>
            <a:ext cx="511175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267" y="2846950"/>
            <a:ext cx="511175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067" y="4777350"/>
            <a:ext cx="511175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AutoShape 12"/>
          <p:cNvSpPr>
            <a:spLocks noChangeArrowheads="1"/>
          </p:cNvSpPr>
          <p:nvPr/>
        </p:nvSpPr>
        <p:spPr bwMode="auto">
          <a:xfrm>
            <a:off x="6278563" y="1079500"/>
            <a:ext cx="2116137" cy="979488"/>
          </a:xfrm>
          <a:prstGeom prst="cloudCallout">
            <a:avLst>
              <a:gd name="adj1" fmla="val -52945"/>
              <a:gd name="adj2" fmla="val 52799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zh-CN" altLang="en-US" sz="2000" dirty="0" smtClean="0"/>
              <a:t>坐公共汽车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179723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allAtOnce" bldLvl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184151" y="3665539"/>
            <a:ext cx="3168650" cy="88106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792163" y="876300"/>
            <a:ext cx="5824537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6" name="Rectangle 10"/>
          <p:cNvSpPr>
            <a:spLocks noChangeArrowheads="1"/>
          </p:cNvSpPr>
          <p:nvPr/>
        </p:nvSpPr>
        <p:spPr bwMode="auto">
          <a:xfrm>
            <a:off x="1538288" y="1058863"/>
            <a:ext cx="5492750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听懂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了，可是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记错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07" name="AutoShape 12"/>
          <p:cNvSpPr>
            <a:spLocks noChangeArrowheads="1"/>
          </p:cNvSpPr>
          <p:nvPr/>
        </p:nvSpPr>
        <p:spPr bwMode="auto">
          <a:xfrm>
            <a:off x="163513" y="1835151"/>
            <a:ext cx="6389687" cy="8191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8" name="AutoShape 13"/>
          <p:cNvSpPr>
            <a:spLocks noChangeArrowheads="1"/>
          </p:cNvSpPr>
          <p:nvPr/>
        </p:nvSpPr>
        <p:spPr bwMode="auto">
          <a:xfrm>
            <a:off x="765175" y="2805113"/>
            <a:ext cx="7007225" cy="7635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9" name="Rectangle 18"/>
          <p:cNvSpPr>
            <a:spLocks noChangeArrowheads="1"/>
          </p:cNvSpPr>
          <p:nvPr/>
        </p:nvSpPr>
        <p:spPr bwMode="auto">
          <a:xfrm>
            <a:off x="893763" y="1843088"/>
            <a:ext cx="6103937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我得查一查：你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护照带来了吗？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10" name="Rectangle 19"/>
          <p:cNvSpPr>
            <a:spLocks noChangeArrowheads="1"/>
          </p:cNvSpPr>
          <p:nvPr/>
        </p:nvSpPr>
        <p:spPr bwMode="auto">
          <a:xfrm>
            <a:off x="1587500" y="2906713"/>
            <a:ext cx="6146800" cy="539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当然带来了，你放心吧！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11" name="Text Box 20"/>
          <p:cNvSpPr txBox="1">
            <a:spLocks noChangeArrowheads="1"/>
          </p:cNvSpPr>
          <p:nvPr/>
        </p:nvSpPr>
        <p:spPr bwMode="auto">
          <a:xfrm>
            <a:off x="901700" y="3819525"/>
            <a:ext cx="74612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包裹通知单呢？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  <a:sym typeface="Arial" pitchFamily="34" charset="0"/>
            </a:endParaRPr>
          </a:p>
        </p:txBody>
      </p:sp>
      <p:sp>
        <p:nvSpPr>
          <p:cNvPr id="25612" name="AutoShape 21"/>
          <p:cNvSpPr>
            <a:spLocks noChangeArrowheads="1"/>
          </p:cNvSpPr>
          <p:nvPr/>
        </p:nvSpPr>
        <p:spPr bwMode="auto">
          <a:xfrm>
            <a:off x="239713" y="3962400"/>
            <a:ext cx="8054975" cy="695578"/>
          </a:xfrm>
          <a:prstGeom prst="horizontalScroll">
            <a:avLst>
              <a:gd name="adj" fmla="val 8815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561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rgbClr val="00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4" name="AutoShape 13"/>
          <p:cNvSpPr>
            <a:spLocks noChangeArrowheads="1"/>
          </p:cNvSpPr>
          <p:nvPr/>
        </p:nvSpPr>
        <p:spPr bwMode="auto">
          <a:xfrm>
            <a:off x="777875" y="4702939"/>
            <a:ext cx="5191125" cy="78346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1600200" y="4724400"/>
            <a:ext cx="607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糟糕，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把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包裹通知单忘了。</a:t>
            </a:r>
            <a:endParaRPr lang="zh-CN" altLang="en-US" sz="2400" u="sng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102" y="1022632"/>
            <a:ext cx="545599" cy="545599"/>
          </a:xfrm>
          <a:prstGeom prst="rect">
            <a:avLst/>
          </a:prstGeom>
        </p:spPr>
      </p:pic>
      <p:pic>
        <p:nvPicPr>
          <p:cNvPr id="29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502" y="1998535"/>
            <a:ext cx="465265" cy="465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402" y="2889532"/>
            <a:ext cx="545599" cy="545599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502" y="4832632"/>
            <a:ext cx="545599" cy="545599"/>
          </a:xfrm>
          <a:prstGeom prst="rect">
            <a:avLst/>
          </a:prstGeom>
        </p:spPr>
      </p:pic>
      <p:pic>
        <p:nvPicPr>
          <p:cNvPr id="23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202" y="3941635"/>
            <a:ext cx="465265" cy="465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3780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2530" name="TextBox 10"/>
          <p:cNvSpPr>
            <a:spLocks noChangeArrowheads="1"/>
          </p:cNvSpPr>
          <p:nvPr/>
        </p:nvSpPr>
        <p:spPr bwMode="auto">
          <a:xfrm>
            <a:off x="655638" y="1130300"/>
            <a:ext cx="5986462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 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The</a:t>
            </a: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 dirty="0" err="1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resultative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complement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2253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2532" name="圆角矩形 3"/>
          <p:cNvSpPr>
            <a:spLocks noChangeArrowheads="1"/>
          </p:cNvSpPr>
          <p:nvPr/>
        </p:nvSpPr>
        <p:spPr bwMode="auto">
          <a:xfrm>
            <a:off x="4149725" y="2025650"/>
            <a:ext cx="2733675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endParaRPr lang="zh-CN" altLang="en-US" sz="3200">
              <a:solidFill>
                <a:srgbClr val="0C0C0C"/>
              </a:solidFill>
              <a:latin typeface="Calibri" charset="0"/>
              <a:cs typeface="Calibri" charset="0"/>
            </a:endParaRPr>
          </a:p>
        </p:txBody>
      </p:sp>
      <p:sp>
        <p:nvSpPr>
          <p:cNvPr id="22533" name="Text Box 8"/>
          <p:cNvSpPr txBox="1">
            <a:spLocks noChangeArrowheads="1"/>
          </p:cNvSpPr>
          <p:nvPr/>
        </p:nvSpPr>
        <p:spPr bwMode="auto">
          <a:xfrm>
            <a:off x="4243388" y="2084388"/>
            <a:ext cx="26019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V.+</a:t>
            </a:r>
            <a:r>
              <a:rPr kumimoji="0" lang="en-US" altLang="zh-CN" sz="2800" b="1" dirty="0" err="1">
                <a:latin typeface="华文楷体" charset="0"/>
                <a:ea typeface="华文楷体" charset="0"/>
                <a:cs typeface="华文楷体" charset="0"/>
              </a:rPr>
              <a:t>Adj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.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：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V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. </a:t>
            </a:r>
            <a:r>
              <a:rPr kumimoji="0"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懂</a:t>
            </a:r>
            <a:endParaRPr kumimoji="0" lang="zh-CN" altLang="en-US" sz="2800" b="1" dirty="0">
              <a:solidFill>
                <a:srgbClr val="FF0000"/>
              </a:solidFill>
              <a:latin typeface="华文楷体" charset="0"/>
              <a:ea typeface="华文楷体" charset="0"/>
              <a:cs typeface="华文楷体" charset="0"/>
            </a:endParaRPr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1084263" y="3219450"/>
            <a:ext cx="13160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800" b="1">
                <a:latin typeface="华文隶书" charset="0"/>
                <a:ea typeface="华文隶书" charset="0"/>
                <a:cs typeface="华文隶书" charset="0"/>
              </a:rPr>
              <a:t>读一读</a:t>
            </a:r>
          </a:p>
        </p:txBody>
      </p:sp>
      <p:sp>
        <p:nvSpPr>
          <p:cNvPr id="22535" name="圆角矩形 12"/>
          <p:cNvSpPr>
            <a:spLocks noChangeArrowheads="1"/>
          </p:cNvSpPr>
          <p:nvPr/>
        </p:nvSpPr>
        <p:spPr bwMode="auto">
          <a:xfrm>
            <a:off x="685800" y="4038601"/>
            <a:ext cx="7365999" cy="1841499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t"/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仿宋" charset="0"/>
                <a:ea typeface="华文仿宋" charset="0"/>
                <a:cs typeface="华文仿宋" charset="0"/>
              </a:rPr>
              <a:t>听懂         看懂          读懂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仿宋" charset="0"/>
                <a:ea typeface="华文仿宋" charset="0"/>
                <a:cs typeface="华文仿宋" charset="0"/>
              </a:rPr>
              <a:t>听懂上海话     看懂汉字     读懂中文报</a:t>
            </a:r>
            <a:endParaRPr lang="en-US" altLang="zh-CN" sz="2800" b="1" dirty="0" smtClean="0">
              <a:latin typeface="华文仿宋" charset="0"/>
              <a:ea typeface="华文仿宋" charset="0"/>
              <a:cs typeface="华文仿宋" charset="0"/>
            </a:endParaRPr>
          </a:p>
        </p:txBody>
      </p:sp>
      <p:pic>
        <p:nvPicPr>
          <p:cNvPr id="22536" name="图片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1088" y="2914650"/>
            <a:ext cx="1112837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8460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2530" name="TextBox 10"/>
          <p:cNvSpPr>
            <a:spLocks noChangeArrowheads="1"/>
          </p:cNvSpPr>
          <p:nvPr/>
        </p:nvSpPr>
        <p:spPr bwMode="auto">
          <a:xfrm>
            <a:off x="655638" y="1130300"/>
            <a:ext cx="5986462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 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The</a:t>
            </a: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 dirty="0" err="1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resultative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complement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2253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2532" name="圆角矩形 3"/>
          <p:cNvSpPr>
            <a:spLocks noChangeArrowheads="1"/>
          </p:cNvSpPr>
          <p:nvPr/>
        </p:nvSpPr>
        <p:spPr bwMode="auto">
          <a:xfrm>
            <a:off x="2803525" y="2000250"/>
            <a:ext cx="3305175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endParaRPr lang="zh-CN" altLang="en-US" sz="3200">
              <a:solidFill>
                <a:srgbClr val="0C0C0C"/>
              </a:solidFill>
              <a:latin typeface="Calibri" charset="0"/>
              <a:cs typeface="Calibri" charset="0"/>
            </a:endParaRPr>
          </a:p>
        </p:txBody>
      </p:sp>
      <p:sp>
        <p:nvSpPr>
          <p:cNvPr id="22533" name="Text Box 8"/>
          <p:cNvSpPr txBox="1">
            <a:spLocks noChangeArrowheads="1"/>
          </p:cNvSpPr>
          <p:nvPr/>
        </p:nvSpPr>
        <p:spPr bwMode="auto">
          <a:xfrm>
            <a:off x="2897188" y="2058988"/>
            <a:ext cx="32115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V.+</a:t>
            </a:r>
            <a:r>
              <a:rPr kumimoji="0" lang="en-US" altLang="zh-CN" sz="2800" b="1" dirty="0" err="1">
                <a:latin typeface="华文楷体" charset="0"/>
                <a:ea typeface="华文楷体" charset="0"/>
                <a:cs typeface="华文楷体" charset="0"/>
              </a:rPr>
              <a:t>Adj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.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：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V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. 对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/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错</a:t>
            </a:r>
            <a:endParaRPr kumimoji="0" lang="zh-CN" altLang="en-US" sz="2800" b="1" dirty="0">
              <a:solidFill>
                <a:srgbClr val="FF0000"/>
              </a:solidFill>
              <a:latin typeface="华文楷体" charset="0"/>
              <a:ea typeface="华文楷体" charset="0"/>
              <a:cs typeface="华文楷体" charset="0"/>
            </a:endParaRPr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500063" y="2762250"/>
            <a:ext cx="33226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800" b="1" dirty="0" smtClean="0">
                <a:latin typeface="华文隶书" charset="0"/>
                <a:ea typeface="华文隶书" charset="0"/>
                <a:cs typeface="华文隶书" charset="0"/>
              </a:rPr>
              <a:t>连一连，说一说</a:t>
            </a:r>
            <a:endParaRPr kumimoji="0" lang="zh-CN" altLang="en-US" sz="2800" b="1" dirty="0">
              <a:latin typeface="华文隶书" charset="0"/>
              <a:ea typeface="华文隶书" charset="0"/>
              <a:cs typeface="华文隶书" charset="0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/>
        </p:nvSpPr>
        <p:spPr bwMode="auto">
          <a:xfrm>
            <a:off x="5203825" y="3370262"/>
            <a:ext cx="1500188" cy="306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电话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电话号码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公共汽车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他说的话练习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  <a:defRPr/>
            </a:pPr>
            <a:endParaRPr lang="zh-CN" altLang="en-US" sz="2000" dirty="0">
              <a:latin typeface="华文仿宋"/>
              <a:ea typeface="华文仿宋"/>
              <a:cs typeface="华文仿宋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5230813" y="3395663"/>
            <a:ext cx="1527175" cy="3068637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" name="圆角矩形 12"/>
          <p:cNvSpPr>
            <a:spLocks noChangeArrowheads="1"/>
          </p:cNvSpPr>
          <p:nvPr/>
        </p:nvSpPr>
        <p:spPr bwMode="auto">
          <a:xfrm>
            <a:off x="2260600" y="3440112"/>
            <a:ext cx="1549400" cy="2973388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t"/>
          <a:lstStyle/>
          <a:p>
            <a:pPr algn="ctr">
              <a:lnSpc>
                <a:spcPct val="150000"/>
              </a:lnSpc>
            </a:pPr>
            <a:r>
              <a:rPr lang="zh-CN" altLang="en-US" sz="2400" dirty="0" smtClean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做对</a:t>
            </a:r>
            <a:endParaRPr lang="en-US" altLang="zh-CN" sz="2400" dirty="0" smtClean="0">
              <a:solidFill>
                <a:srgbClr val="000000"/>
              </a:solidFill>
              <a:latin typeface="华文仿宋" charset="0"/>
              <a:ea typeface="华文仿宋" charset="0"/>
              <a:cs typeface="华文仿宋" charset="0"/>
              <a:sym typeface="华文楷体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 smtClean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听错</a:t>
            </a:r>
            <a:endParaRPr lang="en-US" altLang="zh-CN" sz="2400" dirty="0" smtClean="0">
              <a:solidFill>
                <a:srgbClr val="000000"/>
              </a:solidFill>
              <a:latin typeface="华文仿宋" charset="0"/>
              <a:ea typeface="华文仿宋" charset="0"/>
              <a:cs typeface="华文仿宋" charset="0"/>
              <a:sym typeface="华文楷体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 smtClean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记错</a:t>
            </a:r>
            <a:endParaRPr lang="en-US" altLang="zh-CN" sz="2400" dirty="0" smtClean="0">
              <a:solidFill>
                <a:srgbClr val="000000"/>
              </a:solidFill>
              <a:latin typeface="华文仿宋" charset="0"/>
              <a:ea typeface="华文仿宋" charset="0"/>
              <a:cs typeface="华文仿宋" charset="0"/>
              <a:sym typeface="华文楷体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 smtClean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坐错</a:t>
            </a:r>
            <a:endParaRPr lang="en-US" altLang="zh-CN" sz="2400" dirty="0" smtClean="0">
              <a:solidFill>
                <a:srgbClr val="000000"/>
              </a:solidFill>
              <a:latin typeface="华文仿宋" charset="0"/>
              <a:ea typeface="华文仿宋" charset="0"/>
              <a:cs typeface="华文仿宋" charset="0"/>
              <a:sym typeface="华文楷体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 smtClean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打错</a:t>
            </a:r>
            <a:endParaRPr lang="zh-CN" altLang="en-US" sz="2400" dirty="0">
              <a:solidFill>
                <a:srgbClr val="000000"/>
              </a:solidFill>
              <a:latin typeface="华文仿宋" charset="0"/>
              <a:ea typeface="华文仿宋" charset="0"/>
              <a:cs typeface="华文仿宋" charset="0"/>
              <a:sym typeface="华文楷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143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54" name="圆角矩形 3"/>
          <p:cNvSpPr>
            <a:spLocks noChangeArrowheads="1"/>
          </p:cNvSpPr>
          <p:nvPr/>
        </p:nvSpPr>
        <p:spPr bwMode="auto">
          <a:xfrm>
            <a:off x="2563813" y="2644775"/>
            <a:ext cx="4510087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endParaRPr lang="zh-CN" altLang="en-US" sz="3200">
              <a:solidFill>
                <a:srgbClr val="0C0C0C"/>
              </a:solidFill>
              <a:latin typeface="Calibri" charset="0"/>
              <a:cs typeface="Calibri" charset="0"/>
            </a:endParaRPr>
          </a:p>
        </p:txBody>
      </p:sp>
      <p:sp>
        <p:nvSpPr>
          <p:cNvPr id="23555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“把”字句</a:t>
            </a:r>
            <a:r>
              <a:rPr lang="en-US" altLang="zh-CN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2</a:t>
            </a:r>
            <a:r>
              <a:rPr lang="zh-CN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 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/>
        </p:nvSpPr>
        <p:spPr bwMode="auto">
          <a:xfrm>
            <a:off x="6194425" y="4005263"/>
            <a:ext cx="1500188" cy="2557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寄了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买了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丢了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忘了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6221413" y="3967163"/>
            <a:ext cx="1527175" cy="266382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3558" name="Text Box 8"/>
          <p:cNvSpPr txBox="1">
            <a:spLocks noChangeArrowheads="1"/>
          </p:cNvSpPr>
          <p:nvPr/>
        </p:nvSpPr>
        <p:spPr bwMode="auto">
          <a:xfrm>
            <a:off x="2981324" y="2676525"/>
            <a:ext cx="43846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把 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+     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O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  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+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       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V.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了</a:t>
            </a:r>
            <a:endParaRPr kumimoji="0" lang="zh-CN" altLang="en-US" sz="2800" b="1" dirty="0">
              <a:solidFill>
                <a:srgbClr val="3366FF"/>
              </a:solidFill>
              <a:latin typeface="华文楷体" charset="0"/>
              <a:ea typeface="华文楷体" charset="0"/>
              <a:cs typeface="华文楷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3562" name="矩形 8"/>
          <p:cNvSpPr>
            <a:spLocks noChangeArrowheads="1"/>
          </p:cNvSpPr>
          <p:nvPr/>
        </p:nvSpPr>
        <p:spPr bwMode="auto">
          <a:xfrm>
            <a:off x="1419225" y="1787525"/>
            <a:ext cx="5218113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糟糕，我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把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包裹通知单</a:t>
            </a:r>
            <a:r>
              <a:rPr lang="zh-CN" altLang="en-US" sz="2800" b="1" dirty="0" smtClean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</a:rPr>
              <a:t>忘了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  <a:endParaRPr lang="zh-CN" altLang="en-US" sz="2800" b="1" dirty="0">
              <a:solidFill>
                <a:srgbClr val="0C0C0C"/>
              </a:solidFill>
              <a:latin typeface="华文楷体" charset="0"/>
              <a:ea typeface="华文楷体" charset="0"/>
              <a:cs typeface="华文楷体" charset="0"/>
              <a:sym typeface="华文楷体" charset="0"/>
            </a:endParaRPr>
          </a:p>
        </p:txBody>
      </p:sp>
      <p:sp>
        <p:nvSpPr>
          <p:cNvPr id="23563" name="Text Box 5"/>
          <p:cNvSpPr txBox="1">
            <a:spLocks noChangeArrowheads="1"/>
          </p:cNvSpPr>
          <p:nvPr/>
        </p:nvSpPr>
        <p:spPr bwMode="auto">
          <a:xfrm>
            <a:off x="817562" y="3786188"/>
            <a:ext cx="26876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800" b="1" dirty="0" smtClean="0">
                <a:latin typeface="华文隶书" charset="0"/>
                <a:ea typeface="华文隶书" charset="0"/>
                <a:cs typeface="华文隶书" charset="0"/>
              </a:rPr>
              <a:t>连一连，说一说</a:t>
            </a:r>
            <a:endParaRPr kumimoji="0" lang="zh-CN" altLang="en-US" sz="2800" b="1" dirty="0">
              <a:latin typeface="华文隶书" charset="0"/>
              <a:ea typeface="华文隶书" charset="0"/>
              <a:cs typeface="华文隶书" charset="0"/>
            </a:endParaRPr>
          </a:p>
        </p:txBody>
      </p:sp>
      <p:cxnSp>
        <p:nvCxnSpPr>
          <p:cNvPr id="17" name="直线箭头连接符 16"/>
          <p:cNvCxnSpPr/>
          <p:nvPr/>
        </p:nvCxnSpPr>
        <p:spPr bwMode="auto">
          <a:xfrm>
            <a:off x="4332288" y="3243263"/>
            <a:ext cx="23812" cy="74453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8" name="直线箭头连接符 17"/>
          <p:cNvCxnSpPr/>
          <p:nvPr/>
        </p:nvCxnSpPr>
        <p:spPr bwMode="auto">
          <a:xfrm>
            <a:off x="5632451" y="3276600"/>
            <a:ext cx="6349" cy="7239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4" name="圆角矩形 12"/>
          <p:cNvSpPr>
            <a:spLocks noChangeArrowheads="1"/>
          </p:cNvSpPr>
          <p:nvPr/>
        </p:nvSpPr>
        <p:spPr bwMode="auto">
          <a:xfrm>
            <a:off x="501651" y="4622800"/>
            <a:ext cx="2381250" cy="1143000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放心吧，</a:t>
            </a:r>
            <a:r>
              <a:rPr lang="en-US" altLang="zh-CN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……</a:t>
            </a:r>
            <a:endParaRPr lang="en-US" altLang="zh-CN" sz="24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/</a:t>
            </a:r>
            <a:r>
              <a:rPr lang="zh-CN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糟糕，</a:t>
            </a:r>
            <a:r>
              <a:rPr lang="en-US" altLang="zh-CN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……</a:t>
            </a:r>
            <a:endParaRPr lang="zh-CN" altLang="en-US" sz="24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5" name="Rectangle 6"/>
          <p:cNvSpPr>
            <a:spLocks noGrp="1" noChangeArrowheads="1"/>
          </p:cNvSpPr>
          <p:nvPr/>
        </p:nvSpPr>
        <p:spPr bwMode="auto">
          <a:xfrm>
            <a:off x="3578225" y="4030663"/>
            <a:ext cx="1500188" cy="2557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2400" dirty="0">
                <a:latin typeface="华文仿宋"/>
                <a:ea typeface="华文仿宋"/>
                <a:cs typeface="华文仿宋"/>
              </a:rPr>
              <a:t>护照</a:t>
            </a:r>
            <a:endParaRPr lang="en-US" altLang="zh-CN" sz="2400" dirty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包裹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机票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作业本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</p:txBody>
      </p:sp>
      <p:sp>
        <p:nvSpPr>
          <p:cNvPr id="19" name="AutoShape 7"/>
          <p:cNvSpPr>
            <a:spLocks noChangeArrowheads="1"/>
          </p:cNvSpPr>
          <p:nvPr/>
        </p:nvSpPr>
        <p:spPr bwMode="auto">
          <a:xfrm>
            <a:off x="3605213" y="3992563"/>
            <a:ext cx="1527175" cy="266382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1676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16150" y="2549525"/>
            <a:ext cx="5238750" cy="1643063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kumimoji="0" lang="zh-CN" altLang="en-US" sz="4800" dirty="0" smtClean="0">
                <a:latin typeface="华文楷体" pitchFamily="2" charset="-122"/>
                <a:ea typeface="华文楷体" pitchFamily="2" charset="-122"/>
              </a:rPr>
              <a:t>你在中国听错话或坐错车的经历</a:t>
            </a:r>
            <a:r>
              <a:rPr kumimoji="0" lang="zh-CN" altLang="en-US" sz="4800" dirty="0">
                <a:latin typeface="华文楷体" pitchFamily="2" charset="-122"/>
                <a:ea typeface="华文楷体" pitchFamily="2" charset="-122"/>
              </a:rPr>
              <a:t>。</a:t>
            </a:r>
            <a:endParaRPr kumimoji="0" lang="zh-CN" altLang="en-US" sz="4800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话题讨论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Topic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弧 4"/>
          <p:cNvSpPr>
            <a:spLocks/>
          </p:cNvSpPr>
          <p:nvPr/>
        </p:nvSpPr>
        <p:spPr bwMode="auto">
          <a:xfrm>
            <a:off x="0" y="1193800"/>
            <a:ext cx="2393950" cy="4787900"/>
          </a:xfrm>
          <a:custGeom>
            <a:avLst/>
            <a:gdLst>
              <a:gd name="T0" fmla="*/ 0 w 21600"/>
              <a:gd name="T1" fmla="*/ 0 h 43188"/>
              <a:gd name="T2" fmla="*/ 78136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8" name="Picture 5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46075" y="1771650"/>
            <a:ext cx="2505075" cy="33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" name="弧 6"/>
          <p:cNvSpPr>
            <a:spLocks/>
          </p:cNvSpPr>
          <p:nvPr/>
        </p:nvSpPr>
        <p:spPr bwMode="auto">
          <a:xfrm flipH="1">
            <a:off x="6661150" y="1119188"/>
            <a:ext cx="2493963" cy="4787900"/>
          </a:xfrm>
          <a:custGeom>
            <a:avLst/>
            <a:gdLst>
              <a:gd name="T0" fmla="*/ 0 w 21600"/>
              <a:gd name="T1" fmla="*/ 0 h 43188"/>
              <a:gd name="T2" fmla="*/ 81400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" name="Picture 7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9113" y="1865313"/>
            <a:ext cx="267970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9909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546600" y="1339850"/>
            <a:ext cx="4140200" cy="46291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118100" y="1416049"/>
            <a:ext cx="3302000" cy="3257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中文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词典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英文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词典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一本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词典  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查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词典  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旧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←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→</a:t>
            </a:r>
            <a:r>
              <a:rPr lang="zh-CN" altLang="en-US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新</a:t>
            </a:r>
            <a:endParaRPr lang="en-US" altLang="zh-CN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旧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词典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旧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衬衫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旧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西服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包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书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包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包裹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包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好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←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→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没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包</a:t>
            </a:r>
            <a:r>
              <a:rPr lang="zh-CN" altLang="en-US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好</a:t>
            </a:r>
            <a:endParaRPr lang="en-US" altLang="zh-CN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/>
        </p:nvSpPr>
        <p:spPr bwMode="auto">
          <a:xfrm>
            <a:off x="2438400" y="1181100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jì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cuò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bāoɡu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ǒ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xīe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cídi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jiù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bāo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398463" y="4089401"/>
            <a:ext cx="3817937" cy="224074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5207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包裹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些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词典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802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559300" y="2114550"/>
            <a:ext cx="4089400" cy="41211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762500" y="2190750"/>
            <a:ext cx="3822700" cy="2501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zh-CN" sz="2400" dirty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往</a:t>
            </a:r>
            <a:r>
              <a:rPr lang="en-US" altLang="zh-CN" sz="2400" dirty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+</a:t>
            </a:r>
            <a:r>
              <a:rPr lang="zh-CN" altLang="zh-CN" sz="2400" dirty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地方</a:t>
            </a:r>
            <a:r>
              <a:rPr lang="en-US" altLang="zh-CN" sz="2400" dirty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+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V</a:t>
            </a:r>
            <a:r>
              <a:rPr lang="zh-CN" altLang="zh-CN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.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    </a:t>
            </a:r>
            <a:endParaRPr lang="en-US" altLang="zh-CN" sz="2400" dirty="0" smtClean="0">
              <a:solidFill>
                <a:srgbClr val="3366FF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往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买北京寄包裹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往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家带东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西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zh-CN" sz="2400" dirty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往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+direction+ V.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往</a:t>
            </a:r>
            <a:r>
              <a:rPr lang="zh-CN" altLang="zh-CN" sz="2400" dirty="0" smtClean="0">
                <a:latin typeface="华文楷体"/>
                <a:ea typeface="华文楷体"/>
                <a:cs typeface="华文楷体"/>
              </a:rPr>
              <a:t>前走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    </a:t>
            </a:r>
            <a:r>
              <a:rPr lang="zh-CN" altLang="zh-CN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往</a:t>
            </a:r>
            <a:r>
              <a:rPr lang="zh-CN" altLang="zh-CN" sz="2400" dirty="0" smtClean="0">
                <a:latin typeface="华文楷体"/>
                <a:ea typeface="华文楷体"/>
                <a:cs typeface="华文楷体"/>
              </a:rPr>
              <a:t>里走</a:t>
            </a:r>
            <a:r>
              <a:rPr lang="en-US" altLang="zh-CN" sz="2400" dirty="0" smtClean="0">
                <a:latin typeface="华文楷体"/>
                <a:ea typeface="华文楷体"/>
                <a:cs typeface="华文楷体"/>
              </a:rPr>
              <a:t>   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往</a:t>
            </a:r>
            <a:r>
              <a:rPr lang="zh-CN" altLang="zh-CN" sz="2400" dirty="0" smtClean="0">
                <a:latin typeface="华文楷体"/>
                <a:ea typeface="华文楷体"/>
                <a:cs typeface="华文楷体"/>
              </a:rPr>
              <a:t>上看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    </a:t>
            </a:r>
            <a:r>
              <a:rPr lang="zh-CN" altLang="zh-CN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往</a:t>
            </a:r>
            <a:r>
              <a:rPr lang="zh-CN" altLang="zh-CN" sz="2400" dirty="0" smtClean="0">
                <a:latin typeface="华文楷体"/>
                <a:ea typeface="华文楷体"/>
                <a:cs typeface="华文楷体"/>
              </a:rPr>
              <a:t>外看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575452" y="1204431"/>
            <a:ext cx="3900672" cy="78946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17082" y="1125376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航空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海运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邮费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通知单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海关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6"/>
          <p:cNvSpPr>
            <a:spLocks noGrp="1" noChangeArrowheads="1"/>
          </p:cNvSpPr>
          <p:nvPr/>
        </p:nvSpPr>
        <p:spPr bwMode="auto">
          <a:xfrm>
            <a:off x="2270451" y="1181100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w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hán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ǎiyùn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yóufèi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q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ǔ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tōn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zhīdān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ǎi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uān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125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775200" y="908050"/>
            <a:ext cx="4089400" cy="27749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78400" y="984250"/>
            <a:ext cx="3822700" cy="2501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航空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   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海运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航空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公司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海运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公司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航空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比寄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海运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贵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562752" y="2029931"/>
            <a:ext cx="3900672" cy="136096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584164" y="3492500"/>
            <a:ext cx="3898936" cy="7493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4368466" y="4418602"/>
            <a:ext cx="3084513" cy="199947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4543019" y="4486152"/>
            <a:ext cx="2881313" cy="1480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交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邮费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邮费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很贵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书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费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车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费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学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费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17082" y="1125376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航空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海运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邮费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通知单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海关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/>
        </p:nvSpPr>
        <p:spPr bwMode="auto">
          <a:xfrm>
            <a:off x="2214468" y="1181100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w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hán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ǎiyùn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yóufèi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q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ǔ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tōn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zhīdān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ǎi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uān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727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8" grpId="0" animBg="1"/>
      <p:bldP spid="9" grpId="0" animBg="1"/>
      <p:bldP spid="10" grpId="0" bldLvl="0" autoUpdateAnimBg="0"/>
      <p:bldP spid="10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775200" y="908050"/>
            <a:ext cx="4089400" cy="42227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78400" y="984250"/>
            <a:ext cx="3822700" cy="2501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取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钱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取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包裹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取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通知单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/>
                <a:ea typeface="华文楷体"/>
                <a:cs typeface="华文楷体"/>
              </a:rPr>
              <a:t>包裹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通知单</a:t>
            </a:r>
            <a:r>
              <a:rPr lang="zh-CN" altLang="en-US" sz="2400" dirty="0">
                <a:latin typeface="华文楷体"/>
                <a:ea typeface="华文楷体"/>
                <a:cs typeface="华文楷体"/>
              </a:rPr>
              <a:t>     交费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通知单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过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海关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   去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海关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取包裹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zh-CN" altLang="en-US" sz="1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575452" y="4163531"/>
            <a:ext cx="3900672" cy="219916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17082" y="1125376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航空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海运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邮费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通知单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海关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/>
        </p:nvSpPr>
        <p:spPr bwMode="auto">
          <a:xfrm>
            <a:off x="2214468" y="1181100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w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hán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ǎiyùn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yóufèi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q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ǔ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tōn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zhīdān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ǎi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uān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985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194300" y="908050"/>
            <a:ext cx="3340100" cy="47942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499100" y="1035049"/>
            <a:ext cx="2881313" cy="3257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别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忘了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别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过期了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别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写错了   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A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：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B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：别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客气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A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：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B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：您太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客气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/>
        </p:nvSpPr>
        <p:spPr bwMode="auto">
          <a:xfrm>
            <a:off x="2214468" y="1181100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bié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kèqi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hùzhào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3" y="1233487"/>
            <a:ext cx="3055937" cy="140095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485811" y="2742457"/>
            <a:ext cx="3635238" cy="63574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488950" y="4726320"/>
            <a:ext cx="3956050" cy="137603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984250" y="4688220"/>
            <a:ext cx="4324350" cy="1480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办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护照    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别忘了带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护照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467591" y="1128356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别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客气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护照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863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8" grpId="0" animBg="1"/>
      <p:bldP spid="9" grpId="0" animBg="1"/>
      <p:bldP spid="10" grpId="0" bldLvl="0" autoUpdateAnimBg="0"/>
      <p:bldP spid="10" grpId="1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包裹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些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英文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词典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284082" y="1163476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包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航空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海运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邮费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通知单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233391" y="1153756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海关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别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护照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客气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建国门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84150" y="4827588"/>
            <a:ext cx="8056563" cy="8651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892175"/>
            <a:ext cx="4586287" cy="706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3" y="1712913"/>
            <a:ext cx="3246437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27113"/>
            <a:ext cx="5278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小姐，我要寄这个包裹。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1895475"/>
            <a:ext cx="5492750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好，我看一下。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3513" y="2708275"/>
            <a:ext cx="6580187" cy="108902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5" y="3849688"/>
            <a:ext cx="3425825" cy="84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81063" y="2894013"/>
            <a:ext cx="5822950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这些书都是新的。这四本书是中文的，那两本书是英文的。这本大词典是旧的。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587500" y="4046538"/>
            <a:ext cx="697547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好了，请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包好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1514" name="Text Box 20"/>
          <p:cNvSpPr txBox="1">
            <a:spLocks noChangeArrowheads="1"/>
          </p:cNvSpPr>
          <p:nvPr/>
        </p:nvSpPr>
        <p:spPr bwMode="auto">
          <a:xfrm>
            <a:off x="889000" y="5038725"/>
            <a:ext cx="7461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对不起，这是我刚学的课文，我想练习练习。</a:t>
            </a:r>
            <a:endParaRPr kumimoji="0" lang="zh-CN" altLang="en-US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sp>
        <p:nvSpPr>
          <p:cNvPr id="12309" name="AutoShape 21"/>
          <p:cNvSpPr>
            <a:spLocks noChangeArrowheads="1"/>
          </p:cNvSpPr>
          <p:nvPr/>
        </p:nvSpPr>
        <p:spPr bwMode="auto">
          <a:xfrm>
            <a:off x="239713" y="4775200"/>
            <a:ext cx="8054975" cy="966788"/>
          </a:xfrm>
          <a:prstGeom prst="horizontalScroll">
            <a:avLst>
              <a:gd name="adj" fmla="val 881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02" y="959132"/>
            <a:ext cx="545599" cy="545599"/>
          </a:xfrm>
          <a:prstGeom prst="rect">
            <a:avLst/>
          </a:prstGeom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8336" y="1865652"/>
            <a:ext cx="450976" cy="45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AutoShape 13"/>
          <p:cNvSpPr>
            <a:spLocks noChangeArrowheads="1"/>
          </p:cNvSpPr>
          <p:nvPr/>
        </p:nvSpPr>
        <p:spPr bwMode="auto">
          <a:xfrm>
            <a:off x="752475" y="5741988"/>
            <a:ext cx="6334125" cy="84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1600200" y="5938838"/>
            <a:ext cx="697547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您汉语说得很流利。您要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往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哪儿寄？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02" y="2889532"/>
            <a:ext cx="545599" cy="545599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002" y="4959632"/>
            <a:ext cx="545599" cy="545599"/>
          </a:xfrm>
          <a:prstGeom prst="rect">
            <a:avLst/>
          </a:prstGeom>
        </p:spPr>
      </p:pic>
      <p:pic>
        <p:nvPicPr>
          <p:cNvPr id="28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4836" y="4062752"/>
            <a:ext cx="450976" cy="45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2936" y="5942352"/>
            <a:ext cx="450976" cy="45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5879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64684ee99a87c5bd9f8bd233490548e9633c668"/>
  <p:tag name="ISPRING_RESOURCE_PATHS_HASH_2" val="127fa3806eb4a24e156c125d2acc766b62f242b3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1713</TotalTime>
  <Pages>0</Pages>
  <Words>1206</Words>
  <Characters>0</Characters>
  <Application>Microsoft Office PowerPoint</Application>
  <DocSecurity>0</DocSecurity>
  <PresentationFormat>全屏显示(4:3)</PresentationFormat>
  <Lines>0</Lines>
  <Paragraphs>370</Paragraphs>
  <Slides>29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1" baseType="lpstr">
      <vt:lpstr>Arial</vt:lpstr>
      <vt:lpstr>宋体</vt:lpstr>
      <vt:lpstr>华文楷体</vt:lpstr>
      <vt:lpstr>华文隶书</vt:lpstr>
      <vt:lpstr>Wingdings</vt:lpstr>
      <vt:lpstr>GB Pinyinok-B</vt:lpstr>
      <vt:lpstr>楷体</vt:lpstr>
      <vt:lpstr>Britannic Bold</vt:lpstr>
      <vt:lpstr>Calibri</vt:lpstr>
      <vt:lpstr>微软雅黑</vt:lpstr>
      <vt:lpstr>华文仿宋</vt:lpstr>
      <vt:lpstr>默认设计模板</vt:lpstr>
      <vt:lpstr>第十八课   我听懂了，可是记错了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</vt:vector>
  </TitlesOfParts>
  <Manager/>
  <Company/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zhaiying</cp:lastModifiedBy>
  <cp:revision>174</cp:revision>
  <dcterms:created xsi:type="dcterms:W3CDTF">2015-09-28T12:25:20Z</dcterms:created>
  <dcterms:modified xsi:type="dcterms:W3CDTF">2015-10-20T04:32:48Z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