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0288B6-D1A5-CA44-AEB4-471ED3898FA3}" type="datetimeFigureOut">
              <a:rPr lang="tr-TR" smtClean="0"/>
              <a:t>26.03.2018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F08DCB-3C21-024F-BBDA-2853D007024F}" type="slidenum">
              <a:rPr lang="tr-TR" smtClean="0"/>
              <a:t>‹#›</a:t>
            </a:fld>
            <a:endParaRPr lang="tr-TR"/>
          </a:p>
        </p:txBody>
      </p:sp>
    </p:spTree>
    <p:extLst>
      <p:ext uri="{BB962C8B-B14F-4D97-AF65-F5344CB8AC3E}">
        <p14:creationId xmlns:p14="http://schemas.microsoft.com/office/powerpoint/2010/main" val="67600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44DF9FA-463F-437F-8779-A1682D7696AA}" type="slidenum">
              <a:rPr lang="tr-TR" smtClean="0"/>
              <a:pPr/>
              <a:t>7</a:t>
            </a:fld>
            <a:endParaRPr lang="tr-TR"/>
          </a:p>
        </p:txBody>
      </p:sp>
    </p:spTree>
    <p:extLst>
      <p:ext uri="{BB962C8B-B14F-4D97-AF65-F5344CB8AC3E}">
        <p14:creationId xmlns:p14="http://schemas.microsoft.com/office/powerpoint/2010/main" val="137796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44DF9FA-463F-437F-8779-A1682D7696AA}" type="slidenum">
              <a:rPr lang="tr-TR" smtClean="0"/>
              <a:pPr/>
              <a:t>9</a:t>
            </a:fld>
            <a:endParaRPr lang="tr-TR"/>
          </a:p>
        </p:txBody>
      </p:sp>
    </p:spTree>
    <p:extLst>
      <p:ext uri="{BB962C8B-B14F-4D97-AF65-F5344CB8AC3E}">
        <p14:creationId xmlns:p14="http://schemas.microsoft.com/office/powerpoint/2010/main" val="2021431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5699883-9BFE-FD4A-9288-3271ACBFA8DA}"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99883-9BFE-FD4A-9288-3271ACBFA8DA}"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99883-9BFE-FD4A-9288-3271ACBFA8DA}"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699883-9BFE-FD4A-9288-3271ACBFA8DA}"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35699883-9BFE-FD4A-9288-3271ACBFA8DA}"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5699883-9BFE-FD4A-9288-3271ACBFA8DA}"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5699883-9BFE-FD4A-9288-3271ACBFA8DA}"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35699883-9BFE-FD4A-9288-3271ACBFA8DA}"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5699883-9BFE-FD4A-9288-3271ACBFA8DA}"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35699883-9BFE-FD4A-9288-3271ACBFA8DA}"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35699883-9BFE-FD4A-9288-3271ACBFA8DA}"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0A757F-F6C2-E24A-A368-73EF9C737EB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99883-9BFE-FD4A-9288-3271ACBFA8DA}"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0A757F-F6C2-E24A-A368-73EF9C737EB4}" type="slidenum">
              <a:rPr lang="tr-TR" smtClean="0"/>
              <a:t>‹#›</a:t>
            </a:fld>
            <a:endParaRPr lang="tr-TR"/>
          </a:p>
        </p:txBody>
      </p:sp>
    </p:spTree>
    <p:extLst>
      <p:ext uri="{BB962C8B-B14F-4D97-AF65-F5344CB8AC3E}">
        <p14:creationId xmlns:p14="http://schemas.microsoft.com/office/powerpoint/2010/main" val="12696767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Yönetim</a:t>
            </a:r>
            <a:endParaRPr lang="tr-TR" sz="3200" b="1" dirty="0">
              <a:latin typeface="Bookman Old Style" pitchFamily="18" charset="0"/>
            </a:endParaRPr>
          </a:p>
        </p:txBody>
      </p:sp>
      <p:sp>
        <p:nvSpPr>
          <p:cNvPr id="5" name="4 İçerik Yer Tutucusu"/>
          <p:cNvSpPr>
            <a:spLocks noGrp="1"/>
          </p:cNvSpPr>
          <p:nvPr>
            <p:ph idx="1"/>
          </p:nvPr>
        </p:nvSpPr>
        <p:spPr/>
        <p:txBody>
          <a:bodyPr>
            <a:normAutofit fontScale="70000" lnSpcReduction="20000"/>
          </a:bodyPr>
          <a:lstStyle/>
          <a:p>
            <a:r>
              <a:rPr lang="tr-TR" dirty="0" smtClean="0">
                <a:latin typeface="Bookman Old Style" pitchFamily="18" charset="0"/>
              </a:rPr>
              <a:t>Bazen faaliyet, örgüt, (kamusal) işleri sevk ve idare eden personel, idari sistem </a:t>
            </a:r>
            <a:r>
              <a:rPr lang="tr-TR" dirty="0" err="1" smtClean="0">
                <a:latin typeface="Bookman Old Style" pitchFamily="18" charset="0"/>
              </a:rPr>
              <a:t>vb</a:t>
            </a:r>
            <a:r>
              <a:rPr lang="tr-TR" dirty="0" smtClean="0">
                <a:latin typeface="Bookman Old Style" pitchFamily="18" charset="0"/>
              </a:rPr>
              <a:t>…</a:t>
            </a:r>
          </a:p>
          <a:p>
            <a:r>
              <a:rPr lang="tr-TR" dirty="0" smtClean="0">
                <a:latin typeface="Bookman Old Style" pitchFamily="18" charset="0"/>
              </a:rPr>
              <a:t>Belirli bir amaç veya amaçları gerçekleştirmek için işbirliğinde yürütülen bir grup/örgütlenme faaliyetidir…</a:t>
            </a:r>
          </a:p>
          <a:p>
            <a:r>
              <a:rPr lang="tr-TR" dirty="0" smtClean="0">
                <a:latin typeface="Bookman Old Style" pitchFamily="18" charset="0"/>
              </a:rPr>
              <a:t>Bir taşı kaldırmaya girişmiş iki kişinin ortak eylemi…</a:t>
            </a:r>
          </a:p>
          <a:p>
            <a:r>
              <a:rPr lang="tr-TR" dirty="0" smtClean="0">
                <a:latin typeface="Bookman Old Style" pitchFamily="18" charset="0"/>
              </a:rPr>
              <a:t>Bir kişinin diğeri üzerinde </a:t>
            </a:r>
            <a:r>
              <a:rPr lang="tr-TR" b="1" dirty="0" smtClean="0">
                <a:latin typeface="Bookman Old Style" pitchFamily="18" charset="0"/>
              </a:rPr>
              <a:t>egemenlik</a:t>
            </a:r>
            <a:r>
              <a:rPr lang="tr-TR" dirty="0" smtClean="0">
                <a:latin typeface="Bookman Old Style" pitchFamily="18" charset="0"/>
              </a:rPr>
              <a:t> kurması, </a:t>
            </a:r>
            <a:r>
              <a:rPr lang="tr-TR" b="1" dirty="0" smtClean="0">
                <a:latin typeface="Bookman Old Style" pitchFamily="18" charset="0"/>
              </a:rPr>
              <a:t>iktidar</a:t>
            </a:r>
            <a:r>
              <a:rPr lang="tr-TR" dirty="0" smtClean="0">
                <a:latin typeface="Bookman Old Style" pitchFamily="18" charset="0"/>
              </a:rPr>
              <a:t> uygulaması. Başkaları üzerinde otorite kurma. Kişilerin davranışlarını etkileyerek onları ortak bir amaç doğrultusunda istenilen sonuçları elde edebilecek biçimde yönlendirme süreci.</a:t>
            </a:r>
          </a:p>
          <a:p>
            <a:r>
              <a:rPr lang="tr-TR" dirty="0" smtClean="0">
                <a:latin typeface="Bookman Old Style" pitchFamily="18" charset="0"/>
              </a:rPr>
              <a:t>Kaynakların (maddi ve beşeri), belirli bir amacın gerçekleştirilmesi için düzenlenmesi ve kullanılması faaliyeti ya da süreci…</a:t>
            </a:r>
          </a:p>
          <a:p>
            <a:r>
              <a:rPr lang="tr-TR" dirty="0" smtClean="0">
                <a:latin typeface="Bookman Old Style" pitchFamily="18" charset="0"/>
              </a:rPr>
              <a:t>Eş amaçlı kişilerin yer aldıkları bir örgütün ek kısa kestirme yoldan (rasyonel yoldan) amaçlarını gerçekleştirmesine yönelme ve evrensel POSDCORB öğelerinden oluşan bir süreç…</a:t>
            </a:r>
          </a:p>
          <a:p>
            <a:r>
              <a:rPr lang="tr-TR" dirty="0" smtClean="0">
                <a:latin typeface="Bookman Old Style" pitchFamily="18" charset="0"/>
              </a:rPr>
              <a:t>Hiyerarşideki bir üstün örgütleyici çalışmaları </a:t>
            </a:r>
            <a:r>
              <a:rPr lang="tr-TR" dirty="0" smtClean="0">
                <a:latin typeface="Bookman Old Style" pitchFamily="18" charset="0"/>
                <a:sym typeface="Wingdings"/>
              </a:rPr>
              <a:t></a:t>
            </a:r>
            <a:r>
              <a:rPr lang="tr-TR" dirty="0" smtClean="0">
                <a:latin typeface="Bookman Old Style" pitchFamily="18" charset="0"/>
              </a:rPr>
              <a:t> </a:t>
            </a:r>
            <a:r>
              <a:rPr lang="tr-TR" dirty="0" smtClean="0">
                <a:latin typeface="Bookman Old Style" pitchFamily="18" charset="0"/>
              </a:rPr>
              <a:t>yapı ve işleyiş</a:t>
            </a:r>
          </a:p>
          <a:p>
            <a:endParaRPr lang="tr-TR" dirty="0" smtClean="0">
              <a:latin typeface="Bookman Old Style" pitchFamily="18" charset="0"/>
            </a:endParaRPr>
          </a:p>
        </p:txBody>
      </p:sp>
    </p:spTree>
    <p:extLst>
      <p:ext uri="{BB962C8B-B14F-4D97-AF65-F5344CB8AC3E}">
        <p14:creationId xmlns:p14="http://schemas.microsoft.com/office/powerpoint/2010/main" val="1486747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500" b="1" dirty="0">
                <a:latin typeface="Bookman Old Style" pitchFamily="18" charset="0"/>
              </a:rPr>
              <a:t>Kamu Yönetimi &amp; Özel (Alan/Sektör) Yönetim(i)</a:t>
            </a:r>
            <a:endParaRPr lang="tr-TR" sz="2500" b="1" dirty="0">
              <a:latin typeface="Bookman Old Style" pitchFamily="18" charset="0"/>
            </a:endParaRPr>
          </a:p>
        </p:txBody>
      </p:sp>
      <p:sp>
        <p:nvSpPr>
          <p:cNvPr id="3" name="2 İçerik Yer Tutucusu"/>
          <p:cNvSpPr>
            <a:spLocks noGrp="1"/>
          </p:cNvSpPr>
          <p:nvPr>
            <p:ph idx="1"/>
          </p:nvPr>
        </p:nvSpPr>
        <p:spPr/>
        <p:txBody>
          <a:bodyPr>
            <a:normAutofit lnSpcReduction="10000"/>
          </a:bodyPr>
          <a:lstStyle/>
          <a:p>
            <a:r>
              <a:rPr lang="tr-TR" dirty="0" smtClean="0">
                <a:latin typeface="Bookman Old Style" pitchFamily="18" charset="0"/>
              </a:rPr>
              <a:t>Siyasal olanla kurumsal ilişki - siyasilere karşı sorumlu olma</a:t>
            </a:r>
          </a:p>
          <a:p>
            <a:r>
              <a:rPr lang="tr-TR" dirty="0" smtClean="0">
                <a:latin typeface="Bookman Old Style" pitchFamily="18" charset="0"/>
              </a:rPr>
              <a:t>Kamu </a:t>
            </a:r>
            <a:r>
              <a:rPr lang="tr-TR" dirty="0">
                <a:latin typeface="Bookman Old Style" pitchFamily="18" charset="0"/>
              </a:rPr>
              <a:t>yararı &amp; </a:t>
            </a:r>
            <a:r>
              <a:rPr lang="tr-TR" dirty="0" smtClean="0">
                <a:latin typeface="Bookman Old Style" pitchFamily="18" charset="0"/>
              </a:rPr>
              <a:t> özel yarar</a:t>
            </a:r>
          </a:p>
          <a:p>
            <a:r>
              <a:rPr lang="tr-TR" dirty="0" smtClean="0">
                <a:latin typeface="Bookman Old Style" pitchFamily="18" charset="0"/>
              </a:rPr>
              <a:t>Kamu gücü</a:t>
            </a:r>
          </a:p>
          <a:p>
            <a:r>
              <a:rPr lang="tr-TR" dirty="0">
                <a:latin typeface="Bookman Old Style" pitchFamily="18" charset="0"/>
              </a:rPr>
              <a:t>Serbestlik &amp; </a:t>
            </a:r>
            <a:r>
              <a:rPr lang="tr-TR" dirty="0" smtClean="0">
                <a:latin typeface="Bookman Old Style" pitchFamily="18" charset="0"/>
              </a:rPr>
              <a:t>kurallara bağlılık/resmi denetim</a:t>
            </a:r>
          </a:p>
          <a:p>
            <a:r>
              <a:rPr lang="tr-TR" dirty="0" smtClean="0">
                <a:latin typeface="Bookman Old Style" pitchFamily="18" charset="0"/>
              </a:rPr>
              <a:t>Kamusal mal-kamu hizmeti (zorunluluk-gereklilik)</a:t>
            </a:r>
          </a:p>
          <a:p>
            <a:r>
              <a:rPr lang="tr-TR" dirty="0" smtClean="0">
                <a:latin typeface="Bookman Old Style" pitchFamily="18" charset="0"/>
              </a:rPr>
              <a:t>Sosyal maliyet</a:t>
            </a:r>
          </a:p>
          <a:p>
            <a:r>
              <a:rPr lang="tr-TR" dirty="0" smtClean="0">
                <a:latin typeface="Bookman Old Style" pitchFamily="18" charset="0"/>
              </a:rPr>
              <a:t>Rekabete kapalılık</a:t>
            </a:r>
          </a:p>
          <a:p>
            <a:r>
              <a:rPr lang="tr-TR" dirty="0" smtClean="0">
                <a:latin typeface="Bookman Old Style" pitchFamily="18" charset="0"/>
              </a:rPr>
              <a:t>Hakemlik, herkese eşit mesafede devlet</a:t>
            </a:r>
          </a:p>
          <a:p>
            <a:endParaRPr lang="tr-TR" dirty="0">
              <a:latin typeface="Bookman Old Style" pitchFamily="18" charset="0"/>
            </a:endParaRPr>
          </a:p>
        </p:txBody>
      </p:sp>
    </p:spTree>
    <p:extLst>
      <p:ext uri="{BB962C8B-B14F-4D97-AF65-F5344CB8AC3E}">
        <p14:creationId xmlns:p14="http://schemas.microsoft.com/office/powerpoint/2010/main" val="1001471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Yönetim</a:t>
            </a:r>
            <a:endParaRPr lang="tr-TR" sz="3200" b="1" dirty="0">
              <a:latin typeface="Bookman Old Style" pitchFamily="18" charset="0"/>
            </a:endParaRPr>
          </a:p>
        </p:txBody>
      </p:sp>
      <p:sp>
        <p:nvSpPr>
          <p:cNvPr id="5" name="4 İçerik Yer Tutucusu"/>
          <p:cNvSpPr>
            <a:spLocks noGrp="1"/>
          </p:cNvSpPr>
          <p:nvPr>
            <p:ph idx="1"/>
          </p:nvPr>
        </p:nvSpPr>
        <p:spPr/>
        <p:txBody>
          <a:bodyPr>
            <a:normAutofit fontScale="92500" lnSpcReduction="20000"/>
          </a:bodyPr>
          <a:lstStyle/>
          <a:p>
            <a:r>
              <a:rPr lang="tr-TR" dirty="0" smtClean="0">
                <a:latin typeface="Bookman Old Style" pitchFamily="18" charset="0"/>
              </a:rPr>
              <a:t>Ön etmek, yol göstermek…</a:t>
            </a:r>
          </a:p>
          <a:p>
            <a:r>
              <a:rPr lang="tr-TR" dirty="0" err="1" smtClean="0">
                <a:latin typeface="Bookman Old Style" pitchFamily="18" charset="0"/>
              </a:rPr>
              <a:t>Administration</a:t>
            </a:r>
            <a:r>
              <a:rPr lang="tr-TR" dirty="0" smtClean="0">
                <a:latin typeface="Bookman Old Style" pitchFamily="18" charset="0"/>
              </a:rPr>
              <a:t>: hizmetli/kahya olarak çekip çevirme. Mülkiyeti kendisine ait olmayan bir yere yönetme, hizmet etme. 17. yy devletin yürütme parçası. Önceden belirlenmiş kural, süreç ve prosedürlerin görev, yetki ve sorumluluklar çerçevesinde uygulanması.</a:t>
            </a:r>
          </a:p>
          <a:p>
            <a:r>
              <a:rPr lang="tr-TR" dirty="0" err="1" smtClean="0">
                <a:latin typeface="Bookman Old Style" pitchFamily="18" charset="0"/>
              </a:rPr>
              <a:t>Management</a:t>
            </a:r>
            <a:r>
              <a:rPr lang="tr-TR" dirty="0" smtClean="0">
                <a:latin typeface="Bookman Old Style" pitchFamily="18" charset="0"/>
              </a:rPr>
              <a:t>: ele almak, dizginleri tutmak. İş dünyasında yönlendirmek, denetlemek. Bir grup insanı ya da eşyayı, belli bir amaç doğrultusunda harekete geçirmek üzere kullanmak. Belli bir amaç doğrultusunda çekip çevirmek. Uygun bir ortamda, bir gruba bağlı kişilerin davranışlarını etkileyerek, onların çabalarının ortak bir amaç doğrultusunda istenen sonuçları elde edebilecek biçimde yönlendirilmesi süreci.</a:t>
            </a:r>
          </a:p>
          <a:p>
            <a:endParaRPr lang="tr-TR" dirty="0" smtClean="0">
              <a:latin typeface="Bookman Old Style" pitchFamily="18" charset="0"/>
            </a:endParaRPr>
          </a:p>
        </p:txBody>
      </p:sp>
    </p:spTree>
    <p:extLst>
      <p:ext uri="{BB962C8B-B14F-4D97-AF65-F5344CB8AC3E}">
        <p14:creationId xmlns:p14="http://schemas.microsoft.com/office/powerpoint/2010/main" val="1788528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Yönetim</a:t>
            </a:r>
            <a:endParaRPr lang="tr-TR" sz="3200" b="1" dirty="0">
              <a:latin typeface="Bookman Old Style" pitchFamily="18" charset="0"/>
            </a:endParaRPr>
          </a:p>
        </p:txBody>
      </p:sp>
      <p:sp>
        <p:nvSpPr>
          <p:cNvPr id="5" name="4 İçerik Yer Tutucusu"/>
          <p:cNvSpPr>
            <a:spLocks noGrp="1"/>
          </p:cNvSpPr>
          <p:nvPr>
            <p:ph idx="1"/>
          </p:nvPr>
        </p:nvSpPr>
        <p:spPr/>
        <p:txBody>
          <a:bodyPr>
            <a:normAutofit/>
          </a:bodyPr>
          <a:lstStyle/>
          <a:p>
            <a:r>
              <a:rPr lang="tr-TR" dirty="0" smtClean="0">
                <a:latin typeface="Bookman Old Style" pitchFamily="18" charset="0"/>
              </a:rPr>
              <a:t>Örgütlenme: insanların belli bir işi görmek üzere bir araya gelişini ve ve ortak hareketlerini sağlayan hareket tarzı, işbirliği. İşbirliği, işbölümüyle yükselmiştir. </a:t>
            </a:r>
          </a:p>
          <a:p>
            <a:r>
              <a:rPr lang="tr-TR" dirty="0" smtClean="0">
                <a:latin typeface="Bookman Old Style" pitchFamily="18" charset="0"/>
              </a:rPr>
              <a:t>Yönetim: kafa-kol emeği ayrımı. İnsanların ortak örgütlü eylemlerinin yönünü, amacını belirlemek, ortak hareketini sağlamak için yönlendirilmesi eylemidir. </a:t>
            </a:r>
          </a:p>
          <a:p>
            <a:r>
              <a:rPr lang="tr-TR" dirty="0" smtClean="0">
                <a:latin typeface="Bookman Old Style" pitchFamily="18" charset="0"/>
              </a:rPr>
              <a:t>Siyaset: gerçek işbölümünün kurumsallaşması ve devlet tipi örgütlenmenin doğuşuyla ortaya çıkan kavram. Yönlendirilen örgütlenmenin zor yoluyla sürekliliğini sağlamak üzere yaratılmış kurumsal eylem. </a:t>
            </a:r>
          </a:p>
        </p:txBody>
      </p:sp>
    </p:spTree>
    <p:extLst>
      <p:ext uri="{BB962C8B-B14F-4D97-AF65-F5344CB8AC3E}">
        <p14:creationId xmlns:p14="http://schemas.microsoft.com/office/powerpoint/2010/main" val="1478178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Yönetim</a:t>
            </a:r>
            <a:endParaRPr lang="tr-TR" sz="3200" b="1" dirty="0">
              <a:latin typeface="Bookman Old Style" pitchFamily="18" charset="0"/>
            </a:endParaRPr>
          </a:p>
        </p:txBody>
      </p:sp>
      <p:sp>
        <p:nvSpPr>
          <p:cNvPr id="5" name="4 İçerik Yer Tutucusu"/>
          <p:cNvSpPr>
            <a:spLocks noGrp="1"/>
          </p:cNvSpPr>
          <p:nvPr>
            <p:ph idx="1"/>
          </p:nvPr>
        </p:nvSpPr>
        <p:spPr/>
        <p:txBody>
          <a:bodyPr>
            <a:normAutofit/>
          </a:bodyPr>
          <a:lstStyle/>
          <a:p>
            <a:r>
              <a:rPr lang="tr-TR" dirty="0" smtClean="0">
                <a:latin typeface="Bookman Old Style" pitchFamily="18" charset="0"/>
              </a:rPr>
              <a:t>Toplumsal hayatın değişik kesimlerinin işleyişini düzenleyen ve bu kesimlerdeki yönetsel kuruluşların belirleyici özelliklerinde somutlaşan eylemler dizisidir.</a:t>
            </a:r>
          </a:p>
          <a:p>
            <a:r>
              <a:rPr lang="tr-TR" dirty="0" smtClean="0">
                <a:latin typeface="Bookman Old Style" pitchFamily="18" charset="0"/>
              </a:rPr>
              <a:t>Egemenlik ilişkisi, toplumsal </a:t>
            </a:r>
            <a:r>
              <a:rPr lang="tr-TR" b="1" dirty="0" smtClean="0">
                <a:latin typeface="Bookman Old Style" pitchFamily="18" charset="0"/>
              </a:rPr>
              <a:t>işbölümü</a:t>
            </a:r>
            <a:r>
              <a:rPr lang="tr-TR" dirty="0" smtClean="0">
                <a:latin typeface="Bookman Old Style" pitchFamily="18" charset="0"/>
              </a:rPr>
              <a:t>nce sağlanan ekonomik temele dayanmakta, </a:t>
            </a:r>
            <a:r>
              <a:rPr lang="tr-TR" b="1" dirty="0" smtClean="0">
                <a:latin typeface="Bookman Old Style" pitchFamily="18" charset="0"/>
              </a:rPr>
              <a:t>otorite</a:t>
            </a:r>
            <a:r>
              <a:rPr lang="tr-TR" dirty="0" smtClean="0">
                <a:latin typeface="Bookman Old Style" pitchFamily="18" charset="0"/>
              </a:rPr>
              <a:t> denilen törel kavramla yasallık (meşruiyet) edinmekte ve otoriteyi kademeleştiren </a:t>
            </a:r>
            <a:r>
              <a:rPr lang="tr-TR" b="1" dirty="0" smtClean="0">
                <a:latin typeface="Bookman Old Style" pitchFamily="18" charset="0"/>
              </a:rPr>
              <a:t>hiyerarşi</a:t>
            </a:r>
            <a:r>
              <a:rPr lang="tr-TR" dirty="0" smtClean="0">
                <a:latin typeface="Bookman Old Style" pitchFamily="18" charset="0"/>
              </a:rPr>
              <a:t> olgusunda toplumsal-yönetsel yaptırımını bulmaktadır. </a:t>
            </a:r>
          </a:p>
          <a:p>
            <a:endParaRPr lang="tr-TR" dirty="0" smtClean="0">
              <a:latin typeface="Bookman Old Style" pitchFamily="18" charset="0"/>
            </a:endParaRPr>
          </a:p>
        </p:txBody>
      </p:sp>
    </p:spTree>
    <p:extLst>
      <p:ext uri="{BB962C8B-B14F-4D97-AF65-F5344CB8AC3E}">
        <p14:creationId xmlns:p14="http://schemas.microsoft.com/office/powerpoint/2010/main" val="1651725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Yaklaşım Sorunu</a:t>
            </a:r>
            <a:endParaRPr lang="tr-TR" sz="3200" b="1" dirty="0">
              <a:latin typeface="Bookman Old Style" pitchFamily="18" charset="0"/>
            </a:endParaRPr>
          </a:p>
        </p:txBody>
      </p:sp>
      <p:sp>
        <p:nvSpPr>
          <p:cNvPr id="5" name="4 İçerik Yer Tutucusu"/>
          <p:cNvSpPr>
            <a:spLocks noGrp="1"/>
          </p:cNvSpPr>
          <p:nvPr>
            <p:ph idx="1"/>
          </p:nvPr>
        </p:nvSpPr>
        <p:spPr>
          <a:xfrm>
            <a:off x="1153668" y="1497330"/>
            <a:ext cx="8153400" cy="4925144"/>
          </a:xfrm>
        </p:spPr>
        <p:txBody>
          <a:bodyPr>
            <a:normAutofit/>
          </a:bodyPr>
          <a:lstStyle/>
          <a:p>
            <a:r>
              <a:rPr lang="tr-TR" dirty="0" smtClean="0">
                <a:latin typeface="Bookman Old Style" pitchFamily="18" charset="0"/>
              </a:rPr>
              <a:t>Yöneticinin işlevleri bakımından yönetim/yöneticinin gözünden/nasıl yönetebiliriz &amp; </a:t>
            </a:r>
            <a:r>
              <a:rPr lang="tr-TR" dirty="0" err="1" smtClean="0">
                <a:latin typeface="Bookman Old Style" pitchFamily="18" charset="0"/>
              </a:rPr>
              <a:t>eşitsizlikçi</a:t>
            </a:r>
            <a:r>
              <a:rPr lang="tr-TR" dirty="0" smtClean="0">
                <a:latin typeface="Bookman Old Style" pitchFamily="18" charset="0"/>
              </a:rPr>
              <a:t> yapı bakımından yönetim</a:t>
            </a:r>
          </a:p>
          <a:p>
            <a:r>
              <a:rPr lang="tr-TR" dirty="0" smtClean="0">
                <a:latin typeface="Bookman Old Style" pitchFamily="18" charset="0"/>
              </a:rPr>
              <a:t>Kapsam bakımından yönetim: yönetici ve örgüt/işletme temelli &amp; toplumsal yapı temelli</a:t>
            </a:r>
          </a:p>
          <a:p>
            <a:r>
              <a:rPr lang="tr-TR" dirty="0" smtClean="0">
                <a:latin typeface="Bookman Old Style" pitchFamily="18" charset="0"/>
              </a:rPr>
              <a:t>Soyut ilkelere dayalı olma &amp; toplumsal-tarihsel koşullara dayalı olma</a:t>
            </a:r>
          </a:p>
          <a:p>
            <a:r>
              <a:rPr lang="tr-TR" dirty="0" smtClean="0">
                <a:latin typeface="Bookman Old Style" pitchFamily="18" charset="0"/>
              </a:rPr>
              <a:t>Evrensellik &amp; Tarihsellik</a:t>
            </a:r>
            <a:endParaRPr lang="tr-TR" dirty="0">
              <a:latin typeface="Bookman Old Style" pitchFamily="18" charset="0"/>
            </a:endParaRPr>
          </a:p>
        </p:txBody>
      </p:sp>
    </p:spTree>
    <p:extLst>
      <p:ext uri="{BB962C8B-B14F-4D97-AF65-F5344CB8AC3E}">
        <p14:creationId xmlns:p14="http://schemas.microsoft.com/office/powerpoint/2010/main" val="23457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Kamu Yönetiminin Unsur ve Tanımları</a:t>
            </a:r>
            <a:endParaRPr lang="tr-TR" sz="3200" b="1" dirty="0">
              <a:latin typeface="Bookman Old Style" pitchFamily="18" charset="0"/>
            </a:endParaRPr>
          </a:p>
        </p:txBody>
      </p:sp>
      <p:sp>
        <p:nvSpPr>
          <p:cNvPr id="5" name="4 İçerik Yer Tutucusu"/>
          <p:cNvSpPr>
            <a:spLocks noGrp="1"/>
          </p:cNvSpPr>
          <p:nvPr>
            <p:ph idx="1"/>
          </p:nvPr>
        </p:nvSpPr>
        <p:spPr/>
        <p:txBody>
          <a:bodyPr>
            <a:normAutofit fontScale="92500" lnSpcReduction="20000"/>
          </a:bodyPr>
          <a:lstStyle/>
          <a:p>
            <a:endParaRPr lang="tr-TR" dirty="0" smtClean="0">
              <a:latin typeface="Bookman Old Style" pitchFamily="18" charset="0"/>
            </a:endParaRPr>
          </a:p>
          <a:p>
            <a:r>
              <a:rPr lang="tr-TR" dirty="0" smtClean="0">
                <a:latin typeface="Bookman Old Style" pitchFamily="18" charset="0"/>
              </a:rPr>
              <a:t>Halk</a:t>
            </a:r>
            <a:r>
              <a:rPr lang="tr-TR" dirty="0">
                <a:latin typeface="Bookman Old Style" pitchFamily="18" charset="0"/>
              </a:rPr>
              <a:t>, </a:t>
            </a:r>
            <a:r>
              <a:rPr lang="tr-TR" dirty="0" smtClean="0">
                <a:latin typeface="Bookman Old Style" pitchFamily="18" charset="0"/>
              </a:rPr>
              <a:t>devlet, (kamu) örgüt(ü), </a:t>
            </a:r>
            <a:r>
              <a:rPr lang="tr-TR" dirty="0">
                <a:latin typeface="Bookman Old Style" pitchFamily="18" charset="0"/>
              </a:rPr>
              <a:t>kamu politikası, </a:t>
            </a:r>
            <a:r>
              <a:rPr lang="tr-TR" dirty="0" smtClean="0">
                <a:latin typeface="Bookman Old Style" pitchFamily="18" charset="0"/>
              </a:rPr>
              <a:t>(kamusal) norm </a:t>
            </a:r>
            <a:r>
              <a:rPr lang="tr-TR" dirty="0">
                <a:latin typeface="Bookman Old Style" pitchFamily="18" charset="0"/>
              </a:rPr>
              <a:t>düzeni, mali </a:t>
            </a:r>
            <a:r>
              <a:rPr lang="tr-TR" dirty="0" smtClean="0">
                <a:latin typeface="Bookman Old Style" pitchFamily="18" charset="0"/>
              </a:rPr>
              <a:t>kaynak (vergi), </a:t>
            </a:r>
            <a:r>
              <a:rPr lang="tr-TR" dirty="0">
                <a:latin typeface="Bookman Old Style" pitchFamily="18" charset="0"/>
              </a:rPr>
              <a:t>kamu </a:t>
            </a:r>
            <a:r>
              <a:rPr lang="tr-TR" dirty="0" smtClean="0">
                <a:latin typeface="Bookman Old Style" pitchFamily="18" charset="0"/>
              </a:rPr>
              <a:t>görevlileri (memur)</a:t>
            </a:r>
            <a:endParaRPr lang="tr-TR" dirty="0">
              <a:latin typeface="Bookman Old Style" pitchFamily="18" charset="0"/>
            </a:endParaRPr>
          </a:p>
          <a:p>
            <a:r>
              <a:rPr lang="tr-TR" dirty="0" smtClean="0">
                <a:latin typeface="Bookman Old Style" pitchFamily="18" charset="0"/>
              </a:rPr>
              <a:t>Kamu: </a:t>
            </a:r>
          </a:p>
          <a:p>
            <a:pPr>
              <a:buNone/>
            </a:pPr>
            <a:r>
              <a:rPr lang="tr-TR" dirty="0" smtClean="0">
                <a:latin typeface="Bookman Old Style" pitchFamily="18" charset="0"/>
              </a:rPr>
              <a:t>	* devlet </a:t>
            </a:r>
          </a:p>
          <a:p>
            <a:pPr>
              <a:buNone/>
            </a:pPr>
            <a:r>
              <a:rPr lang="tr-TR" dirty="0" smtClean="0">
                <a:latin typeface="Bookman Old Style" pitchFamily="18" charset="0"/>
              </a:rPr>
              <a:t>	* bürokrasi- idare</a:t>
            </a:r>
          </a:p>
          <a:p>
            <a:pPr>
              <a:buNone/>
            </a:pPr>
            <a:r>
              <a:rPr lang="tr-TR" dirty="0" smtClean="0">
                <a:latin typeface="Bookman Old Style" pitchFamily="18" charset="0"/>
              </a:rPr>
              <a:t>	* toplum / halk</a:t>
            </a:r>
          </a:p>
          <a:p>
            <a:pPr>
              <a:buNone/>
            </a:pPr>
            <a:r>
              <a:rPr lang="tr-TR" dirty="0" smtClean="0">
                <a:latin typeface="Bookman Old Style" pitchFamily="18" charset="0"/>
              </a:rPr>
              <a:t>	* piyasa dışı / özel sektörün tersi</a:t>
            </a:r>
          </a:p>
          <a:p>
            <a:pPr>
              <a:buFont typeface="Wingdings" panose="05000000000000000000" pitchFamily="2" charset="2"/>
              <a:buChar char="q"/>
            </a:pPr>
            <a:r>
              <a:rPr lang="tr-TR" dirty="0">
                <a:latin typeface="Bookman Old Style" pitchFamily="18" charset="0"/>
              </a:rPr>
              <a:t>Kamu yararı – toplum yararı – ortak </a:t>
            </a:r>
            <a:r>
              <a:rPr lang="tr-TR" dirty="0" smtClean="0">
                <a:latin typeface="Bookman Old Style" pitchFamily="18" charset="0"/>
              </a:rPr>
              <a:t>çıkar - genel irade </a:t>
            </a:r>
            <a:r>
              <a:rPr lang="tr-TR" dirty="0">
                <a:latin typeface="Bookman Old Style" pitchFamily="18" charset="0"/>
              </a:rPr>
              <a:t>+ kamu hizmeti (kamuya sunulan </a:t>
            </a:r>
            <a:r>
              <a:rPr lang="tr-TR" dirty="0" smtClean="0">
                <a:latin typeface="Bookman Old Style" pitchFamily="18" charset="0"/>
              </a:rPr>
              <a:t>hizmetler / </a:t>
            </a:r>
            <a:r>
              <a:rPr lang="tr-TR" dirty="0">
                <a:latin typeface="Bookman Old Style" pitchFamily="18" charset="0"/>
              </a:rPr>
              <a:t>devlet tarafından sunulan hizmetler)</a:t>
            </a:r>
          </a:p>
          <a:p>
            <a:pPr>
              <a:buNone/>
            </a:pPr>
            <a:endParaRPr lang="tr-TR" dirty="0" smtClean="0">
              <a:latin typeface="Bookman Old Style" pitchFamily="18" charset="0"/>
            </a:endParaRPr>
          </a:p>
          <a:p>
            <a:endParaRPr lang="tr-TR" dirty="0" smtClean="0">
              <a:latin typeface="Bookman Old Style" pitchFamily="18" charset="0"/>
            </a:endParaRPr>
          </a:p>
          <a:p>
            <a:pPr>
              <a:buNone/>
            </a:pPr>
            <a:endParaRPr lang="tr-TR" dirty="0">
              <a:latin typeface="Bookman Old Style" pitchFamily="18" charset="0"/>
            </a:endParaRPr>
          </a:p>
        </p:txBody>
      </p:sp>
    </p:spTree>
    <p:extLst>
      <p:ext uri="{BB962C8B-B14F-4D97-AF65-F5344CB8AC3E}">
        <p14:creationId xmlns:p14="http://schemas.microsoft.com/office/powerpoint/2010/main" val="1263501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900" b="1" dirty="0">
                <a:latin typeface="Bookman Old Style" pitchFamily="18" charset="0"/>
              </a:rPr>
              <a:t>Kamu Yönetiminin Unsur ve Tanımları</a:t>
            </a:r>
          </a:p>
        </p:txBody>
      </p:sp>
      <p:sp>
        <p:nvSpPr>
          <p:cNvPr id="3" name="2 İçerik Yer Tutucusu"/>
          <p:cNvSpPr>
            <a:spLocks noGrp="1"/>
          </p:cNvSpPr>
          <p:nvPr>
            <p:ph idx="1"/>
          </p:nvPr>
        </p:nvSpPr>
        <p:spPr>
          <a:xfrm>
            <a:off x="1775520" y="1600200"/>
            <a:ext cx="8514528" cy="5141168"/>
          </a:xfrm>
        </p:spPr>
        <p:txBody>
          <a:bodyPr>
            <a:noAutofit/>
          </a:bodyPr>
          <a:lstStyle/>
          <a:p>
            <a:pPr>
              <a:spcBef>
                <a:spcPts val="0"/>
              </a:spcBef>
            </a:pPr>
            <a:r>
              <a:rPr lang="tr-TR" sz="1650" dirty="0">
                <a:latin typeface="Bookman Old Style" pitchFamily="18" charset="0"/>
              </a:rPr>
              <a:t>Devlet yönetimi / devlet </a:t>
            </a:r>
            <a:r>
              <a:rPr lang="tr-TR" sz="1650" dirty="0">
                <a:latin typeface="Bookman Old Style" pitchFamily="18" charset="0"/>
              </a:rPr>
              <a:t>örgütlenmesi </a:t>
            </a:r>
            <a:r>
              <a:rPr lang="tr-TR" sz="1650" dirty="0">
                <a:latin typeface="Bookman Old Style" pitchFamily="18" charset="0"/>
                <a:sym typeface="Wingdings" pitchFamily="2" charset="2"/>
              </a:rPr>
              <a:t> yapı ve işleyiş</a:t>
            </a:r>
          </a:p>
          <a:p>
            <a:pPr marL="0" indent="0">
              <a:spcBef>
                <a:spcPts val="0"/>
              </a:spcBef>
              <a:buNone/>
            </a:pPr>
            <a:r>
              <a:rPr lang="tr-TR" sz="1650" b="1" dirty="0">
                <a:latin typeface="Bookman Old Style" pitchFamily="18" charset="0"/>
              </a:rPr>
              <a:t>Devlet: </a:t>
            </a:r>
            <a:r>
              <a:rPr lang="tr-TR" sz="1650" dirty="0">
                <a:latin typeface="Bookman Old Style" pitchFamily="18" charset="0"/>
              </a:rPr>
              <a:t>Sınırları belirli bir coğrafi bölgede yerleşmiş bulunan bir insan topluluğu üzerinde yasal ve zorlayıcı güce sahip olan kurumsallaşmış bir siyasal kuruluştur. </a:t>
            </a:r>
            <a:endParaRPr lang="tr-TR" sz="1650" dirty="0">
              <a:latin typeface="Bookman Old Style" pitchFamily="18" charset="0"/>
            </a:endParaRPr>
          </a:p>
          <a:p>
            <a:pPr marL="0" indent="0">
              <a:spcBef>
                <a:spcPts val="0"/>
              </a:spcBef>
              <a:buNone/>
            </a:pPr>
            <a:r>
              <a:rPr lang="tr-TR" sz="1650" dirty="0">
                <a:latin typeface="Bookman Old Style" pitchFamily="18" charset="0"/>
              </a:rPr>
              <a:t>	</a:t>
            </a:r>
            <a:r>
              <a:rPr lang="tr-TR" sz="1650" dirty="0">
                <a:latin typeface="Bookman Old Style" pitchFamily="18" charset="0"/>
              </a:rPr>
              <a:t>Devletin </a:t>
            </a:r>
            <a:r>
              <a:rPr lang="tr-TR" sz="1650" dirty="0">
                <a:latin typeface="Bookman Old Style" pitchFamily="18" charset="0"/>
              </a:rPr>
              <a:t>amaçlarını gerçekleştirecek biçimde örgütlenmiş insan gücü ve araç-gereç ile bunların </a:t>
            </a:r>
            <a:r>
              <a:rPr lang="tr-TR" sz="1650" dirty="0">
                <a:latin typeface="Bookman Old Style" pitchFamily="18" charset="0"/>
              </a:rPr>
              <a:t>yönetimi…</a:t>
            </a:r>
            <a:endParaRPr lang="tr-TR" sz="1650" dirty="0">
              <a:latin typeface="Bookman Old Style" pitchFamily="18" charset="0"/>
            </a:endParaRPr>
          </a:p>
          <a:p>
            <a:pPr marL="0" indent="0">
              <a:spcBef>
                <a:spcPts val="0"/>
              </a:spcBef>
              <a:buNone/>
            </a:pPr>
            <a:r>
              <a:rPr lang="tr-TR" sz="1650" dirty="0">
                <a:latin typeface="Bookman Old Style" pitchFamily="18" charset="0"/>
              </a:rPr>
              <a:t>	Modern </a:t>
            </a:r>
            <a:r>
              <a:rPr lang="tr-TR" sz="1650" dirty="0">
                <a:latin typeface="Bookman Old Style" pitchFamily="18" charset="0"/>
              </a:rPr>
              <a:t>kapitalist toplumlara özgü örgütlenme </a:t>
            </a:r>
            <a:r>
              <a:rPr lang="tr-TR" sz="1650" dirty="0">
                <a:latin typeface="Bookman Old Style" pitchFamily="18" charset="0"/>
              </a:rPr>
              <a:t>biçimi…</a:t>
            </a:r>
          </a:p>
          <a:p>
            <a:pPr marL="0" indent="0">
              <a:spcBef>
                <a:spcPts val="0"/>
              </a:spcBef>
              <a:buNone/>
            </a:pPr>
            <a:r>
              <a:rPr lang="tr-TR" sz="1650" dirty="0">
                <a:latin typeface="Bookman Old Style" pitchFamily="18" charset="0"/>
              </a:rPr>
              <a:t>	Yasaları ve idari düzenlemeleri uygulamakla ilgili süreçler, organizasyonlar ve kamu personelinin eylem ve işlemleri…</a:t>
            </a:r>
          </a:p>
          <a:p>
            <a:pPr marL="0" indent="0">
              <a:spcBef>
                <a:spcPts val="0"/>
              </a:spcBef>
              <a:buNone/>
            </a:pPr>
            <a:r>
              <a:rPr lang="tr-TR" sz="1650" dirty="0">
                <a:latin typeface="Bookman Old Style" pitchFamily="18" charset="0"/>
              </a:rPr>
              <a:t>	Devlette </a:t>
            </a:r>
            <a:r>
              <a:rPr lang="tr-TR" sz="1650" dirty="0">
                <a:latin typeface="Bookman Old Style" pitchFamily="18" charset="0"/>
              </a:rPr>
              <a:t>ya da ona bağlı kuruluşlarda eylemde bulunan kişilerin ve kümelerin davranışlarıyla ilgili </a:t>
            </a:r>
            <a:r>
              <a:rPr lang="tr-TR" sz="1650" dirty="0">
                <a:latin typeface="Bookman Old Style" pitchFamily="18" charset="0"/>
              </a:rPr>
              <a:t>alan…</a:t>
            </a:r>
            <a:endParaRPr lang="tr-TR" sz="1650" dirty="0">
              <a:latin typeface="Bookman Old Style" pitchFamily="18" charset="0"/>
            </a:endParaRPr>
          </a:p>
          <a:p>
            <a:pPr>
              <a:spcBef>
                <a:spcPts val="0"/>
              </a:spcBef>
            </a:pPr>
            <a:r>
              <a:rPr lang="tr-TR" sz="1650" dirty="0">
                <a:latin typeface="Bookman Old Style" pitchFamily="18" charset="0"/>
              </a:rPr>
              <a:t>Süreklilik arz eden teknik </a:t>
            </a:r>
            <a:r>
              <a:rPr lang="tr-TR" sz="1650" dirty="0">
                <a:latin typeface="Bookman Old Style" pitchFamily="18" charset="0"/>
              </a:rPr>
              <a:t>iktidar…</a:t>
            </a:r>
            <a:endParaRPr lang="tr-TR" sz="1650" dirty="0">
              <a:latin typeface="Bookman Old Style" pitchFamily="18" charset="0"/>
            </a:endParaRPr>
          </a:p>
          <a:p>
            <a:pPr>
              <a:spcBef>
                <a:spcPts val="0"/>
              </a:spcBef>
            </a:pPr>
            <a:r>
              <a:rPr lang="tr-TR" sz="1650" dirty="0">
                <a:latin typeface="Bookman Old Style" pitchFamily="18" charset="0"/>
              </a:rPr>
              <a:t>Devlet değil </a:t>
            </a:r>
            <a:r>
              <a:rPr lang="tr-TR" sz="1650" dirty="0">
                <a:latin typeface="Bookman Old Style" pitchFamily="18" charset="0"/>
              </a:rPr>
              <a:t>de yürütmenin altındaki sivil, idari yapı ve bu yapının işleyişini inceleyen </a:t>
            </a:r>
            <a:r>
              <a:rPr lang="tr-TR" sz="1650" dirty="0">
                <a:latin typeface="Bookman Old Style" pitchFamily="18" charset="0"/>
              </a:rPr>
              <a:t>disiplin (</a:t>
            </a:r>
            <a:r>
              <a:rPr lang="tr-TR" sz="1650" dirty="0">
                <a:latin typeface="Bookman Old Style" pitchFamily="18" charset="0"/>
              </a:rPr>
              <a:t>s</a:t>
            </a:r>
            <a:r>
              <a:rPr lang="tr-TR" sz="1650" dirty="0">
                <a:latin typeface="Bookman Old Style" pitchFamily="18" charset="0"/>
              </a:rPr>
              <a:t>iyaset-yönetim ayrımı)…</a:t>
            </a:r>
          </a:p>
          <a:p>
            <a:pPr>
              <a:spcBef>
                <a:spcPts val="0"/>
              </a:spcBef>
            </a:pPr>
            <a:r>
              <a:rPr lang="tr-TR" sz="1650" dirty="0">
                <a:latin typeface="Bookman Old Style" pitchFamily="18" charset="0"/>
              </a:rPr>
              <a:t>Siyasetin örgütlenmiş hali olan devlet, kapsam dışı tutulmaktadır…</a:t>
            </a:r>
          </a:p>
          <a:p>
            <a:pPr marL="0" indent="0">
              <a:spcBef>
                <a:spcPts val="0"/>
              </a:spcBef>
              <a:buNone/>
            </a:pPr>
            <a:r>
              <a:rPr lang="tr-TR" sz="1650" dirty="0">
                <a:latin typeface="Bookman Old Style" pitchFamily="18" charset="0"/>
              </a:rPr>
              <a:t>	- iktidar mücadelesi / sınıf mücadelesi</a:t>
            </a:r>
          </a:p>
          <a:p>
            <a:pPr marL="0" indent="0">
              <a:spcBef>
                <a:spcPts val="0"/>
              </a:spcBef>
              <a:buNone/>
            </a:pPr>
            <a:r>
              <a:rPr lang="tr-TR" sz="1650" dirty="0">
                <a:latin typeface="Bookman Old Style" pitchFamily="18" charset="0"/>
              </a:rPr>
              <a:t>	</a:t>
            </a:r>
            <a:r>
              <a:rPr lang="tr-TR" sz="1650" dirty="0">
                <a:latin typeface="Bookman Old Style" pitchFamily="18" charset="0"/>
              </a:rPr>
              <a:t>- ortak iyilik için uzlaşı uğraşısı / eşitsizliğe dayalı sömürü düzeni ve bunun sürekliliğinin sağlanması…</a:t>
            </a:r>
            <a:endParaRPr lang="tr-TR" sz="1650" dirty="0">
              <a:latin typeface="Bookman Old Style" pitchFamily="18" charset="0"/>
            </a:endParaRPr>
          </a:p>
        </p:txBody>
      </p:sp>
    </p:spTree>
    <p:extLst>
      <p:ext uri="{BB962C8B-B14F-4D97-AF65-F5344CB8AC3E}">
        <p14:creationId xmlns:p14="http://schemas.microsoft.com/office/powerpoint/2010/main" val="1357593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900" b="1" dirty="0">
                <a:latin typeface="Bookman Old Style" pitchFamily="18" charset="0"/>
              </a:rPr>
              <a:t>Kamu Yönetiminin Unsur ve Tanımları</a:t>
            </a:r>
          </a:p>
        </p:txBody>
      </p:sp>
      <p:sp>
        <p:nvSpPr>
          <p:cNvPr id="3" name="2 İçerik Yer Tutucusu"/>
          <p:cNvSpPr>
            <a:spLocks noGrp="1"/>
          </p:cNvSpPr>
          <p:nvPr>
            <p:ph idx="1"/>
          </p:nvPr>
        </p:nvSpPr>
        <p:spPr>
          <a:xfrm>
            <a:off x="2136648" y="1600200"/>
            <a:ext cx="8153400" cy="4925144"/>
          </a:xfrm>
        </p:spPr>
        <p:txBody>
          <a:bodyPr>
            <a:noAutofit/>
          </a:bodyPr>
          <a:lstStyle/>
          <a:p>
            <a:r>
              <a:rPr lang="tr-TR" sz="2100" b="1" dirty="0">
                <a:latin typeface="Bookman Old Style" pitchFamily="18" charset="0"/>
              </a:rPr>
              <a:t>Kamu hizmeti</a:t>
            </a:r>
            <a:r>
              <a:rPr lang="tr-TR" sz="2100" dirty="0">
                <a:latin typeface="Bookman Old Style" pitchFamily="18" charset="0"/>
              </a:rPr>
              <a:t>: kamu kurum/kuruluşları tarafından veya onların denetim ve gözetimi altında </a:t>
            </a:r>
            <a:r>
              <a:rPr lang="tr-TR" sz="2100" i="1" dirty="0">
                <a:latin typeface="Bookman Old Style" pitchFamily="18" charset="0"/>
              </a:rPr>
              <a:t>halkın ortak ihtiyaçlarını </a:t>
            </a:r>
            <a:r>
              <a:rPr lang="tr-TR" sz="2100" dirty="0">
                <a:latin typeface="Bookman Old Style" pitchFamily="18" charset="0"/>
              </a:rPr>
              <a:t>karşılamaya yönelik olarak üretilen ve sunulan mal ve hizmetler…</a:t>
            </a:r>
          </a:p>
          <a:p>
            <a:r>
              <a:rPr lang="tr-TR" sz="2100" b="1" dirty="0">
                <a:latin typeface="Bookman Old Style" pitchFamily="18" charset="0"/>
              </a:rPr>
              <a:t>Kamu politikalarının </a:t>
            </a:r>
            <a:r>
              <a:rPr lang="tr-TR" sz="2100" dirty="0">
                <a:latin typeface="Bookman Old Style" pitchFamily="18" charset="0"/>
              </a:rPr>
              <a:t>oluşturulması ve yürütülmesiyle ilgili tüm faaliyetleri ifade eder. Kamu politikalarının oluşturulmasında siyasal karar organlarına teknik destek sağlayan ve bu politikaları uygulayan örgütler bütünü…</a:t>
            </a:r>
          </a:p>
          <a:p>
            <a:r>
              <a:rPr lang="tr-TR" sz="2100" dirty="0">
                <a:latin typeface="Bookman Old Style" pitchFamily="18" charset="0"/>
              </a:rPr>
              <a:t>İnsanlar arasındaki ilişkileri düzenleyen ve bu ilişkilerin normlara uygun olarak yürütülmesini sağlayan; anlaşmazlıkları çözümleyen; kamusal mal ve hizmetleri üreten veya yöneten en üst egemen meşru gücü temsil etmektedir. </a:t>
            </a:r>
            <a:r>
              <a:rPr lang="tr-TR" sz="2100" b="1" dirty="0">
                <a:latin typeface="Bookman Old Style" pitchFamily="18" charset="0"/>
              </a:rPr>
              <a:t>KY</a:t>
            </a:r>
            <a:r>
              <a:rPr lang="tr-TR" sz="2100" dirty="0">
                <a:latin typeface="Bookman Old Style" pitchFamily="18" charset="0"/>
              </a:rPr>
              <a:t>, devletin hareket etme ve iş görme aracıdır. </a:t>
            </a:r>
          </a:p>
          <a:p>
            <a:endParaRPr lang="tr-TR" sz="2100" dirty="0">
              <a:latin typeface="Bookman Old Style" pitchFamily="18" charset="0"/>
            </a:endParaRPr>
          </a:p>
        </p:txBody>
      </p:sp>
    </p:spTree>
    <p:extLst>
      <p:ext uri="{BB962C8B-B14F-4D97-AF65-F5344CB8AC3E}">
        <p14:creationId xmlns:p14="http://schemas.microsoft.com/office/powerpoint/2010/main" val="9528913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sz="3200" b="1" dirty="0">
                <a:latin typeface="Bookman Old Style" pitchFamily="18" charset="0"/>
              </a:rPr>
              <a:t>Yönetim - Kamu Yönetimi</a:t>
            </a:r>
            <a:endParaRPr lang="tr-TR" sz="3200" b="1" dirty="0">
              <a:latin typeface="Bookman Old Style" pitchFamily="18" charset="0"/>
            </a:endParaRPr>
          </a:p>
        </p:txBody>
      </p:sp>
      <p:sp>
        <p:nvSpPr>
          <p:cNvPr id="5" name="4 İçerik Yer Tutucusu"/>
          <p:cNvSpPr>
            <a:spLocks noGrp="1"/>
          </p:cNvSpPr>
          <p:nvPr>
            <p:ph idx="1"/>
          </p:nvPr>
        </p:nvSpPr>
        <p:spPr/>
        <p:txBody>
          <a:bodyPr>
            <a:normAutofit/>
          </a:bodyPr>
          <a:lstStyle/>
          <a:p>
            <a:r>
              <a:rPr lang="tr-TR" dirty="0" smtClean="0">
                <a:latin typeface="Bookman Old Style" pitchFamily="18" charset="0"/>
              </a:rPr>
              <a:t>İnsan topluluklarının iktisadi ve toplumsal örgütlenme tarzıdır. Örgütlenmeye dair süreklilik ve genellik arz eden kuralları bulmaya çalışan disiplin / bilim…</a:t>
            </a:r>
          </a:p>
          <a:p>
            <a:r>
              <a:rPr lang="tr-TR" dirty="0" smtClean="0">
                <a:latin typeface="Bookman Old Style" pitchFamily="18" charset="0"/>
              </a:rPr>
              <a:t>Hem devletin örgütleyici eylemlerini (amaç) hem de bu eylemleri yürüten makineyi (araç) adlandırmak için kullanılır.</a:t>
            </a:r>
          </a:p>
          <a:p>
            <a:r>
              <a:rPr lang="tr-TR" dirty="0" smtClean="0">
                <a:latin typeface="Bookman Old Style" pitchFamily="18" charset="0"/>
              </a:rPr>
              <a:t>Kameralizm - Polis Bilimi - Devlet Bilimi (</a:t>
            </a:r>
            <a:r>
              <a:rPr lang="tr-TR" i="1" dirty="0" smtClean="0">
                <a:latin typeface="Bookman Old Style" pitchFamily="18" charset="0"/>
              </a:rPr>
              <a:t>Staatswissenschaft</a:t>
            </a:r>
            <a:r>
              <a:rPr lang="tr-TR" dirty="0" smtClean="0">
                <a:latin typeface="Bookman Old Style" pitchFamily="18" charset="0"/>
              </a:rPr>
              <a:t>)- Yönetim Hukuku geleneği </a:t>
            </a:r>
            <a:r>
              <a:rPr lang="tr-TR" dirty="0" smtClean="0">
                <a:latin typeface="Bookman Old Style" pitchFamily="18" charset="0"/>
                <a:sym typeface="Wingdings" pitchFamily="2" charset="2"/>
              </a:rPr>
              <a:t> Yönetim Bilimi &amp; </a:t>
            </a:r>
            <a:r>
              <a:rPr lang="tr-TR" dirty="0" smtClean="0">
                <a:latin typeface="Bookman Old Style" pitchFamily="18" charset="0"/>
              </a:rPr>
              <a:t>ABD örgüt kuramlarına dayalı KY disiplini geleneği…</a:t>
            </a:r>
          </a:p>
          <a:p>
            <a:endParaRPr lang="tr-TR" dirty="0" smtClean="0">
              <a:latin typeface="Bookman Old Style" pitchFamily="18" charset="0"/>
            </a:endParaRPr>
          </a:p>
        </p:txBody>
      </p:sp>
    </p:spTree>
    <p:extLst>
      <p:ext uri="{BB962C8B-B14F-4D97-AF65-F5344CB8AC3E}">
        <p14:creationId xmlns:p14="http://schemas.microsoft.com/office/powerpoint/2010/main" val="1459162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2</TotalTime>
  <Words>683</Words>
  <Application>Microsoft Macintosh PowerPoint</Application>
  <PresentationFormat>Geniş Ekran</PresentationFormat>
  <Paragraphs>65</Paragraphs>
  <Slides>10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Calibri Light</vt:lpstr>
      <vt:lpstr>Wingdings</vt:lpstr>
      <vt:lpstr>Arial</vt:lpstr>
      <vt:lpstr>Office Teması</vt:lpstr>
      <vt:lpstr>Yönetim</vt:lpstr>
      <vt:lpstr>Yönetim</vt:lpstr>
      <vt:lpstr>Yönetim</vt:lpstr>
      <vt:lpstr>Yönetim</vt:lpstr>
      <vt:lpstr>Yaklaşım Sorunu</vt:lpstr>
      <vt:lpstr>Kamu Yönetiminin Unsur ve Tanımları</vt:lpstr>
      <vt:lpstr>Kamu Yönetiminin Unsur ve Tanımları</vt:lpstr>
      <vt:lpstr>Kamu Yönetiminin Unsur ve Tanımları</vt:lpstr>
      <vt:lpstr>Yönetim - Kamu Yönetimi</vt:lpstr>
      <vt:lpstr>Kamu Yönetimi &amp; Özel (Alan/Sektör) Yönetim(i)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dc:title>
  <dc:creator>Microsoft Office Kullanıcısı</dc:creator>
  <cp:lastModifiedBy>Microsoft Office Kullanıcısı</cp:lastModifiedBy>
  <cp:revision>1</cp:revision>
  <dcterms:created xsi:type="dcterms:W3CDTF">2018-03-26T06:49:38Z</dcterms:created>
  <dcterms:modified xsi:type="dcterms:W3CDTF">2018-03-26T06:52:33Z</dcterms:modified>
</cp:coreProperties>
</file>