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291" r:id="rId6"/>
    <p:sldId id="318" r:id="rId7"/>
    <p:sldId id="319" r:id="rId8"/>
    <p:sldId id="313" r:id="rId9"/>
    <p:sldId id="314" r:id="rId10"/>
    <p:sldId id="321" r:id="rId11"/>
    <p:sldId id="320" r:id="rId12"/>
    <p:sldId id="31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9" id="{D40AAF2D-87DE-4504-8972-20CD1B716483}">
          <p14:sldIdLst>
            <p14:sldId id="281"/>
            <p14:sldId id="291"/>
            <p14:sldId id="318"/>
            <p14:sldId id="319"/>
            <p14:sldId id="313"/>
            <p14:sldId id="314"/>
            <p14:sldId id="321"/>
            <p14:sldId id="320"/>
            <p14:sldId id="315"/>
          </p14:sldIdLst>
        </p14:section>
        <p14:section name="Varsayılan Bölüm" id="{028F87FC-C273-4F0D-87ED-10D6F98F608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1B6F46-BDDE-4A87-AAFF-8AAE4F98BC3E}" v="1" dt="2020-05-27T14:36:35.0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lal Nur Gözüküçük" userId="c9e7c93c-5cb0-4c0e-8df3-2f019b03d73c" providerId="ADAL" clId="{5A1B6F46-BDDE-4A87-AAFF-8AAE4F98BC3E}"/>
    <pc:docChg chg="addSld modSld">
      <pc:chgData name="Hilal Nur Gözüküçük" userId="c9e7c93c-5cb0-4c0e-8df3-2f019b03d73c" providerId="ADAL" clId="{5A1B6F46-BDDE-4A87-AAFF-8AAE4F98BC3E}" dt="2020-05-27T14:36:35.050" v="0"/>
      <pc:docMkLst>
        <pc:docMk/>
      </pc:docMkLst>
      <pc:sldChg chg="add">
        <pc:chgData name="Hilal Nur Gözüküçük" userId="c9e7c93c-5cb0-4c0e-8df3-2f019b03d73c" providerId="ADAL" clId="{5A1B6F46-BDDE-4A87-AAFF-8AAE4F98BC3E}" dt="2020-05-27T14:36:35.050" v="0"/>
        <pc:sldMkLst>
          <pc:docMk/>
          <pc:sldMk cId="2320697844" sldId="28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A5FDBB-1FD5-4BE8-9D16-EB53095D8298}"/>
              </a:ext>
            </a:extLst>
          </p:cNvPr>
          <p:cNvSpPr>
            <a:spLocks noGrp="1"/>
          </p:cNvSpPr>
          <p:nvPr>
            <p:ph type="title"/>
          </p:nvPr>
        </p:nvSpPr>
        <p:spPr/>
        <p:txBody>
          <a:bodyPr/>
          <a:lstStyle/>
          <a:p>
            <a:r>
              <a:rPr lang="tr-TR" dirty="0"/>
              <a:t>HAKLARIN KORUNMASI</a:t>
            </a:r>
            <a:br>
              <a:rPr lang="tr-TR" dirty="0"/>
            </a:br>
            <a:r>
              <a:rPr lang="tr-TR" dirty="0"/>
              <a:t>Dava</a:t>
            </a:r>
          </a:p>
        </p:txBody>
      </p:sp>
      <p:sp>
        <p:nvSpPr>
          <p:cNvPr id="3" name="İçerik Yer Tutucusu 2">
            <a:extLst>
              <a:ext uri="{FF2B5EF4-FFF2-40B4-BE49-F238E27FC236}">
                <a16:creationId xmlns:a16="http://schemas.microsoft.com/office/drawing/2014/main" id="{06DC7989-63C6-400A-9A4F-F6D5530135BE}"/>
              </a:ext>
            </a:extLst>
          </p:cNvPr>
          <p:cNvSpPr>
            <a:spLocks noGrp="1"/>
          </p:cNvSpPr>
          <p:nvPr>
            <p:ph idx="1"/>
          </p:nvPr>
        </p:nvSpPr>
        <p:spPr>
          <a:xfrm>
            <a:off x="514905" y="2015732"/>
            <a:ext cx="11017188" cy="4037749"/>
          </a:xfrm>
        </p:spPr>
        <p:txBody>
          <a:bodyPr/>
          <a:lstStyle/>
          <a:p>
            <a:pPr marL="0" indent="0">
              <a:buNone/>
            </a:pPr>
            <a:r>
              <a:rPr lang="tr-TR" dirty="0"/>
              <a:t>DAVANIN VE SAVUNMANIN İSPATI</a:t>
            </a:r>
          </a:p>
          <a:p>
            <a:pPr marL="457200" indent="-457200">
              <a:buFont typeface="+mj-lt"/>
              <a:buAutoNum type="arabicPeriod"/>
            </a:pPr>
            <a:r>
              <a:rPr lang="tr-TR" dirty="0"/>
              <a:t>İspat yükü: İddia veya savunmanın haklı olması yetmez, bunların dava sonucunu etkilemesi için ispatı gerekir. Bir davada hangi tarafın hangi hususu ispat etmesi gerektiği ispat yükü ile tespit edilir.  İspat, bir olgunun varlığına veya yokluğuna hakimi usulüne uygun şekilde ikna etmektir. İspat yükü kendisine düşen taraf, davayı kazanmak için bunu yerine getirmelidir.</a:t>
            </a:r>
          </a:p>
          <a:p>
            <a:pPr marL="457200" indent="-457200">
              <a:buFont typeface="+mj-lt"/>
              <a:buAutoNum type="arabicPeriod"/>
            </a:pPr>
            <a:r>
              <a:rPr lang="tr-TR" dirty="0"/>
              <a:t>İspat konusunda temel ilke: «Kanunda aksine bir hüküm bulunmadıkça, taraflardan her biri, hakkını dayandırdığı olguların varlığını ispatla yükümlüdür.»</a:t>
            </a:r>
          </a:p>
          <a:p>
            <a:pPr marL="457200" lvl="1" indent="0">
              <a:buNone/>
            </a:pPr>
            <a:r>
              <a:rPr lang="tr-TR" dirty="0"/>
              <a:t>Kanun hükmüne dayanıldığında bunu ispat gerekmez.</a:t>
            </a:r>
          </a:p>
          <a:p>
            <a:pPr marL="0" indent="0">
              <a:buNone/>
            </a:pPr>
            <a:endParaRPr lang="tr-TR" dirty="0"/>
          </a:p>
        </p:txBody>
      </p:sp>
    </p:spTree>
    <p:extLst>
      <p:ext uri="{BB962C8B-B14F-4D97-AF65-F5344CB8AC3E}">
        <p14:creationId xmlns:p14="http://schemas.microsoft.com/office/powerpoint/2010/main" val="3647885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A9C425-0350-4197-A07A-39686B746F6A}"/>
              </a:ext>
            </a:extLst>
          </p:cNvPr>
          <p:cNvSpPr>
            <a:spLocks noGrp="1"/>
          </p:cNvSpPr>
          <p:nvPr>
            <p:ph type="title"/>
          </p:nvPr>
        </p:nvSpPr>
        <p:spPr/>
        <p:txBody>
          <a:bodyPr/>
          <a:lstStyle/>
          <a:p>
            <a:r>
              <a:rPr lang="tr-TR" dirty="0"/>
              <a:t>HAKLARIN KORUNMASI</a:t>
            </a:r>
            <a:br>
              <a:rPr lang="tr-TR" dirty="0"/>
            </a:br>
            <a:r>
              <a:rPr lang="tr-TR" dirty="0"/>
              <a:t>Dava</a:t>
            </a:r>
          </a:p>
        </p:txBody>
      </p:sp>
      <p:sp>
        <p:nvSpPr>
          <p:cNvPr id="3" name="İçerik Yer Tutucusu 2">
            <a:extLst>
              <a:ext uri="{FF2B5EF4-FFF2-40B4-BE49-F238E27FC236}">
                <a16:creationId xmlns:a16="http://schemas.microsoft.com/office/drawing/2014/main" id="{ABE2F4EF-AC29-42B4-B5DD-25464FC52B93}"/>
              </a:ext>
            </a:extLst>
          </p:cNvPr>
          <p:cNvSpPr>
            <a:spLocks noGrp="1"/>
          </p:cNvSpPr>
          <p:nvPr>
            <p:ph idx="1"/>
          </p:nvPr>
        </p:nvSpPr>
        <p:spPr>
          <a:xfrm>
            <a:off x="585926" y="2015732"/>
            <a:ext cx="10981677" cy="4109860"/>
          </a:xfrm>
        </p:spPr>
        <p:txBody>
          <a:bodyPr>
            <a:normAutofit/>
          </a:bodyPr>
          <a:lstStyle/>
          <a:p>
            <a:pPr marL="457200" indent="-457200">
              <a:buFont typeface="+mj-lt"/>
              <a:buAutoNum type="arabicPeriod" startAt="3"/>
            </a:pPr>
            <a:r>
              <a:rPr lang="tr-TR" sz="2400" dirty="0"/>
              <a:t>Özel esaslar</a:t>
            </a:r>
          </a:p>
          <a:p>
            <a:pPr marL="800100" lvl="1" indent="-342900">
              <a:buFont typeface="+mj-lt"/>
              <a:buAutoNum type="alphaLcPeriod"/>
            </a:pPr>
            <a:r>
              <a:rPr lang="tr-TR" sz="2000" dirty="0"/>
              <a:t>Hakim önünde ikrar edilen olguların ispatı gerekmez.</a:t>
            </a:r>
          </a:p>
          <a:p>
            <a:pPr marL="800100" lvl="1" indent="-342900">
              <a:buFont typeface="+mj-lt"/>
              <a:buAutoNum type="alphaLcPeriod"/>
            </a:pPr>
            <a:r>
              <a:rPr lang="tr-TR" sz="2000" dirty="0"/>
              <a:t>Hayatın olağan akışına uyan olguların ispatı gerekmez.</a:t>
            </a:r>
          </a:p>
          <a:p>
            <a:pPr marL="800100" lvl="1" indent="-342900">
              <a:buFont typeface="+mj-lt"/>
              <a:buAutoNum type="alphaLcPeriod"/>
            </a:pPr>
            <a:r>
              <a:rPr lang="tr-TR" sz="2000" dirty="0"/>
              <a:t>Herkesçe bilinen olguların ispatı gerekmez.</a:t>
            </a:r>
          </a:p>
          <a:p>
            <a:pPr marL="800100" lvl="1" indent="-342900">
              <a:buFont typeface="+mj-lt"/>
              <a:buAutoNum type="alphaLcPeriod"/>
            </a:pPr>
            <a:r>
              <a:rPr lang="tr-TR" sz="2000" dirty="0"/>
              <a:t>Kanuni bir faraziyeye veya karineye dayanılıyorsa, bunun kapsamına giren konuların ispatı gerekmez.</a:t>
            </a:r>
          </a:p>
          <a:p>
            <a:pPr marL="800100" lvl="1" indent="-342900">
              <a:buFont typeface="+mj-lt"/>
              <a:buAutoNum type="alphaLcPeriod"/>
            </a:pPr>
            <a:r>
              <a:rPr lang="tr-TR" sz="2000" dirty="0"/>
              <a:t>Kanunda ispat yükü özel olarak belirlenmişse, kanundaki esaslar uygulanır.</a:t>
            </a:r>
          </a:p>
          <a:p>
            <a:pPr marL="800100" lvl="1" indent="-342900">
              <a:buFont typeface="+mj-lt"/>
              <a:buAutoNum type="alphaLcPeriod"/>
            </a:pPr>
            <a:r>
              <a:rPr lang="tr-TR" sz="2000" dirty="0"/>
              <a:t>İddiasını resmi sicil ve senetlere dayandıran kimse, ispat yükünü yerine getirmiştir.</a:t>
            </a:r>
          </a:p>
          <a:p>
            <a:pPr marL="0" indent="0">
              <a:buNone/>
            </a:pPr>
            <a:endParaRPr lang="tr-TR" dirty="0"/>
          </a:p>
        </p:txBody>
      </p:sp>
    </p:spTree>
    <p:extLst>
      <p:ext uri="{BB962C8B-B14F-4D97-AF65-F5344CB8AC3E}">
        <p14:creationId xmlns:p14="http://schemas.microsoft.com/office/powerpoint/2010/main" val="2453855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2DF755-8175-4A65-B3D3-CD1A2AF09F72}"/>
              </a:ext>
            </a:extLst>
          </p:cNvPr>
          <p:cNvSpPr>
            <a:spLocks noGrp="1"/>
          </p:cNvSpPr>
          <p:nvPr>
            <p:ph type="title"/>
          </p:nvPr>
        </p:nvSpPr>
        <p:spPr/>
        <p:txBody>
          <a:bodyPr/>
          <a:lstStyle/>
          <a:p>
            <a:r>
              <a:rPr lang="tr-TR" dirty="0"/>
              <a:t>HAKLARIN KORUNMASI</a:t>
            </a:r>
            <a:br>
              <a:rPr lang="tr-TR" dirty="0"/>
            </a:br>
            <a:r>
              <a:rPr lang="tr-TR" dirty="0"/>
              <a:t>Dava</a:t>
            </a:r>
          </a:p>
        </p:txBody>
      </p:sp>
      <p:sp>
        <p:nvSpPr>
          <p:cNvPr id="3" name="İçerik Yer Tutucusu 2">
            <a:extLst>
              <a:ext uri="{FF2B5EF4-FFF2-40B4-BE49-F238E27FC236}">
                <a16:creationId xmlns:a16="http://schemas.microsoft.com/office/drawing/2014/main" id="{55F6EAC5-05DD-4D4A-9DDB-D07657BD13CE}"/>
              </a:ext>
            </a:extLst>
          </p:cNvPr>
          <p:cNvSpPr>
            <a:spLocks noGrp="1"/>
          </p:cNvSpPr>
          <p:nvPr>
            <p:ph idx="1"/>
          </p:nvPr>
        </p:nvSpPr>
        <p:spPr>
          <a:xfrm>
            <a:off x="577049" y="2015732"/>
            <a:ext cx="11079332" cy="4037749"/>
          </a:xfrm>
        </p:spPr>
        <p:txBody>
          <a:bodyPr/>
          <a:lstStyle/>
          <a:p>
            <a:pPr marL="457200" indent="-457200">
              <a:buFont typeface="+mj-lt"/>
              <a:buAutoNum type="arabicPeriod" startAt="4"/>
            </a:pPr>
            <a:r>
              <a:rPr lang="tr-TR" sz="2400" dirty="0"/>
              <a:t>Resmi sicil ve senetlerin ispat gücü</a:t>
            </a:r>
          </a:p>
          <a:p>
            <a:pPr lvl="1"/>
            <a:r>
              <a:rPr lang="tr-TR" sz="2000" dirty="0"/>
              <a:t>«Resmi sicil ve senetler, belgeledikleri olguların doğruluğuna kanıt oluşturur. Bunların içeriğinin doğru olmadığının ispatı, kanunda başka bir hüküm bulunmadıkça herhangi bir şekle tabi değildir.»</a:t>
            </a:r>
          </a:p>
          <a:p>
            <a:pPr lvl="1"/>
            <a:r>
              <a:rPr lang="tr-TR" sz="2000" dirty="0"/>
              <a:t>Resmi sicil, kanunun alenileşmesini istediği bazı hukuki ilişkileri veya olayları kaydetmek için devlet memurları veya noterlerce tutulan sicillerdir.</a:t>
            </a:r>
          </a:p>
          <a:p>
            <a:pPr lvl="1"/>
            <a:r>
              <a:rPr lang="tr-TR" sz="2000" dirty="0"/>
              <a:t>Senet, bir kimsenin, kendi aleyhine delil teşkil etmek üzere düzenlediği belgedir.</a:t>
            </a:r>
          </a:p>
          <a:p>
            <a:pPr lvl="1"/>
            <a:r>
              <a:rPr lang="tr-TR" sz="2000" dirty="0"/>
              <a:t>Resmi senet, resmi memurun re’sen düzenlediği veya yalnızca imzayı tasdik ettiği senettir.</a:t>
            </a:r>
          </a:p>
          <a:p>
            <a:pPr marL="0" indent="0">
              <a:buNone/>
            </a:pPr>
            <a:endParaRPr lang="tr-TR" dirty="0"/>
          </a:p>
        </p:txBody>
      </p:sp>
    </p:spTree>
    <p:extLst>
      <p:ext uri="{BB962C8B-B14F-4D97-AF65-F5344CB8AC3E}">
        <p14:creationId xmlns:p14="http://schemas.microsoft.com/office/powerpoint/2010/main" val="2982742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03FC8B-B3BB-450D-B0EA-5E18E585D815}"/>
              </a:ext>
            </a:extLst>
          </p:cNvPr>
          <p:cNvSpPr>
            <a:spLocks noGrp="1"/>
          </p:cNvSpPr>
          <p:nvPr>
            <p:ph type="title"/>
          </p:nvPr>
        </p:nvSpPr>
        <p:spPr/>
        <p:txBody>
          <a:bodyPr>
            <a:normAutofit/>
          </a:bodyPr>
          <a:lstStyle/>
          <a:p>
            <a:r>
              <a:rPr lang="tr-TR" dirty="0"/>
              <a:t>HAKLARIN KORUNMASI</a:t>
            </a:r>
            <a:br>
              <a:rPr lang="tr-TR" dirty="0"/>
            </a:br>
            <a:r>
              <a:rPr lang="tr-TR" dirty="0"/>
              <a:t>Cebri icra</a:t>
            </a:r>
          </a:p>
        </p:txBody>
      </p:sp>
      <p:sp>
        <p:nvSpPr>
          <p:cNvPr id="3" name="İçerik Yer Tutucusu 2">
            <a:extLst>
              <a:ext uri="{FF2B5EF4-FFF2-40B4-BE49-F238E27FC236}">
                <a16:creationId xmlns:a16="http://schemas.microsoft.com/office/drawing/2014/main" id="{2E5BB8CE-0E25-48EE-BFBB-00C83EDDC5FF}"/>
              </a:ext>
            </a:extLst>
          </p:cNvPr>
          <p:cNvSpPr>
            <a:spLocks noGrp="1"/>
          </p:cNvSpPr>
          <p:nvPr>
            <p:ph idx="1"/>
          </p:nvPr>
        </p:nvSpPr>
        <p:spPr>
          <a:xfrm>
            <a:off x="568171" y="2015732"/>
            <a:ext cx="10486683" cy="3879041"/>
          </a:xfrm>
        </p:spPr>
        <p:txBody>
          <a:bodyPr>
            <a:normAutofit/>
          </a:bodyPr>
          <a:lstStyle/>
          <a:p>
            <a:pPr marL="0" indent="0">
              <a:buNone/>
            </a:pPr>
            <a:r>
              <a:rPr lang="tr-TR" dirty="0"/>
              <a:t>Cebri icra, eda ilamlarının, devletin teşkilatı tarafından zorla yerine getirilmesidir.</a:t>
            </a:r>
          </a:p>
          <a:p>
            <a:r>
              <a:rPr lang="tr-TR" dirty="0"/>
              <a:t>Para alacaklarında</a:t>
            </a:r>
          </a:p>
          <a:p>
            <a:r>
              <a:rPr lang="tr-TR" dirty="0"/>
              <a:t>Taşınır malın iadesi hususundaki ilamlar</a:t>
            </a:r>
          </a:p>
          <a:p>
            <a:r>
              <a:rPr lang="tr-TR" dirty="0"/>
              <a:t>Taşınmaz mülkiyetinin nakli veya taşınmaz üzerinde bir irtifak hakkı veya taşınmaz yükü tesisi hususundaki ilamlar</a:t>
            </a:r>
          </a:p>
          <a:p>
            <a:r>
              <a:rPr lang="tr-TR" dirty="0"/>
              <a:t>Taşınmazların tahliye ve teslimi hakkındaki ilamlar</a:t>
            </a:r>
          </a:p>
          <a:p>
            <a:r>
              <a:rPr lang="tr-TR" dirty="0"/>
              <a:t>Yapma borçları </a:t>
            </a:r>
          </a:p>
          <a:p>
            <a:r>
              <a:rPr lang="tr-TR" dirty="0"/>
              <a:t>Yapmama borçları</a:t>
            </a:r>
          </a:p>
        </p:txBody>
      </p:sp>
    </p:spTree>
    <p:extLst>
      <p:ext uri="{BB962C8B-B14F-4D97-AF65-F5344CB8AC3E}">
        <p14:creationId xmlns:p14="http://schemas.microsoft.com/office/powerpoint/2010/main" val="3645870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311F4D-E890-4F3C-A96B-01D6040B8C49}"/>
              </a:ext>
            </a:extLst>
          </p:cNvPr>
          <p:cNvSpPr>
            <a:spLocks noGrp="1"/>
          </p:cNvSpPr>
          <p:nvPr>
            <p:ph type="title"/>
          </p:nvPr>
        </p:nvSpPr>
        <p:spPr/>
        <p:txBody>
          <a:bodyPr>
            <a:normAutofit/>
          </a:bodyPr>
          <a:lstStyle/>
          <a:p>
            <a:r>
              <a:rPr lang="tr-TR" dirty="0"/>
              <a:t>HAKLARIN KORUNMASI</a:t>
            </a:r>
            <a:br>
              <a:rPr lang="tr-TR" dirty="0"/>
            </a:br>
            <a:r>
              <a:rPr lang="tr-TR" dirty="0"/>
              <a:t>Hakkını kendi gücü ile koruma</a:t>
            </a:r>
          </a:p>
        </p:txBody>
      </p:sp>
      <p:sp>
        <p:nvSpPr>
          <p:cNvPr id="3" name="İçerik Yer Tutucusu 2">
            <a:extLst>
              <a:ext uri="{FF2B5EF4-FFF2-40B4-BE49-F238E27FC236}">
                <a16:creationId xmlns:a16="http://schemas.microsoft.com/office/drawing/2014/main" id="{EA59EA9C-5EB6-4A07-965A-3D0F091E3895}"/>
              </a:ext>
            </a:extLst>
          </p:cNvPr>
          <p:cNvSpPr>
            <a:spLocks noGrp="1"/>
          </p:cNvSpPr>
          <p:nvPr>
            <p:ph idx="1"/>
          </p:nvPr>
        </p:nvSpPr>
        <p:spPr>
          <a:xfrm>
            <a:off x="435006" y="2015732"/>
            <a:ext cx="11256885" cy="4127616"/>
          </a:xfrm>
        </p:spPr>
        <p:txBody>
          <a:bodyPr>
            <a:normAutofit/>
          </a:bodyPr>
          <a:lstStyle/>
          <a:p>
            <a:pPr marL="0" indent="0">
              <a:buNone/>
            </a:pPr>
            <a:r>
              <a:rPr lang="tr-TR" sz="2400" u="sng" dirty="0"/>
              <a:t>Hakka yönelik mevcut tecavüze karşı korunma</a:t>
            </a:r>
          </a:p>
          <a:p>
            <a:pPr marL="914400" lvl="1" indent="-457200">
              <a:buFont typeface="+mj-lt"/>
              <a:buAutoNum type="arabicPeriod"/>
            </a:pPr>
            <a:r>
              <a:rPr lang="tr-TR" dirty="0"/>
              <a:t>Meşru müdafaa</a:t>
            </a:r>
          </a:p>
          <a:p>
            <a:pPr lvl="2"/>
            <a:r>
              <a:rPr lang="tr-TR" dirty="0"/>
              <a:t>Şahıs varlığına veya malvarlığına yönelmiş bir tecavüz bulunmalıdır.</a:t>
            </a:r>
          </a:p>
          <a:p>
            <a:pPr lvl="2"/>
            <a:r>
              <a:rPr lang="tr-TR" dirty="0"/>
              <a:t>Tecavüz hukuka aykırı olmalıdır.</a:t>
            </a:r>
          </a:p>
          <a:p>
            <a:pPr lvl="2"/>
            <a:r>
              <a:rPr lang="tr-TR" dirty="0"/>
              <a:t>Tecavüz halen mevcut olmalıdır.</a:t>
            </a:r>
          </a:p>
          <a:p>
            <a:pPr lvl="2"/>
            <a:r>
              <a:rPr lang="tr-TR" dirty="0"/>
              <a:t>Tecavüz gerçek olmalıdır.</a:t>
            </a:r>
          </a:p>
          <a:p>
            <a:pPr lvl="2"/>
            <a:r>
              <a:rPr lang="tr-TR" dirty="0"/>
              <a:t>Müdafaa, tecavüzü defetmek için gerekli araçların kullanılmasıyla sınırlıdır.</a:t>
            </a:r>
          </a:p>
          <a:p>
            <a:pPr lvl="2"/>
            <a:r>
              <a:rPr lang="tr-TR" dirty="0"/>
              <a:t>Yalnızca bizzat saldırıda bulunan kişinin şahsına veya malına zarar verilebilir.</a:t>
            </a:r>
          </a:p>
        </p:txBody>
      </p:sp>
    </p:spTree>
    <p:extLst>
      <p:ext uri="{BB962C8B-B14F-4D97-AF65-F5344CB8AC3E}">
        <p14:creationId xmlns:p14="http://schemas.microsoft.com/office/powerpoint/2010/main" val="2898494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FDA07E-EA98-4EE0-8C06-E255D6EB8030}"/>
              </a:ext>
            </a:extLst>
          </p:cNvPr>
          <p:cNvSpPr>
            <a:spLocks noGrp="1"/>
          </p:cNvSpPr>
          <p:nvPr>
            <p:ph type="title"/>
          </p:nvPr>
        </p:nvSpPr>
        <p:spPr/>
        <p:txBody>
          <a:bodyPr/>
          <a:lstStyle/>
          <a:p>
            <a:r>
              <a:rPr lang="tr-TR" dirty="0"/>
              <a:t>HAKLARIN KORUNMASI</a:t>
            </a:r>
            <a:br>
              <a:rPr lang="tr-TR" dirty="0"/>
            </a:br>
            <a:r>
              <a:rPr lang="tr-TR" dirty="0"/>
              <a:t>Hakkını kendi gücü ile koruma</a:t>
            </a:r>
          </a:p>
        </p:txBody>
      </p:sp>
      <p:sp>
        <p:nvSpPr>
          <p:cNvPr id="3" name="İçerik Yer Tutucusu 2">
            <a:extLst>
              <a:ext uri="{FF2B5EF4-FFF2-40B4-BE49-F238E27FC236}">
                <a16:creationId xmlns:a16="http://schemas.microsoft.com/office/drawing/2014/main" id="{9B8295F1-3A48-4D09-BBBE-0CC0CB2611B9}"/>
              </a:ext>
            </a:extLst>
          </p:cNvPr>
          <p:cNvSpPr>
            <a:spLocks noGrp="1"/>
          </p:cNvSpPr>
          <p:nvPr>
            <p:ph idx="1"/>
          </p:nvPr>
        </p:nvSpPr>
        <p:spPr>
          <a:xfrm>
            <a:off x="656948" y="2015732"/>
            <a:ext cx="11123719" cy="3450613"/>
          </a:xfrm>
        </p:spPr>
        <p:txBody>
          <a:bodyPr/>
          <a:lstStyle/>
          <a:p>
            <a:pPr marL="457200" indent="-457200">
              <a:buFont typeface="+mj-lt"/>
              <a:buAutoNum type="arabicPeriod" startAt="2"/>
            </a:pPr>
            <a:r>
              <a:rPr lang="tr-TR" dirty="0"/>
              <a:t>Iztırar hali: Bir kimsenin, kendisinin veya başkasının şahsını veya mallarını derhal gerçekleşecek bir tehlikeden korumak için, bu tehlikeyi yaratmış olmayan başka bir şahsın mallarına zarar vermesidir.</a:t>
            </a:r>
          </a:p>
          <a:p>
            <a:endParaRPr lang="tr-TR" dirty="0"/>
          </a:p>
        </p:txBody>
      </p:sp>
    </p:spTree>
    <p:extLst>
      <p:ext uri="{BB962C8B-B14F-4D97-AF65-F5344CB8AC3E}">
        <p14:creationId xmlns:p14="http://schemas.microsoft.com/office/powerpoint/2010/main" val="1462880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7D7038-166F-4D0A-86D3-FAB15D73B0FD}"/>
              </a:ext>
            </a:extLst>
          </p:cNvPr>
          <p:cNvSpPr>
            <a:spLocks noGrp="1"/>
          </p:cNvSpPr>
          <p:nvPr>
            <p:ph type="title"/>
          </p:nvPr>
        </p:nvSpPr>
        <p:spPr/>
        <p:txBody>
          <a:bodyPr/>
          <a:lstStyle/>
          <a:p>
            <a:r>
              <a:rPr lang="tr-TR" dirty="0"/>
              <a:t>HAKLARIN KORUNMASI</a:t>
            </a:r>
            <a:br>
              <a:rPr lang="tr-TR" dirty="0"/>
            </a:br>
            <a:r>
              <a:rPr lang="tr-TR" dirty="0"/>
              <a:t>Hakkını kendi gücü ile koruma</a:t>
            </a:r>
          </a:p>
        </p:txBody>
      </p:sp>
      <p:sp>
        <p:nvSpPr>
          <p:cNvPr id="3" name="İçerik Yer Tutucusu 2">
            <a:extLst>
              <a:ext uri="{FF2B5EF4-FFF2-40B4-BE49-F238E27FC236}">
                <a16:creationId xmlns:a16="http://schemas.microsoft.com/office/drawing/2014/main" id="{6A07764B-B82D-43C5-A405-A4382579550E}"/>
              </a:ext>
            </a:extLst>
          </p:cNvPr>
          <p:cNvSpPr>
            <a:spLocks noGrp="1"/>
          </p:cNvSpPr>
          <p:nvPr>
            <p:ph idx="1"/>
          </p:nvPr>
        </p:nvSpPr>
        <p:spPr>
          <a:xfrm>
            <a:off x="568171" y="2015732"/>
            <a:ext cx="10999433" cy="4037749"/>
          </a:xfrm>
        </p:spPr>
        <p:txBody>
          <a:bodyPr/>
          <a:lstStyle/>
          <a:p>
            <a:pPr marL="0" indent="0">
              <a:buNone/>
            </a:pPr>
            <a:r>
              <a:rPr lang="tr-TR" sz="2400" u="sng" dirty="0"/>
              <a:t>Hakka yönelik tehlikeye karşı korunma: Kuvvet kullanma</a:t>
            </a:r>
          </a:p>
          <a:p>
            <a:pPr marL="457200" lvl="1" indent="0">
              <a:buNone/>
            </a:pPr>
            <a:r>
              <a:rPr lang="tr-TR" sz="2000" dirty="0"/>
              <a:t>Güvenlik güçlerinin zamanında müdahalesi mümkün değilse ve hakkın ortadan kalkmasını veya kullanımının güçleşmesini önlemek için başka bir araç da yoksa, bir kimse hakkını korumak için kendi gücünü kullanabilir.</a:t>
            </a:r>
          </a:p>
          <a:p>
            <a:pPr lvl="1"/>
            <a:r>
              <a:rPr lang="tr-TR" sz="2000" dirty="0"/>
              <a:t>Bir kimse yalnızca kendi hakkını korumak için kuvvet kullanabilir.</a:t>
            </a:r>
          </a:p>
          <a:p>
            <a:pPr lvl="1"/>
            <a:r>
              <a:rPr lang="tr-TR" sz="2000" dirty="0"/>
              <a:t>Resmi makamların zamanında müdahalesi mümkün olmamalıdır.</a:t>
            </a:r>
          </a:p>
          <a:p>
            <a:pPr lvl="1"/>
            <a:r>
              <a:rPr lang="tr-TR" sz="2000" dirty="0"/>
              <a:t>Hakkın sonradan ileri sürülmesi imkansızlaşacak veya zorlaşacak olmalıdır.</a:t>
            </a:r>
          </a:p>
          <a:p>
            <a:pPr lvl="1"/>
            <a:r>
              <a:rPr lang="tr-TR" sz="2000" dirty="0"/>
              <a:t>Kuvvete başvurma, hakkı korumaya elverişli olmalı ve başka çare bulunmamalıdır.</a:t>
            </a:r>
          </a:p>
          <a:p>
            <a:pPr marL="0" indent="0">
              <a:buNone/>
            </a:pPr>
            <a:endParaRPr lang="tr-TR" dirty="0"/>
          </a:p>
        </p:txBody>
      </p:sp>
    </p:spTree>
    <p:extLst>
      <p:ext uri="{BB962C8B-B14F-4D97-AF65-F5344CB8AC3E}">
        <p14:creationId xmlns:p14="http://schemas.microsoft.com/office/powerpoint/2010/main" val="365584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E8BBF4-D13D-4D2B-8895-F0671C0EC119}"/>
              </a:ext>
            </a:extLst>
          </p:cNvPr>
          <p:cNvSpPr>
            <a:spLocks noGrp="1"/>
          </p:cNvSpPr>
          <p:nvPr>
            <p:ph type="title"/>
          </p:nvPr>
        </p:nvSpPr>
        <p:spPr/>
        <p:txBody>
          <a:bodyPr>
            <a:normAutofit/>
          </a:bodyPr>
          <a:lstStyle/>
          <a:p>
            <a:r>
              <a:rPr lang="tr-TR" dirty="0"/>
              <a:t>HAKLARIN KORUNMASI</a:t>
            </a:r>
            <a:br>
              <a:rPr lang="tr-TR" dirty="0"/>
            </a:br>
            <a:r>
              <a:rPr lang="tr-TR" dirty="0"/>
              <a:t>Uğranılan zararı tazmin etme</a:t>
            </a:r>
          </a:p>
        </p:txBody>
      </p:sp>
      <p:sp>
        <p:nvSpPr>
          <p:cNvPr id="3" name="İçerik Yer Tutucusu 2">
            <a:extLst>
              <a:ext uri="{FF2B5EF4-FFF2-40B4-BE49-F238E27FC236}">
                <a16:creationId xmlns:a16="http://schemas.microsoft.com/office/drawing/2014/main" id="{2E107B10-3CA7-4F4C-9E84-9A2C7831DC6A}"/>
              </a:ext>
            </a:extLst>
          </p:cNvPr>
          <p:cNvSpPr>
            <a:spLocks noGrp="1"/>
          </p:cNvSpPr>
          <p:nvPr>
            <p:ph idx="1"/>
          </p:nvPr>
        </p:nvSpPr>
        <p:spPr>
          <a:xfrm>
            <a:off x="603683" y="2015732"/>
            <a:ext cx="11194740" cy="3914551"/>
          </a:xfrm>
        </p:spPr>
        <p:txBody>
          <a:bodyPr>
            <a:normAutofit/>
          </a:bodyPr>
          <a:lstStyle/>
          <a:p>
            <a:r>
              <a:rPr lang="tr-TR" sz="2400" dirty="0"/>
              <a:t>Bütün çabalara rağmen, hakka uyulması sağlanamazsa veya sağlansa bile arada geçen süre zarfında hak sahibi zarar uğramış ise, bu zararın tazminini isteyebilir.</a:t>
            </a:r>
          </a:p>
          <a:p>
            <a:r>
              <a:rPr lang="tr-TR" sz="2400" dirty="0"/>
              <a:t>Haksız fiil sorumluluğu</a:t>
            </a:r>
          </a:p>
          <a:p>
            <a:r>
              <a:rPr lang="tr-TR" sz="2400" dirty="0"/>
              <a:t>Borca aykırılıktan sorumluluk</a:t>
            </a:r>
          </a:p>
        </p:txBody>
      </p:sp>
    </p:spTree>
    <p:extLst>
      <p:ext uri="{BB962C8B-B14F-4D97-AF65-F5344CB8AC3E}">
        <p14:creationId xmlns:p14="http://schemas.microsoft.com/office/powerpoint/2010/main" val="1716639916"/>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F11D4D8-036B-4418-A6D6-7E2BC50A69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9D6D543-73C2-4DA6-9450-2364D5DDFC74}">
  <ds:schemaRefs>
    <ds:schemaRef ds:uri="http://schemas.microsoft.com/sharepoint/v3/contenttype/forms"/>
  </ds:schemaRefs>
</ds:datastoreItem>
</file>

<file path=customXml/itemProps3.xml><?xml version="1.0" encoding="utf-8"?>
<ds:datastoreItem xmlns:ds="http://schemas.openxmlformats.org/officeDocument/2006/customXml" ds:itemID="{B4169041-784B-4F93-9B0C-33A94B8440B2}">
  <ds:schemaRefs>
    <ds:schemaRef ds:uri="http://purl.org/dc/terms/"/>
    <ds:schemaRef ds:uri="560ef61b-03e2-46a8-aeae-79f8a710d1e9"/>
    <ds:schemaRef ds:uri="http://purl.org/dc/dcmityp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Galeri</Template>
  <TotalTime>2</TotalTime>
  <Words>494</Words>
  <Application>Microsoft Office PowerPoint</Application>
  <PresentationFormat>Geniş ekran</PresentationFormat>
  <Paragraphs>51</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Galeri</vt:lpstr>
      <vt:lpstr>Medeni hukuk</vt:lpstr>
      <vt:lpstr>HAKLARIN KORUNMASI Dava</vt:lpstr>
      <vt:lpstr>HAKLARIN KORUNMASI Dava</vt:lpstr>
      <vt:lpstr>HAKLARIN KORUNMASI Dava</vt:lpstr>
      <vt:lpstr>HAKLARIN KORUNMASI Cebri icra</vt:lpstr>
      <vt:lpstr>HAKLARIN KORUNMASI Hakkını kendi gücü ile koruma</vt:lpstr>
      <vt:lpstr>HAKLARIN KORUNMASI Hakkını kendi gücü ile koruma</vt:lpstr>
      <vt:lpstr>HAKLARIN KORUNMASI Hakkını kendi gücü ile koruma</vt:lpstr>
      <vt:lpstr>HAKLARIN KORUNMASI Uğranılan zararı tazmin etme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HAKLARIN KORUNMASI Dava</dc:title>
  <dc:creator>Hilal Nur Gözüküçük</dc:creator>
  <cp:lastModifiedBy>Hilal Nur Gözüküçük</cp:lastModifiedBy>
  <cp:revision>2</cp:revision>
  <dcterms:created xsi:type="dcterms:W3CDTF">2020-05-03T23:54:14Z</dcterms:created>
  <dcterms:modified xsi:type="dcterms:W3CDTF">2020-05-27T14:36:35Z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