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87" r:id="rId11"/>
    <p:sldId id="288" r:id="rId12"/>
    <p:sldId id="289" r:id="rId13"/>
    <p:sldId id="266" r:id="rId14"/>
    <p:sldId id="267" r:id="rId15"/>
    <p:sldId id="284" r:id="rId16"/>
    <p:sldId id="285" r:id="rId17"/>
    <p:sldId id="268" r:id="rId18"/>
    <p:sldId id="271" r:id="rId19"/>
    <p:sldId id="270" r:id="rId20"/>
    <p:sldId id="269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6" r:id="rId34"/>
    <p:sldId id="290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7"/>
  </p:normalViewPr>
  <p:slideViewPr>
    <p:cSldViewPr snapToGrid="0" snapToObjects="1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85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28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44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4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43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90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98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0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57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51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24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B0677-075E-E949-8B21-13807C4441B8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ABC28-A008-B04E-A88F-6BB7B47FC5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3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455286-4295-5949-920A-B9BDC533B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GENÇLİK POLİTİKALARI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D21DACC-F12B-1A47-A723-C08AF12CA4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DOÇ.DR. GONCA POLAT </a:t>
            </a:r>
          </a:p>
        </p:txBody>
      </p:sp>
    </p:spTree>
    <p:extLst>
      <p:ext uri="{BB962C8B-B14F-4D97-AF65-F5344CB8AC3E}">
        <p14:creationId xmlns:p14="http://schemas.microsoft.com/office/powerpoint/2010/main" val="699859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B0A65B2-D338-C643-96FE-286ECB507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Nasıl bir Politika? Temel Nitelikler 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err="1"/>
              <a:t>Avp</a:t>
            </a:r>
            <a:r>
              <a:rPr lang="tr-TR" dirty="0"/>
              <a:t> Konseyi Beyaz Kitap)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1FBCFB-94F6-5F4D-A67B-51CED599E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−  </a:t>
            </a:r>
            <a:r>
              <a:rPr lang="tr-TR" b="1" dirty="0" err="1"/>
              <a:t>Açıklık</a:t>
            </a:r>
            <a:r>
              <a:rPr lang="tr-TR" dirty="0"/>
              <a:t>: </a:t>
            </a:r>
            <a:r>
              <a:rPr lang="tr-TR" dirty="0" err="1"/>
              <a:t>Gençlere</a:t>
            </a:r>
            <a:r>
              <a:rPr lang="tr-TR" dirty="0"/>
              <a:t> bilgi ve aktif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olanağı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. </a:t>
            </a:r>
            <a:endParaRPr lang="tr-TR" dirty="0">
              <a:effectLst/>
            </a:endParaRPr>
          </a:p>
          <a:p>
            <a:pPr marL="0" indent="0">
              <a:buNone/>
            </a:pPr>
            <a:r>
              <a:rPr lang="tr-TR" dirty="0"/>
              <a:t>−  </a:t>
            </a:r>
            <a:r>
              <a:rPr lang="tr-TR" b="1" dirty="0"/>
              <a:t>Katılım</a:t>
            </a:r>
            <a:r>
              <a:rPr lang="tr-TR" dirty="0"/>
              <a:t>: Kendileriyle ilgili ve daha genelde toplumu ilgilendiren konularda </a:t>
            </a:r>
            <a:endParaRPr lang="tr-TR" dirty="0">
              <a:effectLst/>
            </a:endParaRPr>
          </a:p>
          <a:p>
            <a:pPr marL="0" indent="0">
              <a:buNone/>
            </a:pPr>
            <a:r>
              <a:rPr lang="tr-TR" dirty="0"/>
              <a:t>  </a:t>
            </a:r>
            <a:r>
              <a:rPr lang="tr-TR" dirty="0" err="1"/>
              <a:t>gençlerin</a:t>
            </a:r>
            <a:r>
              <a:rPr lang="tr-TR" dirty="0"/>
              <a:t> katılımını </a:t>
            </a:r>
            <a:r>
              <a:rPr lang="tr-TR" dirty="0" err="1"/>
              <a:t>sağlamak</a:t>
            </a:r>
            <a:r>
              <a:rPr lang="tr-TR" dirty="0"/>
              <a:t> bunun </a:t>
            </a:r>
            <a:r>
              <a:rPr lang="tr-TR" dirty="0" err="1"/>
              <a:t>için</a:t>
            </a:r>
            <a:r>
              <a:rPr lang="tr-TR" dirty="0"/>
              <a:t> gerekli </a:t>
            </a:r>
            <a:r>
              <a:rPr lang="tr-TR" dirty="0" err="1"/>
              <a:t>düzenlemeleri</a:t>
            </a:r>
            <a:r>
              <a:rPr lang="tr-TR" dirty="0"/>
              <a:t> yapmak. </a:t>
            </a:r>
          </a:p>
          <a:p>
            <a:pPr marL="0" indent="0">
              <a:buNone/>
            </a:pPr>
            <a:r>
              <a:rPr lang="tr-TR" dirty="0"/>
              <a:t>− </a:t>
            </a:r>
            <a:r>
              <a:rPr lang="tr-TR" b="1" dirty="0"/>
              <a:t>Sorumluluk</a:t>
            </a:r>
            <a:r>
              <a:rPr lang="tr-TR" dirty="0"/>
              <a:t>: Avrupa’daki kurumlar ve </a:t>
            </a:r>
            <a:r>
              <a:rPr lang="tr-TR" dirty="0" err="1"/>
              <a:t>üye</a:t>
            </a:r>
            <a:r>
              <a:rPr lang="tr-TR" dirty="0"/>
              <a:t> devletler arasında </a:t>
            </a:r>
            <a:r>
              <a:rPr lang="tr-TR" dirty="0" err="1"/>
              <a:t>gençlerin</a:t>
            </a:r>
            <a:r>
              <a:rPr lang="tr-TR" dirty="0"/>
              <a:t> </a:t>
            </a:r>
            <a:r>
              <a:rPr lang="tr-TR" dirty="0" err="1"/>
              <a:t>ihtiyaçlarını</a:t>
            </a:r>
            <a:r>
              <a:rPr lang="tr-TR" dirty="0"/>
              <a:t> ve isteklerini </a:t>
            </a:r>
            <a:r>
              <a:rPr lang="tr-TR" dirty="0" err="1"/>
              <a:t>karşılamak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işbirliği</a:t>
            </a:r>
            <a:r>
              <a:rPr lang="tr-TR" dirty="0"/>
              <a:t> </a:t>
            </a:r>
            <a:r>
              <a:rPr lang="tr-TR" dirty="0" err="1"/>
              <a:t>yöntemleri</a:t>
            </a:r>
            <a:r>
              <a:rPr lang="tr-TR" dirty="0"/>
              <a:t> </a:t>
            </a:r>
            <a:r>
              <a:rPr lang="tr-TR" dirty="0" err="1"/>
              <a:t>geliştirmek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/>
              <a:t>− </a:t>
            </a:r>
            <a:r>
              <a:rPr lang="tr-TR" b="1" dirty="0"/>
              <a:t>Etkililik</a:t>
            </a:r>
            <a:r>
              <a:rPr lang="tr-TR" dirty="0"/>
              <a:t>: Avrupa’nın </a:t>
            </a:r>
            <a:r>
              <a:rPr lang="tr-TR" dirty="0" err="1"/>
              <a:t>geleceğini</a:t>
            </a:r>
            <a:r>
              <a:rPr lang="tr-TR" dirty="0"/>
              <a:t> </a:t>
            </a:r>
            <a:r>
              <a:rPr lang="tr-TR" dirty="0" err="1"/>
              <a:t>oluşturmak</a:t>
            </a:r>
            <a:r>
              <a:rPr lang="tr-TR" dirty="0"/>
              <a:t> ve kendileriyle ilgili politikaların </a:t>
            </a:r>
            <a:r>
              <a:rPr lang="tr-TR" dirty="0" err="1"/>
              <a:t>başarılı</a:t>
            </a:r>
            <a:r>
              <a:rPr lang="tr-TR" dirty="0"/>
              <a:t> olmasını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gençlerin</a:t>
            </a:r>
            <a:r>
              <a:rPr lang="tr-TR" dirty="0"/>
              <a:t> </a:t>
            </a:r>
            <a:r>
              <a:rPr lang="tr-TR" dirty="0" err="1"/>
              <a:t>önerilerini</a:t>
            </a:r>
            <a:r>
              <a:rPr lang="tr-TR" dirty="0"/>
              <a:t> dikkate almak. </a:t>
            </a:r>
          </a:p>
          <a:p>
            <a:pPr marL="0" indent="0">
              <a:buNone/>
            </a:pPr>
            <a:r>
              <a:rPr lang="tr-TR" dirty="0"/>
              <a:t>− </a:t>
            </a:r>
            <a:r>
              <a:rPr lang="tr-TR" b="1" dirty="0"/>
              <a:t>Uyumluluk</a:t>
            </a:r>
            <a:r>
              <a:rPr lang="tr-TR" dirty="0"/>
              <a:t>: </a:t>
            </a:r>
            <a:r>
              <a:rPr lang="tr-TR" dirty="0" err="1"/>
              <a:t>Gençleri</a:t>
            </a:r>
            <a:r>
              <a:rPr lang="tr-TR" dirty="0"/>
              <a:t> ilgilendiren politikaların uyumlu </a:t>
            </a:r>
            <a:r>
              <a:rPr lang="tr-TR" dirty="0" err="1"/>
              <a:t>çalışmalarını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bir perspektif </a:t>
            </a:r>
            <a:r>
              <a:rPr lang="tr-TR" dirty="0" err="1"/>
              <a:t>oluşturmak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99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BD2A73-9ADD-0B44-8D3C-4EF82288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bir Politika?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0D317A-C9DB-EF41-8BCB-9A009CB99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− Sorun odaklı bir </a:t>
            </a:r>
            <a:r>
              <a:rPr lang="tr-TR" dirty="0" err="1"/>
              <a:t>yaklaşım</a:t>
            </a:r>
            <a:r>
              <a:rPr lang="tr-TR" dirty="0"/>
              <a:t> yerine </a:t>
            </a:r>
            <a:r>
              <a:rPr lang="tr-TR" b="1" dirty="0"/>
              <a:t>fırsat odaklı </a:t>
            </a:r>
            <a:r>
              <a:rPr lang="tr-TR" dirty="0"/>
              <a:t>bir </a:t>
            </a:r>
            <a:r>
              <a:rPr lang="tr-TR" dirty="0" err="1"/>
              <a:t>yaklaşımla</a:t>
            </a:r>
            <a:r>
              <a:rPr lang="tr-TR" dirty="0"/>
              <a:t>, uyumlu ve </a:t>
            </a:r>
            <a:r>
              <a:rPr lang="tr-TR" dirty="0" err="1"/>
              <a:t>karşılıklı</a:t>
            </a:r>
            <a:r>
              <a:rPr lang="tr-TR" dirty="0"/>
              <a:t> bir </a:t>
            </a:r>
            <a:r>
              <a:rPr lang="tr-TR" dirty="0" err="1"/>
              <a:t>pekiştirme</a:t>
            </a:r>
            <a:r>
              <a:rPr lang="tr-TR" dirty="0"/>
              <a:t> </a:t>
            </a:r>
            <a:r>
              <a:rPr lang="tr-TR" dirty="0" err="1"/>
              <a:t>aracılığıyla</a:t>
            </a:r>
            <a:r>
              <a:rPr lang="tr-TR" dirty="0"/>
              <a:t> </a:t>
            </a:r>
            <a:r>
              <a:rPr lang="tr-TR" dirty="0" err="1"/>
              <a:t>gençlere</a:t>
            </a:r>
            <a:r>
              <a:rPr lang="tr-TR" dirty="0"/>
              <a:t> yatırım yapmak, </a:t>
            </a:r>
          </a:p>
          <a:p>
            <a:r>
              <a:rPr lang="tr-TR" dirty="0"/>
              <a:t>− </a:t>
            </a:r>
            <a:r>
              <a:rPr lang="tr-TR" dirty="0" err="1"/>
              <a:t>Gençlik</a:t>
            </a:r>
            <a:r>
              <a:rPr lang="tr-TR" dirty="0"/>
              <a:t> politikalarının stratejik </a:t>
            </a:r>
            <a:r>
              <a:rPr lang="tr-TR" dirty="0" err="1"/>
              <a:t>formülasyonunda</a:t>
            </a:r>
            <a:r>
              <a:rPr lang="tr-TR" dirty="0"/>
              <a:t> ve politikanın uygulamasında </a:t>
            </a:r>
            <a:r>
              <a:rPr lang="tr-TR" dirty="0" err="1"/>
              <a:t>işlevselliği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 amacıyla </a:t>
            </a:r>
            <a:r>
              <a:rPr lang="tr-TR" dirty="0" err="1"/>
              <a:t>gençlerin</a:t>
            </a:r>
            <a:r>
              <a:rPr lang="tr-TR" dirty="0"/>
              <a:t> </a:t>
            </a:r>
            <a:r>
              <a:rPr lang="tr-TR" dirty="0" err="1"/>
              <a:t>görüşlerini</a:t>
            </a:r>
            <a:r>
              <a:rPr lang="tr-TR" dirty="0"/>
              <a:t> ortaya </a:t>
            </a:r>
            <a:r>
              <a:rPr lang="tr-TR" dirty="0" err="1"/>
              <a:t>çıkarmak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, </a:t>
            </a:r>
            <a:r>
              <a:rPr lang="tr-TR" b="1" dirty="0" err="1"/>
              <a:t>gençlerin</a:t>
            </a:r>
            <a:r>
              <a:rPr lang="tr-TR" b="1" dirty="0"/>
              <a:t> katılımını </a:t>
            </a:r>
            <a:r>
              <a:rPr lang="tr-TR" dirty="0" err="1"/>
              <a:t>sağlamak</a:t>
            </a:r>
            <a:r>
              <a:rPr lang="tr-TR" dirty="0"/>
              <a:t>, </a:t>
            </a:r>
          </a:p>
          <a:p>
            <a:r>
              <a:rPr lang="tr-TR" dirty="0"/>
              <a:t>− </a:t>
            </a:r>
            <a:r>
              <a:rPr lang="tr-TR" dirty="0" err="1"/>
              <a:t>İstihdam</a:t>
            </a:r>
            <a:r>
              <a:rPr lang="tr-TR" dirty="0"/>
              <a:t> piyasasında ve sivil toplumda tam anlamıyla yer almalarını </a:t>
            </a:r>
            <a:r>
              <a:rPr lang="tr-TR" dirty="0" err="1"/>
              <a:t>sağlamak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genç</a:t>
            </a:r>
            <a:r>
              <a:rPr lang="tr-TR" b="1" dirty="0" err="1"/>
              <a:t>lerin</a:t>
            </a:r>
            <a:r>
              <a:rPr lang="tr-TR" b="1" dirty="0"/>
              <a:t> bilgilerini, becerilerini ve yeterliliklerini </a:t>
            </a:r>
            <a:r>
              <a:rPr lang="tr-TR" b="1" dirty="0" err="1"/>
              <a:t>geliştirecek</a:t>
            </a:r>
            <a:r>
              <a:rPr lang="tr-TR" b="1" dirty="0"/>
              <a:t> </a:t>
            </a:r>
            <a:r>
              <a:rPr lang="tr-TR" b="1" dirty="0" err="1"/>
              <a:t>koşulları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, </a:t>
            </a:r>
          </a:p>
          <a:p>
            <a:r>
              <a:rPr lang="tr-TR" dirty="0"/>
              <a:t>− </a:t>
            </a:r>
            <a:r>
              <a:rPr lang="tr-TR" dirty="0" err="1"/>
              <a:t>Gençlik</a:t>
            </a:r>
            <a:r>
              <a:rPr lang="tr-TR" dirty="0"/>
              <a:t> politikalarının </a:t>
            </a:r>
            <a:r>
              <a:rPr lang="tr-TR" dirty="0" err="1"/>
              <a:t>etkililiğini</a:t>
            </a:r>
            <a:r>
              <a:rPr lang="tr-TR" dirty="0"/>
              <a:t> </a:t>
            </a:r>
            <a:r>
              <a:rPr lang="tr-TR" dirty="0" err="1"/>
              <a:t>göstermesi</a:t>
            </a:r>
            <a:r>
              <a:rPr lang="tr-TR" dirty="0"/>
              <a:t> bakımından </a:t>
            </a:r>
            <a:r>
              <a:rPr lang="tr-TR" b="1" dirty="0" err="1"/>
              <a:t>sağlıklı</a:t>
            </a:r>
            <a:r>
              <a:rPr lang="tr-TR" b="1" dirty="0"/>
              <a:t> veri </a:t>
            </a:r>
            <a:r>
              <a:rPr lang="tr-TR" dirty="0"/>
              <a:t>toplanması </a:t>
            </a:r>
            <a:r>
              <a:rPr lang="tr-TR" dirty="0" err="1"/>
              <a:t>için</a:t>
            </a:r>
            <a:r>
              <a:rPr lang="tr-TR" dirty="0"/>
              <a:t> sistemler kurmak ve </a:t>
            </a:r>
            <a:r>
              <a:rPr lang="tr-TR" dirty="0" err="1"/>
              <a:t>özellikle</a:t>
            </a:r>
            <a:r>
              <a:rPr lang="tr-TR" dirty="0"/>
              <a:t> bazı sosyal grupların etkili hizmet alamamasına neden olan </a:t>
            </a:r>
            <a:r>
              <a:rPr lang="tr-TR" b="1" dirty="0"/>
              <a:t>politika </a:t>
            </a:r>
            <a:r>
              <a:rPr lang="tr-TR" b="1" dirty="0" err="1"/>
              <a:t>boşluklarını</a:t>
            </a:r>
            <a:r>
              <a:rPr lang="tr-TR" b="1" dirty="0"/>
              <a:t> </a:t>
            </a:r>
            <a:r>
              <a:rPr lang="tr-TR" b="1" dirty="0" err="1"/>
              <a:t>açığa</a:t>
            </a:r>
            <a:r>
              <a:rPr lang="tr-TR" b="1" dirty="0"/>
              <a:t> </a:t>
            </a:r>
            <a:r>
              <a:rPr lang="tr-TR" b="1" dirty="0" err="1"/>
              <a:t>çıkarmak</a:t>
            </a:r>
            <a:r>
              <a:rPr lang="tr-TR" b="1" dirty="0"/>
              <a:t> </a:t>
            </a:r>
            <a:r>
              <a:rPr lang="tr-TR" dirty="0"/>
              <a:t>ve politika </a:t>
            </a:r>
            <a:r>
              <a:rPr lang="tr-TR" dirty="0" err="1"/>
              <a:t>boşluklarını</a:t>
            </a:r>
            <a:r>
              <a:rPr lang="tr-TR" dirty="0"/>
              <a:t> azaltmak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8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42368F-D7D4-774A-9149-28EC7280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7030A0"/>
                </a:solidFill>
              </a:rPr>
              <a:t>Gençlik politikası için gerekli şartlar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48D3A0-2400-0344-B0E3-D658C1A31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7030A0"/>
                </a:solidFill>
              </a:rPr>
              <a:t>Açık şekilde tanımlanmış bir hedef grup </a:t>
            </a:r>
          </a:p>
          <a:p>
            <a:r>
              <a:rPr lang="tr-TR" dirty="0">
                <a:solidFill>
                  <a:srgbClr val="7030A0"/>
                </a:solidFill>
              </a:rPr>
              <a:t>Somut ve şeffaf bir strateji </a:t>
            </a:r>
          </a:p>
          <a:p>
            <a:r>
              <a:rPr lang="tr-TR" dirty="0">
                <a:solidFill>
                  <a:srgbClr val="7030A0"/>
                </a:solidFill>
              </a:rPr>
              <a:t>Bilgiye dayalı politika </a:t>
            </a:r>
          </a:p>
          <a:p>
            <a:r>
              <a:rPr lang="tr-TR" dirty="0">
                <a:solidFill>
                  <a:srgbClr val="7030A0"/>
                </a:solidFill>
              </a:rPr>
              <a:t>Gençleri sorun değil, kaynak olarak görme </a:t>
            </a:r>
          </a:p>
          <a:p>
            <a:r>
              <a:rPr lang="tr-TR" dirty="0">
                <a:solidFill>
                  <a:srgbClr val="7030A0"/>
                </a:solidFill>
              </a:rPr>
              <a:t>Gençlerin katılımını teşvik etme </a:t>
            </a:r>
          </a:p>
          <a:p>
            <a:r>
              <a:rPr lang="tr-TR" dirty="0">
                <a:solidFill>
                  <a:srgbClr val="7030A0"/>
                </a:solidFill>
              </a:rPr>
              <a:t>Gençlik politikasına sektörler arası bütünleştirilmiş yaklaşım </a:t>
            </a:r>
          </a:p>
          <a:p>
            <a:r>
              <a:rPr lang="tr-TR" dirty="0">
                <a:solidFill>
                  <a:srgbClr val="7030A0"/>
                </a:solidFill>
              </a:rPr>
              <a:t>Bakanlıklar arası eşgüdüm </a:t>
            </a:r>
          </a:p>
          <a:p>
            <a:r>
              <a:rPr lang="tr-TR" dirty="0">
                <a:solidFill>
                  <a:srgbClr val="7030A0"/>
                </a:solidFill>
              </a:rPr>
              <a:t>Bağımsız bütçe </a:t>
            </a:r>
          </a:p>
          <a:p>
            <a:r>
              <a:rPr lang="tr-TR" dirty="0">
                <a:solidFill>
                  <a:srgbClr val="7030A0"/>
                </a:solidFill>
              </a:rPr>
              <a:t>Yerel, bölgesel ve ulusal düzeyde kurulan bağlantılar </a:t>
            </a:r>
          </a:p>
          <a:p>
            <a:r>
              <a:rPr lang="tr-TR" dirty="0">
                <a:solidFill>
                  <a:srgbClr val="7030A0"/>
                </a:solidFill>
              </a:rPr>
              <a:t>Uluslararası pratiklerle paralellik </a:t>
            </a:r>
          </a:p>
        </p:txBody>
      </p:sp>
    </p:spTree>
    <p:extLst>
      <p:ext uri="{BB962C8B-B14F-4D97-AF65-F5344CB8AC3E}">
        <p14:creationId xmlns:p14="http://schemas.microsoft.com/office/powerpoint/2010/main" val="2893093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587C93-34FB-A74A-A160-FDF57EA7B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Türkiye’de Gençlik Politikaları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50D771-78BD-BB44-97E5-ADBF4C565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T.C Anayasası’nın </a:t>
            </a:r>
            <a:r>
              <a:rPr lang="tr-TR" dirty="0" err="1"/>
              <a:t>Gençliğin</a:t>
            </a:r>
            <a:r>
              <a:rPr lang="tr-TR" dirty="0"/>
              <a:t> Korunması </a:t>
            </a:r>
            <a:r>
              <a:rPr lang="tr-TR" dirty="0" err="1"/>
              <a:t>başlıklı</a:t>
            </a:r>
            <a:r>
              <a:rPr lang="tr-TR" dirty="0"/>
              <a:t> 58. Maddesi, </a:t>
            </a:r>
          </a:p>
          <a:p>
            <a:pPr marL="0" indent="0">
              <a:buNone/>
            </a:pPr>
            <a:r>
              <a:rPr lang="tr-TR" i="1" dirty="0"/>
              <a:t>	“Devlet, </a:t>
            </a:r>
            <a:r>
              <a:rPr lang="tr-TR" i="1" dirty="0" err="1"/>
              <a:t>İstiklal</a:t>
            </a:r>
            <a:r>
              <a:rPr lang="tr-TR" i="1" dirty="0"/>
              <a:t> ve Cumhuriyetimizin emanet </a:t>
            </a:r>
            <a:r>
              <a:rPr lang="tr-TR" i="1" dirty="0" err="1"/>
              <a:t>edildiği</a:t>
            </a:r>
            <a:r>
              <a:rPr lang="tr-TR" i="1" dirty="0"/>
              <a:t> </a:t>
            </a:r>
            <a:r>
              <a:rPr lang="tr-TR" i="1" dirty="0" err="1"/>
              <a:t>gençlerin</a:t>
            </a:r>
            <a:r>
              <a:rPr lang="tr-TR" i="1" dirty="0"/>
              <a:t> </a:t>
            </a:r>
            <a:r>
              <a:rPr lang="tr-TR" i="1" dirty="0" err="1"/>
              <a:t>müsbet</a:t>
            </a:r>
            <a:r>
              <a:rPr lang="tr-TR" i="1" dirty="0"/>
              <a:t> 	ilmin </a:t>
            </a:r>
            <a:r>
              <a:rPr lang="tr-TR" i="1" dirty="0" err="1"/>
              <a:t>ışığında</a:t>
            </a:r>
            <a:r>
              <a:rPr lang="tr-TR" i="1" dirty="0"/>
              <a:t>, </a:t>
            </a:r>
            <a:r>
              <a:rPr lang="tr-TR" i="1" dirty="0" err="1"/>
              <a:t>Atatürk</a:t>
            </a:r>
            <a:r>
              <a:rPr lang="tr-TR" i="1" dirty="0"/>
              <a:t> ilke ve </a:t>
            </a:r>
            <a:r>
              <a:rPr lang="tr-TR" i="1" dirty="0" err="1"/>
              <a:t>inkılâpları</a:t>
            </a:r>
            <a:r>
              <a:rPr lang="tr-TR" i="1" dirty="0"/>
              <a:t> </a:t>
            </a:r>
            <a:r>
              <a:rPr lang="tr-TR" i="1" dirty="0" err="1"/>
              <a:t>doğrultusunda</a:t>
            </a:r>
            <a:r>
              <a:rPr lang="tr-TR" i="1" dirty="0"/>
              <a:t> ve Devletin u	̈</a:t>
            </a:r>
            <a:r>
              <a:rPr lang="tr-TR" i="1" dirty="0" err="1"/>
              <a:t>lkesi</a:t>
            </a:r>
            <a:r>
              <a:rPr lang="tr-TR" i="1" dirty="0"/>
              <a:t> ve milletiyle </a:t>
            </a:r>
            <a:r>
              <a:rPr lang="tr-TR" i="1" dirty="0" err="1"/>
              <a:t>bölünmez</a:t>
            </a:r>
            <a:r>
              <a:rPr lang="tr-TR" i="1" dirty="0"/>
              <a:t> </a:t>
            </a:r>
            <a:r>
              <a:rPr lang="tr-TR" i="1" dirty="0" err="1"/>
              <a:t>bütünlüğünu</a:t>
            </a:r>
            <a:r>
              <a:rPr lang="tr-TR" i="1" dirty="0"/>
              <a:t>̈ ortadan kaldırmayı </a:t>
            </a:r>
            <a:r>
              <a:rPr lang="tr-TR" i="1" dirty="0" err="1"/>
              <a:t>amac</a:t>
            </a:r>
            <a:r>
              <a:rPr lang="tr-TR" i="1" dirty="0"/>
              <a:t>̧ 	edinen </a:t>
            </a:r>
            <a:r>
              <a:rPr lang="tr-TR" i="1" dirty="0" err="1"/>
              <a:t>görüşlere</a:t>
            </a:r>
            <a:r>
              <a:rPr lang="tr-TR" i="1" dirty="0"/>
              <a:t> </a:t>
            </a:r>
            <a:r>
              <a:rPr lang="tr-TR" i="1" dirty="0" err="1"/>
              <a:t>karşı</a:t>
            </a:r>
            <a:r>
              <a:rPr lang="tr-TR" i="1" dirty="0"/>
              <a:t> </a:t>
            </a:r>
            <a:r>
              <a:rPr lang="tr-TR" i="1" dirty="0" err="1"/>
              <a:t>yetişme</a:t>
            </a:r>
            <a:r>
              <a:rPr lang="tr-TR" i="1" dirty="0"/>
              <a:t> ve </a:t>
            </a:r>
            <a:r>
              <a:rPr lang="tr-TR" i="1" dirty="0" err="1"/>
              <a:t>gelişmelerini</a:t>
            </a:r>
            <a:r>
              <a:rPr lang="tr-TR" i="1" dirty="0"/>
              <a:t> </a:t>
            </a:r>
            <a:r>
              <a:rPr lang="tr-TR" i="1" dirty="0" err="1"/>
              <a:t>sağlayıcı</a:t>
            </a:r>
            <a:r>
              <a:rPr lang="tr-TR" i="1" dirty="0"/>
              <a:t> tedbirleri alır. 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	Devlet, </a:t>
            </a:r>
            <a:r>
              <a:rPr lang="tr-TR" i="1" dirty="0" err="1"/>
              <a:t>gençleri</a:t>
            </a:r>
            <a:r>
              <a:rPr lang="tr-TR" i="1" dirty="0"/>
              <a:t> alkol </a:t>
            </a:r>
            <a:r>
              <a:rPr lang="tr-TR" i="1" dirty="0" err="1"/>
              <a:t>düşkünlüğünden</a:t>
            </a:r>
            <a:r>
              <a:rPr lang="tr-TR" i="1" dirty="0"/>
              <a:t>, </a:t>
            </a:r>
            <a:r>
              <a:rPr lang="tr-TR" i="1" dirty="0" err="1"/>
              <a:t>uyuşturucu</a:t>
            </a:r>
            <a:r>
              <a:rPr lang="tr-TR" i="1" dirty="0"/>
              <a:t> maddelerden, 	</a:t>
            </a:r>
            <a:r>
              <a:rPr lang="tr-TR" i="1" dirty="0" err="1"/>
              <a:t>suçluluk</a:t>
            </a:r>
            <a:r>
              <a:rPr lang="tr-TR" i="1" dirty="0"/>
              <a:t>, 	kumar ve benzeri </a:t>
            </a:r>
            <a:r>
              <a:rPr lang="tr-TR" i="1" dirty="0" err="1"/>
              <a:t>kötu</a:t>
            </a:r>
            <a:r>
              <a:rPr lang="tr-TR" i="1" dirty="0"/>
              <a:t>̈ </a:t>
            </a:r>
            <a:r>
              <a:rPr lang="tr-TR" i="1" dirty="0" err="1"/>
              <a:t>alışkanlıklardan</a:t>
            </a:r>
            <a:r>
              <a:rPr lang="tr-TR" i="1" dirty="0"/>
              <a:t> ve cehaletten korumak </a:t>
            </a:r>
            <a:r>
              <a:rPr lang="tr-TR" i="1" dirty="0" err="1"/>
              <a:t>için</a:t>
            </a:r>
            <a:r>
              <a:rPr lang="tr-TR" i="1" dirty="0"/>
              <a:t> gerekli 	tedbirleri alır.”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gençliğe</a:t>
            </a:r>
            <a:r>
              <a:rPr lang="tr-TR" dirty="0"/>
              <a:t> </a:t>
            </a:r>
            <a:r>
              <a:rPr lang="tr-TR" dirty="0" err="1"/>
              <a:t>ilişkin</a:t>
            </a:r>
            <a:r>
              <a:rPr lang="tr-TR" dirty="0"/>
              <a:t> </a:t>
            </a:r>
            <a:r>
              <a:rPr lang="tr-TR" b="1" dirty="0"/>
              <a:t>negatif bir anlam </a:t>
            </a:r>
            <a:r>
              <a:rPr lang="tr-TR" b="1" dirty="0" err="1"/>
              <a:t>yüklemesi</a:t>
            </a:r>
            <a:r>
              <a:rPr lang="tr-TR" dirty="0"/>
              <a:t>, </a:t>
            </a:r>
          </a:p>
          <a:p>
            <a:r>
              <a:rPr lang="tr-TR" dirty="0"/>
              <a:t>aktif ve katılımcı bir </a:t>
            </a:r>
            <a:r>
              <a:rPr lang="tr-TR" dirty="0" err="1"/>
              <a:t>yaklaşım</a:t>
            </a:r>
            <a:r>
              <a:rPr lang="tr-TR" dirty="0"/>
              <a:t> yerine pasif bir </a:t>
            </a:r>
            <a:r>
              <a:rPr lang="tr-TR" dirty="0" err="1"/>
              <a:t>gençlik</a:t>
            </a:r>
            <a:r>
              <a:rPr lang="tr-TR" dirty="0"/>
              <a:t> </a:t>
            </a:r>
            <a:r>
              <a:rPr lang="tr-TR" dirty="0" err="1"/>
              <a:t>anlayışını</a:t>
            </a:r>
            <a:endParaRPr lang="tr-TR" dirty="0"/>
          </a:p>
          <a:p>
            <a:r>
              <a:rPr lang="tr-TR" dirty="0" err="1"/>
              <a:t>gençleri</a:t>
            </a:r>
            <a:r>
              <a:rPr lang="tr-TR" dirty="0"/>
              <a:t> desteklemekten </a:t>
            </a:r>
            <a:r>
              <a:rPr lang="tr-TR" dirty="0" err="1"/>
              <a:t>çok</a:t>
            </a:r>
            <a:r>
              <a:rPr lang="tr-TR" dirty="0"/>
              <a:t> korumayı </a:t>
            </a:r>
            <a:r>
              <a:rPr lang="tr-TR" dirty="0" err="1"/>
              <a:t>öncelikli</a:t>
            </a:r>
            <a:r>
              <a:rPr lang="tr-TR" dirty="0"/>
              <a:t> olarak </a:t>
            </a:r>
            <a:r>
              <a:rPr lang="tr-TR" dirty="0" err="1"/>
              <a:t>görmek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4616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444559-C7A5-7A4F-A320-4C5A3340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4E7133-4837-EE4F-8245-E025D8E00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 yıllık Kalkınma Planları ve </a:t>
            </a:r>
            <a:r>
              <a:rPr lang="tr-TR" dirty="0" err="1"/>
              <a:t>Hükümet</a:t>
            </a:r>
            <a:r>
              <a:rPr lang="tr-TR" dirty="0"/>
              <a:t> Programları</a:t>
            </a:r>
          </a:p>
          <a:p>
            <a:pPr lvl="1"/>
            <a:r>
              <a:rPr lang="tr-TR" dirty="0" err="1"/>
              <a:t>gençliğin</a:t>
            </a:r>
            <a:r>
              <a:rPr lang="tr-TR" dirty="0"/>
              <a:t> ele </a:t>
            </a:r>
            <a:r>
              <a:rPr lang="tr-TR" dirty="0" err="1"/>
              <a:t>alınıs</a:t>
            </a:r>
            <a:r>
              <a:rPr lang="tr-TR" dirty="0"/>
              <a:t>̧ </a:t>
            </a:r>
            <a:r>
              <a:rPr lang="tr-TR" dirty="0" err="1"/>
              <a:t>biçimi</a:t>
            </a:r>
            <a:r>
              <a:rPr lang="tr-TR" dirty="0"/>
              <a:t> yıllara </a:t>
            </a:r>
            <a:r>
              <a:rPr lang="tr-TR" dirty="0" err="1"/>
              <a:t>göre</a:t>
            </a:r>
            <a:r>
              <a:rPr lang="tr-TR" dirty="0"/>
              <a:t> bazı farklılıklar </a:t>
            </a:r>
            <a:r>
              <a:rPr lang="tr-TR" dirty="0" err="1"/>
              <a:t>göstermekle</a:t>
            </a:r>
            <a:r>
              <a:rPr lang="tr-TR" dirty="0"/>
              <a:t> beraber, genelde </a:t>
            </a:r>
            <a:r>
              <a:rPr lang="tr-TR" dirty="0" err="1"/>
              <a:t>gençliğin</a:t>
            </a:r>
            <a:r>
              <a:rPr lang="tr-TR" dirty="0"/>
              <a:t> </a:t>
            </a:r>
            <a:r>
              <a:rPr lang="tr-TR" dirty="0" err="1"/>
              <a:t>ülke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önemini</a:t>
            </a:r>
            <a:r>
              <a:rPr lang="tr-TR" dirty="0"/>
              <a:t> vurgulamakta,</a:t>
            </a:r>
          </a:p>
          <a:p>
            <a:pPr lvl="1"/>
            <a:r>
              <a:rPr lang="tr-TR" dirty="0"/>
              <a:t> ancak sorunların </a:t>
            </a:r>
            <a:r>
              <a:rPr lang="tr-TR" dirty="0" err="1"/>
              <a:t>çözümüne</a:t>
            </a:r>
            <a:r>
              <a:rPr lang="tr-TR" dirty="0"/>
              <a:t> </a:t>
            </a:r>
            <a:r>
              <a:rPr lang="tr-TR" dirty="0" err="1"/>
              <a:t>yönelik</a:t>
            </a:r>
            <a:r>
              <a:rPr lang="tr-TR" dirty="0"/>
              <a:t> somut stratejiler sunmamaktadır.</a:t>
            </a:r>
          </a:p>
          <a:p>
            <a:pPr lvl="1"/>
            <a:endParaRPr lang="tr-TR" dirty="0"/>
          </a:p>
          <a:p>
            <a:r>
              <a:rPr lang="tr-TR" dirty="0" err="1"/>
              <a:t>Hükümet</a:t>
            </a:r>
            <a:r>
              <a:rPr lang="tr-TR" dirty="0"/>
              <a:t> </a:t>
            </a:r>
            <a:r>
              <a:rPr lang="tr-TR" dirty="0" err="1"/>
              <a:t>Programları’nda</a:t>
            </a:r>
            <a:r>
              <a:rPr lang="tr-TR" dirty="0"/>
              <a:t> ise, </a:t>
            </a:r>
            <a:r>
              <a:rPr lang="tr-TR" dirty="0" err="1"/>
              <a:t>gençlik</a:t>
            </a:r>
            <a:r>
              <a:rPr lang="tr-TR" dirty="0"/>
              <a:t> toplumun </a:t>
            </a:r>
            <a:r>
              <a:rPr lang="tr-TR" dirty="0" err="1"/>
              <a:t>geleceği</a:t>
            </a:r>
            <a:r>
              <a:rPr lang="tr-TR" dirty="0"/>
              <a:t> olarak </a:t>
            </a:r>
            <a:r>
              <a:rPr lang="tr-TR" dirty="0" err="1"/>
              <a:t>görülmekle</a:t>
            </a:r>
            <a:r>
              <a:rPr lang="tr-TR" dirty="0"/>
              <a:t> birlikte, bu </a:t>
            </a:r>
            <a:r>
              <a:rPr lang="tr-TR" dirty="0" err="1"/>
              <a:t>düşüncenin</a:t>
            </a:r>
            <a:r>
              <a:rPr lang="tr-TR" dirty="0"/>
              <a:t> somut </a:t>
            </a:r>
            <a:r>
              <a:rPr lang="tr-TR" dirty="0" err="1"/>
              <a:t>gerçekleşimleri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yapılması gerekenlere dair </a:t>
            </a:r>
            <a:r>
              <a:rPr lang="tr-TR" dirty="0" err="1"/>
              <a:t>çözüm</a:t>
            </a:r>
            <a:r>
              <a:rPr lang="tr-TR" dirty="0"/>
              <a:t> </a:t>
            </a:r>
            <a:r>
              <a:rPr lang="tr-TR" dirty="0" err="1"/>
              <a:t>önerileri</a:t>
            </a:r>
            <a:r>
              <a:rPr lang="tr-TR" dirty="0"/>
              <a:t> sunulmamaktadır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380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0502BFD-9575-544F-9459-7DB7A4D16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94891E-1A84-FE4A-8450-0D27FD174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gençlik</a:t>
            </a:r>
            <a:r>
              <a:rPr lang="tr-TR" dirty="0"/>
              <a:t> ile ilgili mevcut </a:t>
            </a:r>
            <a:r>
              <a:rPr lang="tr-TR" dirty="0" err="1"/>
              <a:t>düzenlemelerde</a:t>
            </a:r>
            <a:r>
              <a:rPr lang="tr-TR" dirty="0"/>
              <a:t> </a:t>
            </a:r>
            <a:r>
              <a:rPr lang="tr-TR" dirty="0" err="1"/>
              <a:t>göze</a:t>
            </a:r>
            <a:r>
              <a:rPr lang="tr-TR" dirty="0"/>
              <a:t> </a:t>
            </a:r>
            <a:r>
              <a:rPr lang="tr-TR" dirty="0" err="1"/>
              <a:t>çarpan</a:t>
            </a:r>
            <a:r>
              <a:rPr lang="tr-TR" dirty="0"/>
              <a:t> </a:t>
            </a:r>
            <a:r>
              <a:rPr lang="tr-TR" dirty="0" err="1"/>
              <a:t>başlıca</a:t>
            </a:r>
            <a:r>
              <a:rPr lang="tr-TR" dirty="0"/>
              <a:t> iki unsur bulunmaktadır. </a:t>
            </a:r>
          </a:p>
          <a:p>
            <a:pPr lvl="1"/>
            <a:r>
              <a:rPr lang="tr-TR" dirty="0"/>
              <a:t>Anayasa’dan </a:t>
            </a:r>
            <a:r>
              <a:rPr lang="tr-TR" dirty="0" err="1"/>
              <a:t>başlayarak</a:t>
            </a:r>
            <a:r>
              <a:rPr lang="tr-TR" dirty="0"/>
              <a:t> ilgili politika belgelerinde </a:t>
            </a:r>
            <a:r>
              <a:rPr lang="tr-TR" dirty="0" err="1"/>
              <a:t>gençlerin</a:t>
            </a:r>
            <a:r>
              <a:rPr lang="tr-TR" dirty="0"/>
              <a:t> korunması gereken bir </a:t>
            </a:r>
            <a:r>
              <a:rPr lang="tr-TR" dirty="0" err="1"/>
              <a:t>nüfus</a:t>
            </a:r>
            <a:r>
              <a:rPr lang="tr-TR" dirty="0"/>
              <a:t> grubu </a:t>
            </a:r>
            <a:r>
              <a:rPr lang="tr-TR" dirty="0" err="1"/>
              <a:t>olduğu</a:t>
            </a:r>
            <a:r>
              <a:rPr lang="tr-TR" dirty="0"/>
              <a:t>, </a:t>
            </a:r>
          </a:p>
          <a:p>
            <a:pPr lvl="1"/>
            <a:r>
              <a:rPr lang="tr-TR" dirty="0" err="1"/>
              <a:t>Gençlerin</a:t>
            </a:r>
            <a:r>
              <a:rPr lang="tr-TR" dirty="0"/>
              <a:t> boş zamanlarının </a:t>
            </a:r>
            <a:r>
              <a:rPr lang="tr-TR" dirty="0" err="1"/>
              <a:t>değerlendirilmesi</a:t>
            </a:r>
            <a:r>
              <a:rPr lang="tr-TR" dirty="0"/>
              <a:t> sorununun </a:t>
            </a:r>
            <a:r>
              <a:rPr lang="tr-TR" dirty="0" err="1"/>
              <a:t>çözümlenmesidir</a:t>
            </a:r>
            <a:r>
              <a:rPr lang="tr-TR" dirty="0"/>
              <a:t>. </a:t>
            </a:r>
          </a:p>
          <a:p>
            <a:r>
              <a:rPr lang="tr-TR" dirty="0"/>
              <a:t>Gençliğe yönelik tehdit algısı </a:t>
            </a:r>
          </a:p>
          <a:p>
            <a:r>
              <a:rPr lang="tr-TR" dirty="0"/>
              <a:t>1960-80 arası öğrenci hareketleri, politik gençlik</a:t>
            </a:r>
          </a:p>
          <a:p>
            <a:r>
              <a:rPr lang="tr-TR" dirty="0"/>
              <a:t>1980 sonrası apolitik gençlik </a:t>
            </a:r>
          </a:p>
        </p:txBody>
      </p:sp>
    </p:spTree>
    <p:extLst>
      <p:ext uri="{BB962C8B-B14F-4D97-AF65-F5344CB8AC3E}">
        <p14:creationId xmlns:p14="http://schemas.microsoft.com/office/powerpoint/2010/main" val="710505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F80607-A29A-E345-9D9D-F80FF007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AB Süreci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7A9EA0-7B95-C742-BA73-9386C9FBC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AB Eğitim ve Gençlik Programları </a:t>
            </a:r>
          </a:p>
          <a:p>
            <a:pPr lvl="1"/>
            <a:r>
              <a:rPr lang="tr-TR" dirty="0"/>
              <a:t>Sosyal sorumluluk</a:t>
            </a:r>
          </a:p>
          <a:p>
            <a:pPr lvl="1"/>
            <a:r>
              <a:rPr lang="tr-TR" dirty="0"/>
              <a:t>Aktif yurttaşlık </a:t>
            </a:r>
          </a:p>
          <a:p>
            <a:pPr lvl="1"/>
            <a:r>
              <a:rPr lang="tr-TR" dirty="0"/>
              <a:t>Gençlerin sivil toplum ile tanışması </a:t>
            </a:r>
          </a:p>
          <a:p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Katılım hakkı</a:t>
            </a:r>
          </a:p>
          <a:p>
            <a:r>
              <a:rPr lang="tr-TR" dirty="0">
                <a:solidFill>
                  <a:srgbClr val="FF0000"/>
                </a:solidFill>
              </a:rPr>
              <a:t>Örgütlenme hakkı </a:t>
            </a:r>
          </a:p>
          <a:p>
            <a:r>
              <a:rPr lang="tr-TR" dirty="0"/>
              <a:t>Bu kapsamda:</a:t>
            </a:r>
          </a:p>
          <a:p>
            <a:r>
              <a:rPr lang="tr-TR" dirty="0"/>
              <a:t>1995- Seçme yaşı 18’e düşürüldü </a:t>
            </a:r>
          </a:p>
          <a:p>
            <a:r>
              <a:rPr lang="tr-TR" dirty="0"/>
              <a:t>2006’da Milletvekili seçilme yaşı 25’e düşürüldü, 2017’de 18’e düşürüldü. </a:t>
            </a:r>
          </a:p>
          <a:p>
            <a:r>
              <a:rPr lang="tr-TR" dirty="0"/>
              <a:t>12 yaşından küçük çocuklar ailelerinin izniyle, 15 yaşından büyük çocuklar kendi iradeleriyle çocuk derneklerine üye olabilmekte, dernek kurabilmektedir. </a:t>
            </a:r>
          </a:p>
          <a:p>
            <a:r>
              <a:rPr lang="tr-TR" dirty="0"/>
              <a:t> 18 </a:t>
            </a:r>
            <a:r>
              <a:rPr lang="tr-TR" dirty="0" err="1"/>
              <a:t>yaşına</a:t>
            </a:r>
            <a:r>
              <a:rPr lang="tr-TR" dirty="0"/>
              <a:t> gelen her </a:t>
            </a:r>
            <a:r>
              <a:rPr lang="tr-TR" dirty="0" err="1"/>
              <a:t>vatandas</a:t>
            </a:r>
            <a:r>
              <a:rPr lang="tr-TR" dirty="0"/>
              <a:t>̧ ise </a:t>
            </a:r>
            <a:r>
              <a:rPr lang="tr-TR" dirty="0" err="1"/>
              <a:t>istediği</a:t>
            </a:r>
            <a:r>
              <a:rPr lang="tr-TR" dirty="0"/>
              <a:t> </a:t>
            </a:r>
            <a:r>
              <a:rPr lang="tr-TR" dirty="0" err="1"/>
              <a:t>derneğe</a:t>
            </a:r>
            <a:r>
              <a:rPr lang="tr-TR" dirty="0"/>
              <a:t> </a:t>
            </a:r>
            <a:r>
              <a:rPr lang="tr-TR" dirty="0" err="1"/>
              <a:t>üye</a:t>
            </a:r>
            <a:r>
              <a:rPr lang="tr-TR" dirty="0"/>
              <a:t> olabilmekte veya dernek kurabilmektedir.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061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124DAF-92E8-EF4C-A3F6-42021E2D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Gençlik ve Spor Bakanlığı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AE65CE-FA94-734E-827D-824CE39A1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Gençlik ve Spor Politika Belgesi </a:t>
            </a:r>
          </a:p>
          <a:p>
            <a:endParaRPr lang="tr-TR" dirty="0"/>
          </a:p>
          <a:p>
            <a:r>
              <a:rPr lang="tr-TR" dirty="0"/>
              <a:t>Hedef grup: 14-29 yaş </a:t>
            </a:r>
            <a:r>
              <a:rPr lang="tr-TR" dirty="0" err="1"/>
              <a:t>aralığında</a:t>
            </a:r>
            <a:r>
              <a:rPr lang="tr-TR" dirty="0"/>
              <a:t> bulunan bireyler</a:t>
            </a:r>
          </a:p>
        </p:txBody>
      </p:sp>
    </p:spTree>
    <p:extLst>
      <p:ext uri="{BB962C8B-B14F-4D97-AF65-F5344CB8AC3E}">
        <p14:creationId xmlns:p14="http://schemas.microsoft.com/office/powerpoint/2010/main" val="3615689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5812D9-E265-424C-900B-72AF0CA1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Gençlik</a:t>
            </a:r>
            <a:r>
              <a:rPr lang="tr-TR" dirty="0"/>
              <a:t> politikalarının temel </a:t>
            </a:r>
            <a:r>
              <a:rPr lang="tr-TR" dirty="0" err="1"/>
              <a:t>amaçları</a:t>
            </a:r>
            <a:r>
              <a:rPr lang="tr-TR" dirty="0"/>
              <a:t>;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D980AC-8310-2A46-B485-4C3D9F631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Gençlik</a:t>
            </a:r>
            <a:r>
              <a:rPr lang="tr-TR" dirty="0"/>
              <a:t> algısını </a:t>
            </a:r>
            <a:r>
              <a:rPr lang="tr-TR" dirty="0" err="1"/>
              <a:t>doğru</a:t>
            </a:r>
            <a:r>
              <a:rPr lang="tr-TR" dirty="0"/>
              <a:t> bir zemine oturtmak, </a:t>
            </a:r>
          </a:p>
          <a:p>
            <a:r>
              <a:rPr lang="tr-TR" dirty="0" err="1"/>
              <a:t>Gençliğin</a:t>
            </a:r>
            <a:r>
              <a:rPr lang="tr-TR" dirty="0"/>
              <a:t> </a:t>
            </a:r>
            <a:r>
              <a:rPr lang="tr-TR" dirty="0" err="1"/>
              <a:t>ihtiyac</a:t>
            </a:r>
            <a:r>
              <a:rPr lang="tr-TR" dirty="0"/>
              <a:t>̧, beklenti ve </a:t>
            </a:r>
            <a:r>
              <a:rPr lang="tr-TR" dirty="0" err="1"/>
              <a:t>endişelerini</a:t>
            </a:r>
            <a:r>
              <a:rPr lang="tr-TR" dirty="0"/>
              <a:t> tespit etmek, </a:t>
            </a:r>
          </a:p>
          <a:p>
            <a:r>
              <a:rPr lang="tr-TR" dirty="0" err="1"/>
              <a:t>Gençlerle</a:t>
            </a:r>
            <a:r>
              <a:rPr lang="tr-TR" dirty="0"/>
              <a:t> ilgili </a:t>
            </a:r>
            <a:r>
              <a:rPr lang="tr-TR" dirty="0" err="1"/>
              <a:t>çalışma</a:t>
            </a:r>
            <a:r>
              <a:rPr lang="tr-TR" dirty="0"/>
              <a:t> yapan kurum ve </a:t>
            </a:r>
            <a:r>
              <a:rPr lang="tr-TR" dirty="0" err="1"/>
              <a:t>kuruluşları</a:t>
            </a:r>
            <a:r>
              <a:rPr lang="tr-TR" dirty="0"/>
              <a:t> belirlemek, bunlar </a:t>
            </a:r>
          </a:p>
          <a:p>
            <a:r>
              <a:rPr lang="tr-TR" dirty="0"/>
              <a:t>arasındaki </a:t>
            </a:r>
            <a:r>
              <a:rPr lang="tr-TR" dirty="0" err="1"/>
              <a:t>işbirliği</a:t>
            </a:r>
            <a:r>
              <a:rPr lang="tr-TR" dirty="0"/>
              <a:t> ve koordinasyonu temin etmek, </a:t>
            </a:r>
          </a:p>
          <a:p>
            <a:r>
              <a:rPr lang="tr-TR" dirty="0"/>
              <a:t>• </a:t>
            </a:r>
            <a:r>
              <a:rPr lang="tr-TR" dirty="0" err="1"/>
              <a:t>Gençlik</a:t>
            </a:r>
            <a:r>
              <a:rPr lang="tr-TR" dirty="0"/>
              <a:t> alanındaki sivil toplum </a:t>
            </a:r>
            <a:r>
              <a:rPr lang="tr-TR" dirty="0" err="1"/>
              <a:t>kuruluşlarının</a:t>
            </a:r>
            <a:r>
              <a:rPr lang="tr-TR" dirty="0"/>
              <a:t> faaliyetlerini </a:t>
            </a:r>
            <a:r>
              <a:rPr lang="tr-TR" dirty="0" err="1"/>
              <a:t>etkinleştirmek</a:t>
            </a:r>
            <a:r>
              <a:rPr lang="tr-TR" dirty="0"/>
              <a:t> ve </a:t>
            </a:r>
          </a:p>
          <a:p>
            <a:r>
              <a:rPr lang="tr-TR" dirty="0" err="1"/>
              <a:t>güçlendirmek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gerekli destek ve </a:t>
            </a:r>
            <a:r>
              <a:rPr lang="tr-TR" dirty="0" err="1"/>
              <a:t>teşviki</a:t>
            </a:r>
            <a:r>
              <a:rPr lang="tr-TR" dirty="0"/>
              <a:t> </a:t>
            </a:r>
            <a:r>
              <a:rPr lang="tr-TR" dirty="0" err="1"/>
              <a:t>sağlamak</a:t>
            </a:r>
            <a:r>
              <a:rPr lang="tr-TR" dirty="0"/>
              <a:t>, </a:t>
            </a:r>
          </a:p>
          <a:p>
            <a:r>
              <a:rPr lang="tr-TR" dirty="0"/>
              <a:t>Kaynakları </a:t>
            </a:r>
            <a:r>
              <a:rPr lang="tr-TR" dirty="0" err="1"/>
              <a:t>gençliğin</a:t>
            </a:r>
            <a:r>
              <a:rPr lang="tr-TR" dirty="0"/>
              <a:t> </a:t>
            </a:r>
            <a:r>
              <a:rPr lang="tr-TR" dirty="0" err="1"/>
              <a:t>gelişimini</a:t>
            </a:r>
            <a:r>
              <a:rPr lang="tr-TR" dirty="0"/>
              <a:t> tam anlamıyla </a:t>
            </a:r>
            <a:r>
              <a:rPr lang="tr-TR" dirty="0" err="1"/>
              <a:t>sağlayacak</a:t>
            </a:r>
            <a:r>
              <a:rPr lang="tr-TR" dirty="0"/>
              <a:t> </a:t>
            </a:r>
            <a:r>
              <a:rPr lang="tr-TR" dirty="0" err="1"/>
              <a:t>şekilde</a:t>
            </a:r>
            <a:r>
              <a:rPr lang="tr-TR" dirty="0"/>
              <a:t> kullanmak, </a:t>
            </a:r>
          </a:p>
          <a:p>
            <a:r>
              <a:rPr lang="tr-TR" dirty="0" err="1"/>
              <a:t>Gençliğin</a:t>
            </a:r>
            <a:r>
              <a:rPr lang="tr-TR" dirty="0"/>
              <a:t> </a:t>
            </a:r>
            <a:r>
              <a:rPr lang="tr-TR" dirty="0" err="1"/>
              <a:t>kişisel</a:t>
            </a:r>
            <a:r>
              <a:rPr lang="tr-TR" dirty="0"/>
              <a:t> ve sosyal </a:t>
            </a:r>
            <a:r>
              <a:rPr lang="tr-TR" dirty="0" err="1"/>
              <a:t>gelişimini</a:t>
            </a:r>
            <a:r>
              <a:rPr lang="tr-TR" dirty="0"/>
              <a:t> desteklemek, </a:t>
            </a:r>
          </a:p>
          <a:p>
            <a:r>
              <a:rPr lang="tr-TR" dirty="0" err="1"/>
              <a:t>Gençliğin</a:t>
            </a:r>
            <a:r>
              <a:rPr lang="tr-TR" dirty="0"/>
              <a:t> </a:t>
            </a:r>
            <a:r>
              <a:rPr lang="tr-TR" dirty="0" err="1"/>
              <a:t>vatandaşlık</a:t>
            </a:r>
            <a:r>
              <a:rPr lang="tr-TR" dirty="0"/>
              <a:t> bilincini </a:t>
            </a:r>
            <a:r>
              <a:rPr lang="tr-TR" dirty="0" err="1"/>
              <a:t>geliştirmek</a:t>
            </a:r>
            <a:r>
              <a:rPr lang="tr-TR" dirty="0"/>
              <a:t>, </a:t>
            </a:r>
          </a:p>
          <a:p>
            <a:r>
              <a:rPr lang="tr-TR" dirty="0"/>
              <a:t>Farklı </a:t>
            </a:r>
            <a:r>
              <a:rPr lang="tr-TR" dirty="0" err="1"/>
              <a:t>genc</a:t>
            </a:r>
            <a:r>
              <a:rPr lang="tr-TR" dirty="0"/>
              <a:t>̧ gruplarının </a:t>
            </a:r>
            <a:r>
              <a:rPr lang="tr-TR" dirty="0" err="1"/>
              <a:t>ihtiyaçlarını</a:t>
            </a:r>
            <a:r>
              <a:rPr lang="tr-TR" dirty="0"/>
              <a:t> da dikkate alarak </a:t>
            </a:r>
            <a:r>
              <a:rPr lang="tr-TR" dirty="0" err="1"/>
              <a:t>gençlerin</a:t>
            </a:r>
            <a:r>
              <a:rPr lang="tr-TR" dirty="0"/>
              <a:t> kendi potansiyellerini ortaya </a:t>
            </a:r>
            <a:r>
              <a:rPr lang="tr-TR" dirty="0" err="1"/>
              <a:t>çıkarabilmelerine</a:t>
            </a:r>
            <a:r>
              <a:rPr lang="tr-TR" dirty="0"/>
              <a:t> </a:t>
            </a:r>
            <a:r>
              <a:rPr lang="tr-TR" dirty="0" err="1"/>
              <a:t>imkân</a:t>
            </a:r>
            <a:r>
              <a:rPr lang="tr-TR" dirty="0"/>
              <a:t> </a:t>
            </a:r>
            <a:r>
              <a:rPr lang="tr-TR" dirty="0" err="1"/>
              <a:t>sağlamaktır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4346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BD3E7F-E347-6640-A2C5-663E5D02E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İLKELER VE DE</a:t>
            </a:r>
            <a:r>
              <a:rPr lang="tr-TR" dirty="0"/>
              <a:t>Ğ</a:t>
            </a:r>
            <a:r>
              <a:rPr lang="tr-TR" b="1" dirty="0"/>
              <a:t>ERLER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288826-7B58-9C4A-9633-7E491142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/>
              <a:t>Gençlik</a:t>
            </a:r>
            <a:r>
              <a:rPr lang="tr-TR" dirty="0"/>
              <a:t> politikalarının temel ilke ve </a:t>
            </a:r>
            <a:r>
              <a:rPr lang="tr-TR" dirty="0" err="1"/>
              <a:t>değerleri</a:t>
            </a:r>
            <a:r>
              <a:rPr lang="tr-TR" dirty="0"/>
              <a:t>; </a:t>
            </a:r>
            <a:endParaRPr lang="tr-TR" dirty="0">
              <a:effectLst/>
            </a:endParaRPr>
          </a:p>
          <a:p>
            <a:pPr lvl="1"/>
            <a:r>
              <a:rPr lang="tr-TR" dirty="0" err="1"/>
              <a:t>İnsan</a:t>
            </a:r>
            <a:r>
              <a:rPr lang="tr-TR" dirty="0"/>
              <a:t> haklarına, demokratik </a:t>
            </a:r>
            <a:r>
              <a:rPr lang="tr-TR" dirty="0" err="1"/>
              <a:t>değerlere</a:t>
            </a:r>
            <a:r>
              <a:rPr lang="tr-TR" dirty="0"/>
              <a:t> ve Cumhuriyete </a:t>
            </a:r>
            <a:r>
              <a:rPr lang="tr-TR" dirty="0" err="1"/>
              <a:t>bağlılık</a:t>
            </a:r>
            <a:r>
              <a:rPr lang="tr-TR" dirty="0"/>
              <a:t>, </a:t>
            </a:r>
          </a:p>
          <a:p>
            <a:pPr lvl="1"/>
            <a:r>
              <a:rPr lang="tr-TR" dirty="0"/>
              <a:t>Milli, tarihi, </a:t>
            </a:r>
            <a:r>
              <a:rPr lang="tr-TR" dirty="0" err="1"/>
              <a:t>kültürel</a:t>
            </a:r>
            <a:r>
              <a:rPr lang="tr-TR" dirty="0"/>
              <a:t> ve insani </a:t>
            </a:r>
            <a:r>
              <a:rPr lang="tr-TR" dirty="0" err="1"/>
              <a:t>değerleri</a:t>
            </a:r>
            <a:r>
              <a:rPr lang="tr-TR" dirty="0"/>
              <a:t> benimsemek, </a:t>
            </a:r>
            <a:r>
              <a:rPr lang="tr-TR" dirty="0" err="1"/>
              <a:t>yaşamak</a:t>
            </a:r>
            <a:r>
              <a:rPr lang="tr-TR" dirty="0"/>
              <a:t> ve </a:t>
            </a:r>
            <a:r>
              <a:rPr lang="tr-TR" dirty="0" err="1"/>
              <a:t>yaşatmak</a:t>
            </a:r>
            <a:r>
              <a:rPr lang="tr-TR" dirty="0"/>
              <a:t>, </a:t>
            </a:r>
          </a:p>
          <a:p>
            <a:pPr lvl="1"/>
            <a:r>
              <a:rPr lang="tr-TR" dirty="0"/>
              <a:t>Hak temelli bir </a:t>
            </a:r>
            <a:r>
              <a:rPr lang="tr-TR" dirty="0" err="1"/>
              <a:t>yaklaşımı</a:t>
            </a:r>
            <a:r>
              <a:rPr lang="tr-TR" dirty="0"/>
              <a:t> esas almak, </a:t>
            </a:r>
          </a:p>
          <a:p>
            <a:pPr lvl="1"/>
            <a:r>
              <a:rPr lang="tr-TR" dirty="0"/>
              <a:t>Her </a:t>
            </a:r>
            <a:r>
              <a:rPr lang="tr-TR" dirty="0" err="1"/>
              <a:t>türlu</a:t>
            </a:r>
            <a:r>
              <a:rPr lang="tr-TR" dirty="0"/>
              <a:t>̈ </a:t>
            </a:r>
            <a:r>
              <a:rPr lang="tr-TR" dirty="0" err="1"/>
              <a:t>ayrımcılığı</a:t>
            </a:r>
            <a:r>
              <a:rPr lang="tr-TR" dirty="0"/>
              <a:t> </a:t>
            </a:r>
            <a:r>
              <a:rPr lang="tr-TR" dirty="0" err="1"/>
              <a:t>önlemek</a:t>
            </a:r>
            <a:r>
              <a:rPr lang="tr-TR" dirty="0"/>
              <a:t> ve fırsat </a:t>
            </a:r>
            <a:r>
              <a:rPr lang="tr-TR" dirty="0" err="1"/>
              <a:t>eşitliğini</a:t>
            </a:r>
            <a:r>
              <a:rPr lang="tr-TR" dirty="0"/>
              <a:t> </a:t>
            </a:r>
            <a:r>
              <a:rPr lang="tr-TR" dirty="0" err="1"/>
              <a:t>gerçekleştirmek</a:t>
            </a:r>
            <a:r>
              <a:rPr lang="tr-TR" dirty="0"/>
              <a:t>, </a:t>
            </a:r>
          </a:p>
          <a:p>
            <a:pPr lvl="1"/>
            <a:r>
              <a:rPr lang="tr-TR" dirty="0"/>
              <a:t>Bireysel ve toplumsal farklılıkları bir zenginlik, bu </a:t>
            </a:r>
            <a:r>
              <a:rPr lang="tr-TR" dirty="0" err="1"/>
              <a:t>zenginliği</a:t>
            </a:r>
            <a:r>
              <a:rPr lang="tr-TR" dirty="0"/>
              <a:t> de toplumsal </a:t>
            </a:r>
          </a:p>
          <a:p>
            <a:pPr lvl="1"/>
            <a:r>
              <a:rPr lang="tr-TR" dirty="0" err="1"/>
              <a:t>dayanışma</a:t>
            </a:r>
            <a:r>
              <a:rPr lang="tr-TR" dirty="0"/>
              <a:t> ve </a:t>
            </a:r>
            <a:r>
              <a:rPr lang="tr-TR" dirty="0" err="1"/>
              <a:t>bütünleşmenin</a:t>
            </a:r>
            <a:r>
              <a:rPr lang="tr-TR" dirty="0"/>
              <a:t> bir aracı olarak </a:t>
            </a:r>
            <a:r>
              <a:rPr lang="tr-TR" dirty="0" err="1"/>
              <a:t>görmek</a:t>
            </a:r>
            <a:r>
              <a:rPr lang="tr-TR" dirty="0"/>
              <a:t>, </a:t>
            </a:r>
          </a:p>
          <a:p>
            <a:pPr lvl="2"/>
            <a:r>
              <a:rPr lang="tr-TR" dirty="0" err="1"/>
              <a:t>Araştırmaya</a:t>
            </a:r>
            <a:r>
              <a:rPr lang="tr-TR" dirty="0"/>
              <a:t> ve bilgiye dayalı olmak, </a:t>
            </a:r>
          </a:p>
          <a:p>
            <a:pPr lvl="2"/>
            <a:r>
              <a:rPr lang="tr-TR" dirty="0"/>
              <a:t>Dezavantajlı </a:t>
            </a:r>
            <a:r>
              <a:rPr lang="tr-TR" dirty="0" err="1"/>
              <a:t>gençlere</a:t>
            </a:r>
            <a:r>
              <a:rPr lang="tr-TR" dirty="0"/>
              <a:t> </a:t>
            </a:r>
            <a:r>
              <a:rPr lang="tr-TR" dirty="0" err="1"/>
              <a:t>öncelik</a:t>
            </a:r>
            <a:r>
              <a:rPr lang="tr-TR" dirty="0"/>
              <a:t> tanımak, </a:t>
            </a:r>
          </a:p>
          <a:p>
            <a:pPr lvl="2"/>
            <a:r>
              <a:rPr lang="tr-TR" dirty="0"/>
              <a:t>Politika ve uygulamalarda uluslararası standartları </a:t>
            </a:r>
            <a:r>
              <a:rPr lang="tr-TR" dirty="0" err="1"/>
              <a:t>gözetmek</a:t>
            </a:r>
            <a:r>
              <a:rPr lang="tr-TR" dirty="0"/>
              <a:t>, </a:t>
            </a:r>
          </a:p>
          <a:p>
            <a:pPr lvl="2"/>
            <a:r>
              <a:rPr lang="tr-TR" dirty="0"/>
              <a:t>Katılımcılık, </a:t>
            </a:r>
          </a:p>
          <a:p>
            <a:pPr lvl="2"/>
            <a:r>
              <a:rPr lang="tr-TR" dirty="0" err="1"/>
              <a:t>Erişilebilirlik</a:t>
            </a:r>
            <a:r>
              <a:rPr lang="tr-TR" dirty="0"/>
              <a:t>, </a:t>
            </a:r>
          </a:p>
          <a:p>
            <a:pPr lvl="2"/>
            <a:r>
              <a:rPr lang="tr-TR" dirty="0" err="1"/>
              <a:t>Bütüncüllük</a:t>
            </a:r>
            <a:r>
              <a:rPr lang="tr-TR" dirty="0"/>
              <a:t>, </a:t>
            </a:r>
          </a:p>
          <a:p>
            <a:pPr lvl="2"/>
            <a:r>
              <a:rPr lang="tr-TR" dirty="0"/>
              <a:t>Uygulanabilirlik, </a:t>
            </a:r>
          </a:p>
          <a:p>
            <a:pPr lvl="2"/>
            <a:r>
              <a:rPr lang="tr-TR" dirty="0"/>
              <a:t>Hesap verilebilirlik, </a:t>
            </a:r>
          </a:p>
          <a:p>
            <a:pPr lvl="2"/>
            <a:r>
              <a:rPr lang="tr-TR" dirty="0" err="1"/>
              <a:t>Şeffaflık</a:t>
            </a:r>
            <a:r>
              <a:rPr lang="tr-TR" dirty="0"/>
              <a:t>, </a:t>
            </a:r>
          </a:p>
          <a:p>
            <a:pPr lvl="2"/>
            <a:r>
              <a:rPr lang="tr-TR" dirty="0"/>
              <a:t>Yerelliktir.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751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AFB607-DBB2-B94D-91EB-B9E3F4B1D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B8264F-7172-F841-8A97-492E4705F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Gençlik mi, gençler mi? </a:t>
            </a:r>
          </a:p>
          <a:p>
            <a:r>
              <a:rPr lang="tr-TR" dirty="0"/>
              <a:t>«Geleceğimiz gençler!»</a:t>
            </a:r>
          </a:p>
          <a:p>
            <a:r>
              <a:rPr lang="tr-TR" dirty="0"/>
              <a:t>“</a:t>
            </a:r>
            <a:r>
              <a:rPr lang="tr-TR" dirty="0" err="1"/>
              <a:t>Ülkemizin</a:t>
            </a:r>
            <a:r>
              <a:rPr lang="tr-TR" dirty="0"/>
              <a:t> </a:t>
            </a:r>
            <a:r>
              <a:rPr lang="tr-TR" dirty="0" err="1"/>
              <a:t>genc</a:t>
            </a:r>
            <a:r>
              <a:rPr lang="tr-TR" dirty="0"/>
              <a:t>̧ </a:t>
            </a:r>
            <a:r>
              <a:rPr lang="tr-TR" dirty="0" err="1"/>
              <a:t>nüfusa</a:t>
            </a:r>
            <a:r>
              <a:rPr lang="tr-TR" dirty="0"/>
              <a:t> sahip olması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bir avantaj” </a:t>
            </a:r>
            <a:endParaRPr lang="tr-TR" dirty="0">
              <a:effectLst/>
            </a:endParaRPr>
          </a:p>
          <a:p>
            <a:r>
              <a:rPr lang="tr-TR" dirty="0"/>
              <a:t> «Gençlik» politikaların neresinde?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2661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2B18CD-2ADA-DC43-8DE6-EC8ED13A7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EĞİTİM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BA03D-AF50-0343-BE7E-C7196CF36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 politikasının hak temelli, bilimsel verilere dayalı, esnek ve </a:t>
            </a:r>
            <a:r>
              <a:rPr lang="tr-TR" b="1" dirty="0" err="1"/>
              <a:t>katılımcılı</a:t>
            </a:r>
            <a:r>
              <a:rPr lang="tr-TR" dirty="0" err="1"/>
              <a:t>ğ</a:t>
            </a:r>
            <a:r>
              <a:rPr lang="tr-TR" b="1" dirty="0" err="1"/>
              <a:t>ı</a:t>
            </a:r>
            <a:r>
              <a:rPr lang="tr-TR" b="1" dirty="0"/>
              <a:t> esas alan bir </a:t>
            </a:r>
            <a:r>
              <a:rPr lang="tr-TR" b="1" dirty="0" err="1"/>
              <a:t>yakla</a:t>
            </a:r>
            <a:r>
              <a:rPr lang="tr-TR" dirty="0" err="1"/>
              <a:t>ş</a:t>
            </a:r>
            <a:r>
              <a:rPr lang="tr-TR" b="1" dirty="0" err="1"/>
              <a:t>ımla</a:t>
            </a:r>
            <a:r>
              <a:rPr lang="tr-TR" b="1" dirty="0"/>
              <a:t> uzun vadeli olarak planlanması. </a:t>
            </a:r>
          </a:p>
          <a:p>
            <a:r>
              <a:rPr lang="tr-TR" b="1" dirty="0"/>
              <a:t>2.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itime</a:t>
            </a:r>
            <a:r>
              <a:rPr lang="tr-TR" b="1" dirty="0"/>
              <a:t> </a:t>
            </a:r>
            <a:r>
              <a:rPr lang="tr-TR" b="1" dirty="0" err="1"/>
              <a:t>eri</a:t>
            </a:r>
            <a:r>
              <a:rPr lang="tr-TR" dirty="0" err="1"/>
              <a:t>ş</a:t>
            </a:r>
            <a:r>
              <a:rPr lang="tr-TR" b="1" dirty="0" err="1"/>
              <a:t>imin</a:t>
            </a:r>
            <a:r>
              <a:rPr lang="tr-TR" b="1" dirty="0"/>
              <a:t> arttırılması ve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itimde</a:t>
            </a:r>
            <a:r>
              <a:rPr lang="tr-TR" b="1" dirty="0"/>
              <a:t> fırsat </a:t>
            </a:r>
            <a:r>
              <a:rPr lang="tr-TR" b="1" dirty="0" err="1"/>
              <a:t>e</a:t>
            </a:r>
            <a:r>
              <a:rPr lang="tr-TR" dirty="0" err="1"/>
              <a:t>ş</a:t>
            </a:r>
            <a:r>
              <a:rPr lang="tr-TR" b="1" dirty="0" err="1"/>
              <a:t>itli</a:t>
            </a:r>
            <a:r>
              <a:rPr lang="tr-TR" dirty="0" err="1"/>
              <a:t>ğ</a:t>
            </a:r>
            <a:r>
              <a:rPr lang="tr-TR" b="1" dirty="0" err="1"/>
              <a:t>inin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</a:t>
            </a:r>
          </a:p>
          <a:p>
            <a:r>
              <a:rPr lang="tr-TR" b="1" dirty="0"/>
              <a:t>3</a:t>
            </a:r>
            <a:r>
              <a:rPr lang="tr-TR" dirty="0"/>
              <a:t>.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 program ve uygulamalarının, analitik </a:t>
            </a:r>
            <a:r>
              <a:rPr lang="tr-TR" b="1" dirty="0" err="1"/>
              <a:t>dü</a:t>
            </a:r>
            <a:r>
              <a:rPr lang="tr-TR" dirty="0" err="1"/>
              <a:t>ş</a:t>
            </a:r>
            <a:r>
              <a:rPr lang="tr-TR" b="1" dirty="0" err="1"/>
              <a:t>ünen</a:t>
            </a:r>
            <a:r>
              <a:rPr lang="tr-TR" b="1" dirty="0"/>
              <a:t> bireylerin </a:t>
            </a:r>
            <a:r>
              <a:rPr lang="tr-TR" b="1" dirty="0" err="1"/>
              <a:t>yeti</a:t>
            </a:r>
            <a:r>
              <a:rPr lang="tr-TR" dirty="0" err="1"/>
              <a:t>ş</a:t>
            </a:r>
            <a:r>
              <a:rPr lang="tr-TR" b="1" dirty="0" err="1"/>
              <a:t>mesini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layacak</a:t>
            </a:r>
            <a:r>
              <a:rPr lang="tr-TR" b="1" dirty="0"/>
              <a:t> </a:t>
            </a:r>
            <a:r>
              <a:rPr lang="tr-TR" b="1" dirty="0" err="1"/>
              <a:t>biçimde</a:t>
            </a:r>
            <a:r>
              <a:rPr lang="tr-TR" b="1" dirty="0"/>
              <a:t>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>
              <a:effectLst/>
            </a:endParaRPr>
          </a:p>
          <a:p>
            <a:r>
              <a:rPr lang="tr-TR" b="1" dirty="0"/>
              <a:t>4. Okullarda ve </a:t>
            </a:r>
            <a:r>
              <a:rPr lang="tr-TR" b="1" dirty="0" err="1"/>
              <a:t>üniversitelerde</a:t>
            </a:r>
            <a:r>
              <a:rPr lang="tr-TR" b="1" dirty="0"/>
              <a:t> fiziki ve </a:t>
            </a:r>
            <a:r>
              <a:rPr lang="tr-TR" b="1" dirty="0" err="1"/>
              <a:t>be</a:t>
            </a:r>
            <a:r>
              <a:rPr lang="tr-TR" dirty="0" err="1"/>
              <a:t>ş</a:t>
            </a:r>
            <a:r>
              <a:rPr lang="tr-TR" b="1" dirty="0" err="1"/>
              <a:t>eri</a:t>
            </a:r>
            <a:r>
              <a:rPr lang="tr-TR" b="1" dirty="0"/>
              <a:t> altyapının </a:t>
            </a:r>
            <a:r>
              <a:rPr lang="tr-TR" b="1" dirty="0" err="1"/>
              <a:t>güçlendirilmesi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5. Yaygın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 </a:t>
            </a:r>
            <a:r>
              <a:rPr lang="tr-TR" b="1" dirty="0" err="1"/>
              <a:t>imkânlarının</a:t>
            </a:r>
            <a:r>
              <a:rPr lang="tr-TR" b="1" dirty="0"/>
              <a:t>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 ve hayat boyu </a:t>
            </a:r>
            <a:r>
              <a:rPr lang="tr-TR" b="1" dirty="0" err="1"/>
              <a:t>ö</a:t>
            </a:r>
            <a:r>
              <a:rPr lang="tr-TR" dirty="0" err="1"/>
              <a:t>ğ</a:t>
            </a:r>
            <a:r>
              <a:rPr lang="tr-TR" b="1" dirty="0" err="1"/>
              <a:t>renme</a:t>
            </a:r>
            <a:r>
              <a:rPr lang="tr-TR" b="1" dirty="0"/>
              <a:t> </a:t>
            </a:r>
            <a:r>
              <a:rPr lang="tr-TR" b="1" dirty="0" err="1"/>
              <a:t>anlayı</a:t>
            </a:r>
            <a:r>
              <a:rPr lang="tr-TR" dirty="0" err="1"/>
              <a:t>ş</a:t>
            </a:r>
            <a:r>
              <a:rPr lang="tr-TR" b="1" dirty="0" err="1"/>
              <a:t>ının</a:t>
            </a:r>
            <a:r>
              <a:rPr lang="tr-TR" b="1" dirty="0"/>
              <a:t> </a:t>
            </a:r>
            <a:r>
              <a:rPr lang="tr-TR" b="1" dirty="0" err="1"/>
              <a:t>güçlendirilmesi</a:t>
            </a:r>
            <a:r>
              <a:rPr lang="tr-TR" b="1" dirty="0"/>
              <a:t>. </a:t>
            </a:r>
            <a:endParaRPr lang="tr-TR" dirty="0">
              <a:effectLst/>
            </a:endParaRPr>
          </a:p>
          <a:p>
            <a:r>
              <a:rPr lang="tr-TR" b="1" dirty="0"/>
              <a:t>6. Yurt </a:t>
            </a:r>
            <a:r>
              <a:rPr lang="tr-TR" b="1" dirty="0" err="1"/>
              <a:t>dı</a:t>
            </a:r>
            <a:r>
              <a:rPr lang="tr-TR" dirty="0" err="1"/>
              <a:t>ş</a:t>
            </a:r>
            <a:r>
              <a:rPr lang="tr-TR" b="1" dirty="0" err="1"/>
              <a:t>ı</a:t>
            </a:r>
            <a:r>
              <a:rPr lang="tr-TR" b="1" dirty="0"/>
              <a:t>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 </a:t>
            </a:r>
            <a:r>
              <a:rPr lang="tr-TR" b="1" dirty="0" err="1"/>
              <a:t>aracılı</a:t>
            </a:r>
            <a:r>
              <a:rPr lang="tr-TR" dirty="0" err="1"/>
              <a:t>ğ</a:t>
            </a:r>
            <a:r>
              <a:rPr lang="tr-TR" b="1" dirty="0" err="1"/>
              <a:t>ıyla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, </a:t>
            </a:r>
            <a:r>
              <a:rPr lang="tr-TR" b="1" dirty="0" err="1"/>
              <a:t>kültür</a:t>
            </a:r>
            <a:r>
              <a:rPr lang="tr-TR" b="1" dirty="0"/>
              <a:t>, bilgi </a:t>
            </a:r>
            <a:r>
              <a:rPr lang="tr-TR" b="1" dirty="0" err="1"/>
              <a:t>düzeylerinin</a:t>
            </a:r>
            <a:r>
              <a:rPr lang="tr-TR" b="1" dirty="0"/>
              <a:t> arttırılması ve bunların topluma geri </a:t>
            </a:r>
            <a:r>
              <a:rPr lang="tr-TR" b="1" dirty="0" err="1"/>
              <a:t>dönü</a:t>
            </a:r>
            <a:r>
              <a:rPr lang="tr-TR" dirty="0" err="1"/>
              <a:t>ş</a:t>
            </a:r>
            <a:r>
              <a:rPr lang="tr-TR" b="1" dirty="0" err="1"/>
              <a:t>ünün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  <a:br>
              <a:rPr lang="tr-TR" b="1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44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6FB0A0-11CE-2242-8356-BF37005A1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AİLE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D35E9-B43B-C944-9832-DCBF549BE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Ailelerin </a:t>
            </a:r>
            <a:r>
              <a:rPr lang="tr-TR" b="1" dirty="0" err="1"/>
              <a:t>gençlerle</a:t>
            </a:r>
            <a:r>
              <a:rPr lang="tr-TR" b="1" dirty="0"/>
              <a:t>, </a:t>
            </a:r>
            <a:r>
              <a:rPr lang="tr-TR" b="1" dirty="0" err="1"/>
              <a:t>gençlerin</a:t>
            </a:r>
            <a:r>
              <a:rPr lang="tr-TR" b="1" dirty="0"/>
              <a:t> de aileleri ile ilgili </a:t>
            </a:r>
            <a:r>
              <a:rPr lang="tr-TR" b="1" dirty="0" err="1"/>
              <a:t>duyarlılı</a:t>
            </a:r>
            <a:r>
              <a:rPr lang="tr-TR" dirty="0" err="1"/>
              <a:t>ğ</a:t>
            </a:r>
            <a:r>
              <a:rPr lang="tr-TR" b="1" dirty="0" err="1"/>
              <a:t>ının</a:t>
            </a:r>
            <a:r>
              <a:rPr lang="tr-TR" b="1" dirty="0"/>
              <a:t> arttırılması. </a:t>
            </a:r>
            <a:endParaRPr lang="tr-TR" dirty="0"/>
          </a:p>
          <a:p>
            <a:r>
              <a:rPr lang="tr-TR" b="1" dirty="0"/>
              <a:t>2. Ailevi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erlere</a:t>
            </a:r>
            <a:r>
              <a:rPr lang="tr-TR" b="1" dirty="0"/>
              <a:t> </a:t>
            </a:r>
            <a:r>
              <a:rPr lang="tr-TR" b="1" dirty="0" err="1"/>
              <a:t>gençler</a:t>
            </a:r>
            <a:r>
              <a:rPr lang="tr-TR" b="1" dirty="0"/>
              <a:t> tarafından sahip </a:t>
            </a:r>
            <a:r>
              <a:rPr lang="tr-TR" b="1" dirty="0" err="1"/>
              <a:t>çıkılması</a:t>
            </a:r>
            <a:r>
              <a:rPr lang="tr-TR" b="1" dirty="0"/>
              <a:t>, bu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erlerin</a:t>
            </a:r>
            <a:r>
              <a:rPr lang="tr-TR" b="1" dirty="0"/>
              <a:t> korunması ve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2852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6874DF-21C7-B044-8152-6DC2F794C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ETİK VE İNSANİ DEĞERLER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B1C12C-75CA-B342-A500-2A637D1C6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Evrensel etik ilkeler ve ahlaki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erler</a:t>
            </a:r>
            <a:r>
              <a:rPr lang="tr-TR" b="1" dirty="0"/>
              <a:t> konusunda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bilinçlendirilmesi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dirty="0" err="1"/>
              <a:t>İ</a:t>
            </a:r>
            <a:r>
              <a:rPr lang="tr-TR" b="1" dirty="0" err="1"/>
              <a:t>nsan</a:t>
            </a:r>
            <a:r>
              <a:rPr lang="tr-TR" b="1" dirty="0"/>
              <a:t> hakları </a:t>
            </a:r>
            <a:r>
              <a:rPr lang="tr-TR" b="1" dirty="0" err="1"/>
              <a:t>bilinc</a:t>
            </a:r>
            <a:r>
              <a:rPr lang="tr-TR" b="1" dirty="0"/>
              <a:t>̧ ve </a:t>
            </a:r>
            <a:r>
              <a:rPr lang="tr-TR" b="1" dirty="0" err="1"/>
              <a:t>kültürünün</a:t>
            </a:r>
            <a:r>
              <a:rPr lang="tr-TR" b="1" dirty="0"/>
              <a:t> </a:t>
            </a:r>
            <a:r>
              <a:rPr lang="tr-TR" b="1" dirty="0" err="1"/>
              <a:t>gençlere</a:t>
            </a:r>
            <a:r>
              <a:rPr lang="tr-TR" b="1" dirty="0"/>
              <a:t> kazandırılması.</a:t>
            </a:r>
            <a:endParaRPr lang="tr-TR" dirty="0"/>
          </a:p>
          <a:p>
            <a:r>
              <a:rPr lang="tr-TR" b="1" dirty="0"/>
              <a:t>3. Kadın-erkek </a:t>
            </a:r>
            <a:r>
              <a:rPr lang="tr-TR" b="1" dirty="0" err="1"/>
              <a:t>e</a:t>
            </a:r>
            <a:r>
              <a:rPr lang="tr-TR" dirty="0" err="1"/>
              <a:t>ş</a:t>
            </a:r>
            <a:r>
              <a:rPr lang="tr-TR" b="1" dirty="0" err="1"/>
              <a:t>itli</a:t>
            </a:r>
            <a:r>
              <a:rPr lang="tr-TR" dirty="0" err="1"/>
              <a:t>ğ</a:t>
            </a:r>
            <a:r>
              <a:rPr lang="tr-TR" b="1" dirty="0" err="1"/>
              <a:t>inin</a:t>
            </a:r>
            <a:r>
              <a:rPr lang="tr-TR" b="1" dirty="0"/>
              <a:t> </a:t>
            </a:r>
            <a:r>
              <a:rPr lang="tr-TR" b="1" dirty="0" err="1"/>
              <a:t>güçlendirilmesine</a:t>
            </a:r>
            <a:r>
              <a:rPr lang="tr-TR" b="1" dirty="0"/>
              <a:t> </a:t>
            </a:r>
            <a:r>
              <a:rPr lang="tr-TR" b="1" dirty="0" err="1"/>
              <a:t>ili</a:t>
            </a:r>
            <a:r>
              <a:rPr lang="tr-TR" dirty="0" err="1"/>
              <a:t>ş</a:t>
            </a:r>
            <a:r>
              <a:rPr lang="tr-TR" b="1" dirty="0" err="1"/>
              <a:t>kin</a:t>
            </a:r>
            <a:r>
              <a:rPr lang="tr-TR" b="1" dirty="0"/>
              <a:t> tedbirlerin alınması.</a:t>
            </a:r>
            <a:br>
              <a:rPr lang="tr-TR" b="1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2057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9E531F-34AF-2B47-8D43-57222263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 </a:t>
            </a:r>
            <a:r>
              <a:rPr lang="tr-TR" dirty="0"/>
              <a:t>İ</a:t>
            </a:r>
            <a:r>
              <a:rPr lang="tr-TR" b="1" dirty="0"/>
              <a:t>ST</a:t>
            </a:r>
            <a:r>
              <a:rPr lang="tr-TR" dirty="0"/>
              <a:t>İ</a:t>
            </a:r>
            <a:r>
              <a:rPr lang="tr-TR" b="1" dirty="0"/>
              <a:t>HDAM, G</a:t>
            </a:r>
            <a:r>
              <a:rPr lang="tr-TR" dirty="0"/>
              <a:t>İ</a:t>
            </a:r>
            <a:r>
              <a:rPr lang="tr-TR" b="1" dirty="0"/>
              <a:t>R</a:t>
            </a:r>
            <a:r>
              <a:rPr lang="tr-TR" dirty="0"/>
              <a:t>İŞİ</a:t>
            </a:r>
            <a:r>
              <a:rPr lang="tr-TR" b="1" dirty="0"/>
              <a:t>MC</a:t>
            </a:r>
            <a:r>
              <a:rPr lang="tr-TR" dirty="0"/>
              <a:t>İ</a:t>
            </a:r>
            <a:r>
              <a:rPr lang="tr-TR" b="1" dirty="0"/>
              <a:t>L</a:t>
            </a:r>
            <a:r>
              <a:rPr lang="tr-TR" dirty="0"/>
              <a:t>İ</a:t>
            </a:r>
            <a:r>
              <a:rPr lang="tr-TR" b="1" dirty="0"/>
              <a:t>K VE MESLEK</a:t>
            </a:r>
            <a:r>
              <a:rPr lang="tr-TR" dirty="0"/>
              <a:t>İ </a:t>
            </a:r>
            <a:r>
              <a:rPr lang="tr-TR" b="1" dirty="0"/>
              <a:t>E</a:t>
            </a:r>
            <a:r>
              <a:rPr lang="tr-TR" dirty="0"/>
              <a:t>Ğİ</a:t>
            </a:r>
            <a:r>
              <a:rPr lang="tr-TR" b="1" dirty="0"/>
              <a:t>T</a:t>
            </a:r>
            <a:r>
              <a:rPr lang="tr-TR" dirty="0"/>
              <a:t>İ</a:t>
            </a:r>
            <a:r>
              <a:rPr lang="tr-TR" b="1" dirty="0"/>
              <a:t>M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333098-348E-EC4B-BA98-86B962893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Genc</a:t>
            </a:r>
            <a:r>
              <a:rPr lang="tr-TR" b="1" dirty="0"/>
              <a:t>̧ </a:t>
            </a:r>
            <a:r>
              <a:rPr lang="tr-TR" b="1" dirty="0" err="1"/>
              <a:t>i</a:t>
            </a:r>
            <a:r>
              <a:rPr lang="tr-TR" dirty="0" err="1"/>
              <a:t>ş</a:t>
            </a:r>
            <a:r>
              <a:rPr lang="tr-TR" b="1" dirty="0" err="1"/>
              <a:t>sizli</a:t>
            </a:r>
            <a:r>
              <a:rPr lang="tr-TR" dirty="0" err="1"/>
              <a:t>ğ</a:t>
            </a:r>
            <a:r>
              <a:rPr lang="tr-TR" b="1" dirty="0" err="1"/>
              <a:t>ini</a:t>
            </a:r>
            <a:r>
              <a:rPr lang="tr-TR" b="1" dirty="0"/>
              <a:t> en aza indirmek </a:t>
            </a:r>
            <a:r>
              <a:rPr lang="tr-TR" b="1" dirty="0" err="1"/>
              <a:t>için</a:t>
            </a:r>
            <a:r>
              <a:rPr lang="tr-TR" b="1" dirty="0"/>
              <a:t> etkin </a:t>
            </a:r>
            <a:r>
              <a:rPr lang="tr-TR" b="1" dirty="0" err="1"/>
              <a:t>mücadele</a:t>
            </a:r>
            <a:r>
              <a:rPr lang="tr-TR" b="1" dirty="0"/>
              <a:t> </a:t>
            </a:r>
            <a:r>
              <a:rPr lang="tr-TR" b="1" dirty="0" err="1"/>
              <a:t>yöntemlerinin</a:t>
            </a:r>
            <a:r>
              <a:rPr lang="tr-TR" b="1" dirty="0"/>
              <a:t>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tirilerek</a:t>
            </a:r>
            <a:r>
              <a:rPr lang="tr-TR" b="1" dirty="0"/>
              <a:t> </a:t>
            </a:r>
            <a:r>
              <a:rPr lang="tr-TR" b="1" dirty="0" err="1"/>
              <a:t>sürdürülmesi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staj </a:t>
            </a:r>
            <a:r>
              <a:rPr lang="tr-TR" b="1" dirty="0" err="1"/>
              <a:t>imkânlarının</a:t>
            </a:r>
            <a:r>
              <a:rPr lang="tr-TR" b="1" dirty="0"/>
              <a:t> arttırılması ve staj kalitesinin uluslararası standartlara uygun olarak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3. Kariyer </a:t>
            </a:r>
            <a:r>
              <a:rPr lang="tr-TR" b="1" dirty="0" err="1"/>
              <a:t>danı</a:t>
            </a:r>
            <a:r>
              <a:rPr lang="tr-TR" dirty="0" err="1"/>
              <a:t>ş</a:t>
            </a:r>
            <a:r>
              <a:rPr lang="tr-TR" b="1" dirty="0" err="1"/>
              <a:t>manlı</a:t>
            </a:r>
            <a:r>
              <a:rPr lang="tr-TR" dirty="0" err="1"/>
              <a:t>ğ</a:t>
            </a:r>
            <a:r>
              <a:rPr lang="tr-TR" b="1" dirty="0" err="1"/>
              <a:t>ı</a:t>
            </a:r>
            <a:r>
              <a:rPr lang="tr-TR" b="1" dirty="0"/>
              <a:t> ve mesleki rehberlik hizmetlerinin daha etkin </a:t>
            </a:r>
            <a:r>
              <a:rPr lang="tr-TR" dirty="0" err="1"/>
              <a:t>ş</a:t>
            </a:r>
            <a:r>
              <a:rPr lang="tr-TR" b="1" dirty="0" err="1"/>
              <a:t>ekilde</a:t>
            </a:r>
            <a:r>
              <a:rPr lang="tr-TR" b="1" dirty="0"/>
              <a:t>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4.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mayan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i</a:t>
            </a:r>
            <a:r>
              <a:rPr lang="tr-TR" dirty="0"/>
              <a:t>ş </a:t>
            </a:r>
            <a:r>
              <a:rPr lang="tr-TR" b="1" dirty="0"/>
              <a:t>hayatına katılımını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lamaya</a:t>
            </a:r>
            <a:r>
              <a:rPr lang="tr-TR" b="1" dirty="0"/>
              <a:t> </a:t>
            </a:r>
            <a:r>
              <a:rPr lang="tr-TR" b="1" dirty="0" err="1"/>
              <a:t>yönelik</a:t>
            </a:r>
            <a:r>
              <a:rPr lang="tr-TR" b="1" dirty="0"/>
              <a:t> sosyal projelerin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6. </a:t>
            </a:r>
            <a:r>
              <a:rPr lang="tr-TR" b="1" dirty="0" err="1"/>
              <a:t>Genc</a:t>
            </a:r>
            <a:r>
              <a:rPr lang="tr-TR" b="1" dirty="0"/>
              <a:t>̧ </a:t>
            </a:r>
            <a:r>
              <a:rPr lang="tr-TR" b="1" dirty="0" err="1"/>
              <a:t>giri</a:t>
            </a:r>
            <a:r>
              <a:rPr lang="tr-TR" dirty="0" err="1"/>
              <a:t>ş</a:t>
            </a:r>
            <a:r>
              <a:rPr lang="tr-TR" b="1" dirty="0" err="1"/>
              <a:t>imcili</a:t>
            </a:r>
            <a:r>
              <a:rPr lang="tr-TR" dirty="0" err="1"/>
              <a:t>ğ</a:t>
            </a:r>
            <a:r>
              <a:rPr lang="tr-TR" b="1" dirty="0" err="1"/>
              <a:t>ine</a:t>
            </a:r>
            <a:r>
              <a:rPr lang="tr-TR" b="1" dirty="0"/>
              <a:t> olan </a:t>
            </a:r>
            <a:r>
              <a:rPr lang="tr-TR" b="1" dirty="0" err="1"/>
              <a:t>te</a:t>
            </a:r>
            <a:r>
              <a:rPr lang="tr-TR" dirty="0" err="1"/>
              <a:t>ş</a:t>
            </a:r>
            <a:r>
              <a:rPr lang="tr-TR" b="1" dirty="0" err="1"/>
              <a:t>vik</a:t>
            </a:r>
            <a:r>
              <a:rPr lang="tr-TR" b="1" dirty="0"/>
              <a:t> ve desteklerin arttırılarak </a:t>
            </a:r>
            <a:r>
              <a:rPr lang="tr-TR" b="1" dirty="0" err="1"/>
              <a:t>sürdürülmesi</a:t>
            </a:r>
            <a:r>
              <a:rPr lang="tr-TR" b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6077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6DFD88-A9BC-3547-8761-4F79ED97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DEZAVANTAJLI GENÇLER VE SOSYAL </a:t>
            </a:r>
            <a:r>
              <a:rPr lang="tr-TR" dirty="0"/>
              <a:t>İ</a:t>
            </a:r>
            <a:r>
              <a:rPr lang="tr-TR" b="1" dirty="0"/>
              <a:t>ÇERME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6BD8A4-CE8B-784C-A038-65FBA6C8B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1. Engelli </a:t>
            </a:r>
            <a:r>
              <a:rPr lang="tr-TR" b="1" dirty="0" err="1"/>
              <a:t>gençlerin</a:t>
            </a:r>
            <a:r>
              <a:rPr lang="tr-TR" b="1" dirty="0"/>
              <a:t> sosyal </a:t>
            </a:r>
            <a:r>
              <a:rPr lang="tr-TR" b="1" dirty="0" err="1"/>
              <a:t>dı</a:t>
            </a:r>
            <a:r>
              <a:rPr lang="tr-TR" dirty="0" err="1"/>
              <a:t>ş</a:t>
            </a:r>
            <a:r>
              <a:rPr lang="tr-TR" b="1" dirty="0" err="1"/>
              <a:t>lanmaya</a:t>
            </a:r>
            <a:r>
              <a:rPr lang="tr-TR" b="1" dirty="0"/>
              <a:t> maruz kalmalarının </a:t>
            </a:r>
            <a:r>
              <a:rPr lang="tr-TR" b="1" dirty="0" err="1"/>
              <a:t>önlenmesi</a:t>
            </a:r>
            <a:r>
              <a:rPr lang="tr-TR" b="1" dirty="0"/>
              <a:t>.</a:t>
            </a:r>
            <a:br>
              <a:rPr lang="tr-TR" b="1" dirty="0"/>
            </a:br>
            <a:endParaRPr lang="tr-TR" dirty="0"/>
          </a:p>
          <a:p>
            <a:r>
              <a:rPr lang="tr-TR" b="1" dirty="0"/>
              <a:t>2</a:t>
            </a:r>
            <a:r>
              <a:rPr lang="tr-TR" dirty="0"/>
              <a:t>. </a:t>
            </a:r>
            <a:r>
              <a:rPr lang="tr-TR" b="1" dirty="0" err="1"/>
              <a:t>Suc</a:t>
            </a:r>
            <a:r>
              <a:rPr lang="tr-TR" b="1" dirty="0"/>
              <a:t>̧ </a:t>
            </a:r>
            <a:r>
              <a:rPr lang="tr-TR" b="1" dirty="0" err="1"/>
              <a:t>i</a:t>
            </a:r>
            <a:r>
              <a:rPr lang="tr-TR" dirty="0" err="1"/>
              <a:t>ş</a:t>
            </a:r>
            <a:r>
              <a:rPr lang="tr-TR" b="1" dirty="0" err="1"/>
              <a:t>leyen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topluma kazandırılması ve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suc</a:t>
            </a:r>
            <a:r>
              <a:rPr lang="tr-TR" b="1" dirty="0"/>
              <a:t>̧ </a:t>
            </a:r>
            <a:r>
              <a:rPr lang="tr-TR" b="1" dirty="0" err="1"/>
              <a:t>davranı</a:t>
            </a:r>
            <a:r>
              <a:rPr lang="tr-TR" dirty="0" err="1"/>
              <a:t>ş</a:t>
            </a:r>
            <a:r>
              <a:rPr lang="tr-TR" b="1" dirty="0" err="1"/>
              <a:t>ına</a:t>
            </a:r>
            <a:r>
              <a:rPr lang="tr-TR" b="1" dirty="0"/>
              <a:t> </a:t>
            </a:r>
            <a:r>
              <a:rPr lang="tr-TR" b="1" dirty="0" err="1"/>
              <a:t>yönelmelerinin</a:t>
            </a:r>
            <a:r>
              <a:rPr lang="tr-TR" b="1" dirty="0"/>
              <a:t> </a:t>
            </a:r>
            <a:r>
              <a:rPr lang="tr-TR" b="1" dirty="0" err="1"/>
              <a:t>önlenmesi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3. Sokakta </a:t>
            </a:r>
            <a:r>
              <a:rPr lang="tr-TR" b="1" dirty="0" err="1"/>
              <a:t>ya</a:t>
            </a:r>
            <a:r>
              <a:rPr lang="tr-TR" dirty="0" err="1"/>
              <a:t>ş</a:t>
            </a:r>
            <a:r>
              <a:rPr lang="tr-TR" b="1" dirty="0" err="1"/>
              <a:t>ayan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toplumla </a:t>
            </a:r>
            <a:r>
              <a:rPr lang="tr-TR" b="1" dirty="0" err="1"/>
              <a:t>bütünle</a:t>
            </a:r>
            <a:r>
              <a:rPr lang="tr-TR" dirty="0" err="1"/>
              <a:t>ş</a:t>
            </a:r>
            <a:r>
              <a:rPr lang="tr-TR" b="1" dirty="0" err="1"/>
              <a:t>melerinin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  <a:endParaRPr lang="tr-TR" dirty="0">
              <a:effectLst/>
            </a:endParaRPr>
          </a:p>
          <a:p>
            <a:r>
              <a:rPr lang="tr-TR" b="1" dirty="0"/>
              <a:t>4. </a:t>
            </a:r>
            <a:r>
              <a:rPr lang="tr-TR" b="1" dirty="0" err="1"/>
              <a:t>Gençleri</a:t>
            </a:r>
            <a:r>
              <a:rPr lang="tr-TR" b="1" dirty="0"/>
              <a:t> </a:t>
            </a:r>
            <a:r>
              <a:rPr lang="tr-TR" b="1" dirty="0" err="1"/>
              <a:t>ba</a:t>
            </a:r>
            <a:r>
              <a:rPr lang="tr-TR" dirty="0" err="1"/>
              <a:t>ğ</a:t>
            </a:r>
            <a:r>
              <a:rPr lang="tr-TR" b="1" dirty="0" err="1"/>
              <a:t>ımlılık</a:t>
            </a:r>
            <a:r>
              <a:rPr lang="tr-TR" b="1" dirty="0"/>
              <a:t> yapan maddelerden korumak </a:t>
            </a:r>
            <a:r>
              <a:rPr lang="tr-TR" b="1" dirty="0" err="1"/>
              <a:t>için</a:t>
            </a:r>
            <a:r>
              <a:rPr lang="tr-TR" b="1" dirty="0"/>
              <a:t> </a:t>
            </a:r>
            <a:r>
              <a:rPr lang="tr-TR" b="1" dirty="0" err="1"/>
              <a:t>önleyici</a:t>
            </a:r>
            <a:r>
              <a:rPr lang="tr-TR" b="1" dirty="0"/>
              <a:t> tedbirlerin alınması ve </a:t>
            </a:r>
            <a:r>
              <a:rPr lang="tr-TR" b="1" dirty="0" err="1"/>
              <a:t>ba</a:t>
            </a:r>
            <a:r>
              <a:rPr lang="tr-TR" dirty="0" err="1"/>
              <a:t>ğ</a:t>
            </a:r>
            <a:r>
              <a:rPr lang="tr-TR" b="1" dirty="0" err="1"/>
              <a:t>ımlı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tedavileri ile ilgili olarak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maların</a:t>
            </a:r>
            <a:r>
              <a:rPr lang="tr-TR" b="1" dirty="0"/>
              <a:t> </a:t>
            </a:r>
            <a:r>
              <a:rPr lang="tr-TR" b="1" dirty="0" err="1"/>
              <a:t>yürütülmesi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5</a:t>
            </a:r>
            <a:r>
              <a:rPr lang="tr-TR" dirty="0"/>
              <a:t>. </a:t>
            </a:r>
            <a:r>
              <a:rPr lang="tr-TR" b="1" dirty="0" err="1"/>
              <a:t>Gençlerin</a:t>
            </a:r>
            <a:r>
              <a:rPr lang="tr-TR" b="1" dirty="0"/>
              <a:t> ve toplumdaki </a:t>
            </a:r>
            <a:r>
              <a:rPr lang="tr-TR" b="1" dirty="0" err="1"/>
              <a:t>di</a:t>
            </a:r>
            <a:r>
              <a:rPr lang="tr-TR" dirty="0" err="1"/>
              <a:t>ğ</a:t>
            </a:r>
            <a:r>
              <a:rPr lang="tr-TR" b="1" dirty="0" err="1"/>
              <a:t>er</a:t>
            </a:r>
            <a:r>
              <a:rPr lang="tr-TR" b="1" dirty="0"/>
              <a:t> kesimlerin dezavantajlı bireylere </a:t>
            </a:r>
            <a:r>
              <a:rPr lang="tr-TR" b="1" dirty="0" err="1"/>
              <a:t>kar</a:t>
            </a:r>
            <a:r>
              <a:rPr lang="tr-TR" dirty="0" err="1"/>
              <a:t>ş</a:t>
            </a:r>
            <a:r>
              <a:rPr lang="tr-TR" b="1" dirty="0" err="1"/>
              <a:t>ı</a:t>
            </a:r>
            <a:r>
              <a:rPr lang="tr-TR" b="1" dirty="0"/>
              <a:t> farkındalıklarının arttırılması ve sosyal uyum </a:t>
            </a:r>
            <a:r>
              <a:rPr lang="tr-TR" b="1" dirty="0" err="1"/>
              <a:t>süreçlerine</a:t>
            </a:r>
            <a:r>
              <a:rPr lang="tr-TR" b="1" dirty="0"/>
              <a:t> aktif katılımı. </a:t>
            </a:r>
            <a:endParaRPr lang="tr-TR" dirty="0"/>
          </a:p>
          <a:p>
            <a:r>
              <a:rPr lang="tr-TR" b="1" dirty="0"/>
              <a:t>6. Kentlere </a:t>
            </a:r>
            <a:r>
              <a:rPr lang="tr-TR" b="1" dirty="0" err="1"/>
              <a:t>göc</a:t>
            </a:r>
            <a:r>
              <a:rPr lang="tr-TR" b="1" dirty="0"/>
              <a:t>̧ eden ve uyum sorunu </a:t>
            </a:r>
            <a:r>
              <a:rPr lang="tr-TR" b="1" dirty="0" err="1"/>
              <a:t>ya</a:t>
            </a:r>
            <a:r>
              <a:rPr lang="tr-TR" dirty="0" err="1"/>
              <a:t>ş</a:t>
            </a:r>
            <a:r>
              <a:rPr lang="tr-TR" b="1" dirty="0" err="1"/>
              <a:t>ayan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sosyal </a:t>
            </a:r>
            <a:r>
              <a:rPr lang="tr-TR" b="1" dirty="0" err="1"/>
              <a:t>içerilmelerinin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7. </a:t>
            </a:r>
            <a:r>
              <a:rPr lang="tr-TR" b="1" dirty="0" err="1"/>
              <a:t>Gençlerin</a:t>
            </a:r>
            <a:r>
              <a:rPr lang="tr-TR" b="1" dirty="0"/>
              <a:t> istismara </a:t>
            </a:r>
            <a:r>
              <a:rPr lang="tr-TR" b="1" dirty="0" err="1"/>
              <a:t>u</a:t>
            </a:r>
            <a:r>
              <a:rPr lang="tr-TR" dirty="0" err="1"/>
              <a:t>ğ</a:t>
            </a:r>
            <a:r>
              <a:rPr lang="tr-TR" b="1" dirty="0" err="1"/>
              <a:t>ramalarının</a:t>
            </a:r>
            <a:r>
              <a:rPr lang="tr-TR" b="1" dirty="0"/>
              <a:t> </a:t>
            </a:r>
            <a:r>
              <a:rPr lang="tr-TR" b="1" dirty="0" err="1"/>
              <a:t>önlenmesi</a:t>
            </a:r>
            <a:r>
              <a:rPr lang="tr-TR" b="1" dirty="0"/>
              <a:t>.</a:t>
            </a:r>
            <a:br>
              <a:rPr lang="tr-TR" b="1" dirty="0"/>
            </a:br>
            <a:endParaRPr lang="tr-TR" dirty="0"/>
          </a:p>
          <a:p>
            <a:r>
              <a:rPr lang="tr-TR" b="1" dirty="0"/>
              <a:t>8. </a:t>
            </a:r>
            <a:r>
              <a:rPr lang="tr-TR" b="1" dirty="0" err="1"/>
              <a:t>Genc</a:t>
            </a:r>
            <a:r>
              <a:rPr lang="tr-TR" b="1" dirty="0"/>
              <a:t>̧ kadınların </a:t>
            </a:r>
            <a:r>
              <a:rPr lang="tr-TR" b="1" dirty="0" err="1"/>
              <a:t>ya</a:t>
            </a:r>
            <a:r>
              <a:rPr lang="tr-TR" dirty="0" err="1"/>
              <a:t>ş</a:t>
            </a:r>
            <a:r>
              <a:rPr lang="tr-TR" b="1" dirty="0" err="1"/>
              <a:t>amın</a:t>
            </a:r>
            <a:r>
              <a:rPr lang="tr-TR" b="1" dirty="0"/>
              <a:t> her alanında desteklenmesi.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2531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840EFE-EC1E-154F-8C25-72C44BA7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SA</a:t>
            </a:r>
            <a:r>
              <a:rPr lang="tr-TR" dirty="0"/>
              <a:t>Ğ</a:t>
            </a:r>
            <a:r>
              <a:rPr lang="tr-TR" b="1" dirty="0"/>
              <a:t>LIK VE ÇEVRE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7DEDCE-89A9-2844-B5EF-035F44056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Sağlık: </a:t>
            </a:r>
          </a:p>
          <a:p>
            <a:r>
              <a:rPr lang="tr-TR" b="1" dirty="0"/>
              <a:t>1. </a:t>
            </a:r>
            <a:r>
              <a:rPr lang="tr-TR" b="1" dirty="0" err="1"/>
              <a:t>Gençlerin</a:t>
            </a:r>
            <a:r>
              <a:rPr lang="tr-TR" b="1" dirty="0"/>
              <a:t> madde </a:t>
            </a:r>
            <a:r>
              <a:rPr lang="tr-TR" b="1" dirty="0" err="1"/>
              <a:t>ba</a:t>
            </a:r>
            <a:r>
              <a:rPr lang="tr-TR" dirty="0" err="1"/>
              <a:t>ğ</a:t>
            </a:r>
            <a:r>
              <a:rPr lang="tr-TR" b="1" dirty="0" err="1"/>
              <a:t>ımlılı</a:t>
            </a:r>
            <a:r>
              <a:rPr lang="tr-TR" dirty="0" err="1"/>
              <a:t>ğ</a:t>
            </a:r>
            <a:r>
              <a:rPr lang="tr-TR" b="1" dirty="0" err="1"/>
              <a:t>ı</a:t>
            </a:r>
            <a:r>
              <a:rPr lang="tr-TR" b="1" dirty="0"/>
              <a:t>, sigara ve alkol gibi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lı</a:t>
            </a:r>
            <a:r>
              <a:rPr lang="tr-TR" dirty="0" err="1"/>
              <a:t>ğ</a:t>
            </a:r>
            <a:r>
              <a:rPr lang="tr-TR" b="1" dirty="0" err="1"/>
              <a:t>a</a:t>
            </a:r>
            <a:r>
              <a:rPr lang="tr-TR" b="1" dirty="0"/>
              <a:t> zararlı </a:t>
            </a:r>
            <a:r>
              <a:rPr lang="tr-TR" b="1" dirty="0" err="1"/>
              <a:t>alı</a:t>
            </a:r>
            <a:r>
              <a:rPr lang="tr-TR" dirty="0" err="1"/>
              <a:t>ş</a:t>
            </a:r>
            <a:r>
              <a:rPr lang="tr-TR" b="1" dirty="0" err="1"/>
              <a:t>kanlıklardan</a:t>
            </a:r>
            <a:r>
              <a:rPr lang="tr-TR" b="1" dirty="0"/>
              <a:t> korunmasına dair tedbirlerin </a:t>
            </a:r>
            <a:r>
              <a:rPr lang="tr-TR" b="1" dirty="0" err="1"/>
              <a:t>yaygınla</a:t>
            </a:r>
            <a:r>
              <a:rPr lang="tr-TR" dirty="0" err="1"/>
              <a:t>ş</a:t>
            </a:r>
            <a:r>
              <a:rPr lang="tr-TR" b="1" dirty="0" err="1"/>
              <a:t>tırılması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lı</a:t>
            </a:r>
            <a:r>
              <a:rPr lang="tr-TR" dirty="0" err="1"/>
              <a:t>ğ</a:t>
            </a:r>
            <a:r>
              <a:rPr lang="tr-TR" b="1" dirty="0" err="1"/>
              <a:t>ının</a:t>
            </a:r>
            <a:r>
              <a:rPr lang="tr-TR" b="1" dirty="0"/>
              <a:t> korunmasına </a:t>
            </a:r>
            <a:r>
              <a:rPr lang="tr-TR" b="1" dirty="0" err="1"/>
              <a:t>yönelik</a:t>
            </a:r>
            <a:r>
              <a:rPr lang="tr-TR" b="1" dirty="0"/>
              <a:t> </a:t>
            </a:r>
            <a:r>
              <a:rPr lang="tr-TR" b="1" dirty="0" err="1"/>
              <a:t>önlemlerin</a:t>
            </a:r>
            <a:r>
              <a:rPr lang="tr-TR" b="1" dirty="0"/>
              <a:t> arttırılması</a:t>
            </a:r>
          </a:p>
          <a:p>
            <a:r>
              <a:rPr lang="tr-TR" b="1" dirty="0"/>
              <a:t>Çevre: </a:t>
            </a:r>
            <a:endParaRPr lang="tr-TR" dirty="0"/>
          </a:p>
          <a:p>
            <a:r>
              <a:rPr lang="tr-TR" b="1" dirty="0"/>
              <a:t>1.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çevreye</a:t>
            </a:r>
            <a:r>
              <a:rPr lang="tr-TR" b="1" dirty="0"/>
              <a:t> daha duyarlı hale gelmesi ve farkındalıklarının arttırılması. </a:t>
            </a:r>
          </a:p>
          <a:p>
            <a:r>
              <a:rPr lang="tr-TR" b="1" dirty="0"/>
              <a:t>2. </a:t>
            </a:r>
            <a:r>
              <a:rPr lang="tr-TR" b="1" dirty="0" err="1"/>
              <a:t>Gençler</a:t>
            </a:r>
            <a:r>
              <a:rPr lang="tr-TR" b="1" dirty="0"/>
              <a:t> arasında </a:t>
            </a:r>
            <a:r>
              <a:rPr lang="tr-TR" b="1" dirty="0" err="1"/>
              <a:t>do</a:t>
            </a:r>
            <a:r>
              <a:rPr lang="tr-TR" dirty="0" err="1"/>
              <a:t>ğ</a:t>
            </a:r>
            <a:r>
              <a:rPr lang="tr-TR" b="1" dirty="0" err="1"/>
              <a:t>a</a:t>
            </a:r>
            <a:r>
              <a:rPr lang="tr-TR" b="1" dirty="0"/>
              <a:t> sevgisini yaymak amacıyla, </a:t>
            </a:r>
            <a:r>
              <a:rPr lang="tr-TR" b="1" dirty="0" err="1"/>
              <a:t>do</a:t>
            </a:r>
            <a:r>
              <a:rPr lang="tr-TR" dirty="0" err="1"/>
              <a:t>ğ</a:t>
            </a:r>
            <a:r>
              <a:rPr lang="tr-TR" b="1" dirty="0" err="1"/>
              <a:t>ada</a:t>
            </a:r>
            <a:r>
              <a:rPr lang="tr-TR" b="1" dirty="0"/>
              <a:t> </a:t>
            </a:r>
            <a:r>
              <a:rPr lang="tr-TR" b="1" dirty="0" err="1"/>
              <a:t>gerçekle</a:t>
            </a:r>
            <a:r>
              <a:rPr lang="tr-TR" dirty="0" err="1"/>
              <a:t>ş</a:t>
            </a:r>
            <a:r>
              <a:rPr lang="tr-TR" b="1" dirty="0" err="1"/>
              <a:t>tirilen</a:t>
            </a:r>
            <a:r>
              <a:rPr lang="tr-TR" b="1" dirty="0"/>
              <a:t> etkinliklerin arttırılması.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6652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F99EB8-E56D-EB45-B6E3-9252E998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DEMOKRAT</a:t>
            </a:r>
            <a:r>
              <a:rPr lang="tr-TR" dirty="0"/>
              <a:t>İ</a:t>
            </a:r>
            <a:r>
              <a:rPr lang="tr-TR" b="1" dirty="0"/>
              <a:t>K KATILIM VE YURTTA</a:t>
            </a:r>
            <a:r>
              <a:rPr lang="tr-TR" dirty="0"/>
              <a:t>Ş</a:t>
            </a:r>
            <a:r>
              <a:rPr lang="tr-TR" b="1" dirty="0"/>
              <a:t>LIK B</a:t>
            </a:r>
            <a:r>
              <a:rPr lang="tr-TR" dirty="0"/>
              <a:t>İ</a:t>
            </a:r>
            <a:r>
              <a:rPr lang="tr-TR" b="1" dirty="0"/>
              <a:t>L</a:t>
            </a:r>
            <a:r>
              <a:rPr lang="tr-TR" dirty="0"/>
              <a:t>İ</a:t>
            </a:r>
            <a:r>
              <a:rPr lang="tr-TR" b="1" dirty="0"/>
              <a:t>NC</a:t>
            </a:r>
            <a:r>
              <a:rPr lang="tr-TR" dirty="0"/>
              <a:t>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E11CA4-26AB-DE4A-9687-78D9AE307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itim-ö</a:t>
            </a:r>
            <a:r>
              <a:rPr lang="tr-TR" dirty="0" err="1"/>
              <a:t>ğ</a:t>
            </a:r>
            <a:r>
              <a:rPr lang="tr-TR" b="1" dirty="0" err="1"/>
              <a:t>retim</a:t>
            </a:r>
            <a:r>
              <a:rPr lang="tr-TR" b="1" dirty="0"/>
              <a:t> politikaları belirlenirken demokrasi bilincinin </a:t>
            </a:r>
            <a:r>
              <a:rPr lang="tr-TR" b="1" dirty="0" err="1"/>
              <a:t>gençler</a:t>
            </a:r>
            <a:r>
              <a:rPr lang="tr-TR" b="1" dirty="0"/>
              <a:t> arasında </a:t>
            </a:r>
            <a:r>
              <a:rPr lang="tr-TR" b="1" dirty="0" err="1"/>
              <a:t>yaygınla</a:t>
            </a:r>
            <a:r>
              <a:rPr lang="tr-TR" dirty="0" err="1"/>
              <a:t>ş</a:t>
            </a:r>
            <a:r>
              <a:rPr lang="tr-TR" b="1" dirty="0" err="1"/>
              <a:t>tırılması</a:t>
            </a:r>
            <a:r>
              <a:rPr lang="tr-TR" b="1" dirty="0"/>
              <a:t> amacının </a:t>
            </a:r>
            <a:r>
              <a:rPr lang="tr-TR" b="1" dirty="0" err="1"/>
              <a:t>gözetilmesi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ulusal ve yerel meclislerde temsilinin arttırılması ve yerel </a:t>
            </a:r>
            <a:r>
              <a:rPr lang="tr-TR" b="1" dirty="0" err="1"/>
              <a:t>yönetimler</a:t>
            </a:r>
            <a:r>
              <a:rPr lang="tr-TR" b="1" dirty="0"/>
              <a:t> ile </a:t>
            </a:r>
            <a:r>
              <a:rPr lang="tr-TR" b="1" dirty="0" err="1"/>
              <a:t>gençlik</a:t>
            </a:r>
            <a:r>
              <a:rPr lang="tr-TR" b="1" dirty="0"/>
              <a:t> arasındaki </a:t>
            </a:r>
            <a:r>
              <a:rPr lang="tr-TR" b="1" dirty="0" err="1"/>
              <a:t>ileti</a:t>
            </a:r>
            <a:r>
              <a:rPr lang="tr-TR" dirty="0" err="1"/>
              <a:t>ş</a:t>
            </a:r>
            <a:r>
              <a:rPr lang="tr-TR" b="1" dirty="0" err="1"/>
              <a:t>im</a:t>
            </a:r>
            <a:r>
              <a:rPr lang="tr-TR" b="1" dirty="0"/>
              <a:t> </a:t>
            </a:r>
            <a:r>
              <a:rPr lang="tr-TR" b="1" dirty="0" err="1"/>
              <a:t>kopuklu</a:t>
            </a:r>
            <a:r>
              <a:rPr lang="tr-TR" dirty="0" err="1"/>
              <a:t>ğ</a:t>
            </a:r>
            <a:r>
              <a:rPr lang="tr-TR" b="1" dirty="0" err="1"/>
              <a:t>unun</a:t>
            </a:r>
            <a:r>
              <a:rPr lang="tr-TR" b="1" dirty="0"/>
              <a:t> giderilmesi. </a:t>
            </a:r>
            <a:endParaRPr lang="tr-TR" dirty="0"/>
          </a:p>
          <a:p>
            <a:r>
              <a:rPr lang="tr-TR" b="1" dirty="0"/>
              <a:t>3. </a:t>
            </a:r>
            <a:r>
              <a:rPr lang="tr-TR" b="1" dirty="0" err="1"/>
              <a:t>Gençlerin</a:t>
            </a:r>
            <a:r>
              <a:rPr lang="tr-TR" b="1" dirty="0"/>
              <a:t> sivil toplum </a:t>
            </a:r>
            <a:r>
              <a:rPr lang="tr-TR" b="1" dirty="0" err="1"/>
              <a:t>kurulu</a:t>
            </a:r>
            <a:r>
              <a:rPr lang="tr-TR" dirty="0" err="1"/>
              <a:t>ş</a:t>
            </a:r>
            <a:r>
              <a:rPr lang="tr-TR" b="1" dirty="0" err="1"/>
              <a:t>larında</a:t>
            </a:r>
            <a:r>
              <a:rPr lang="tr-TR" b="1" dirty="0"/>
              <a:t> kurucu, </a:t>
            </a:r>
            <a:r>
              <a:rPr lang="tr-TR" b="1" dirty="0" err="1"/>
              <a:t>yönetici</a:t>
            </a:r>
            <a:r>
              <a:rPr lang="tr-TR" b="1" dirty="0"/>
              <a:t> ve </a:t>
            </a:r>
            <a:r>
              <a:rPr lang="tr-TR" b="1" dirty="0" err="1"/>
              <a:t>üye</a:t>
            </a:r>
            <a:r>
              <a:rPr lang="tr-TR" b="1" dirty="0"/>
              <a:t> olarak yer almalarının </a:t>
            </a:r>
            <a:r>
              <a:rPr lang="tr-TR" b="1" dirty="0" err="1"/>
              <a:t>te</a:t>
            </a:r>
            <a:r>
              <a:rPr lang="tr-TR" dirty="0" err="1"/>
              <a:t>ş</a:t>
            </a:r>
            <a:r>
              <a:rPr lang="tr-TR" b="1" dirty="0" err="1"/>
              <a:t>vik</a:t>
            </a:r>
            <a:r>
              <a:rPr lang="tr-TR" b="1" dirty="0"/>
              <a:t> edilmesi.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86470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D60FF3-BF27-C745-B86D-F18F0E4B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KÜLTÜR VE SANAT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D87B27-7D3C-524E-96CB-DE275E301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Gençlerimize</a:t>
            </a:r>
            <a:r>
              <a:rPr lang="tr-TR" b="1" dirty="0"/>
              <a:t> tarihimizin ve </a:t>
            </a:r>
            <a:r>
              <a:rPr lang="tr-TR" b="1" dirty="0" err="1"/>
              <a:t>kültürel</a:t>
            </a:r>
            <a:r>
              <a:rPr lang="tr-TR" b="1" dirty="0"/>
              <a:t> mirasımızın daha iyi tanıtılması.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sanat faaliyetlerine katılımının arttırılması.</a:t>
            </a:r>
            <a:endParaRPr lang="tr-TR" dirty="0"/>
          </a:p>
          <a:p>
            <a:r>
              <a:rPr lang="tr-TR" b="1" dirty="0"/>
              <a:t>3. </a:t>
            </a:r>
            <a:r>
              <a:rPr lang="tr-TR" b="1" dirty="0" err="1"/>
              <a:t>Gençlere</a:t>
            </a:r>
            <a:r>
              <a:rPr lang="tr-TR" b="1" dirty="0"/>
              <a:t> </a:t>
            </a:r>
            <a:r>
              <a:rPr lang="tr-TR" b="1" dirty="0" err="1"/>
              <a:t>yönelik</a:t>
            </a:r>
            <a:r>
              <a:rPr lang="tr-TR" b="1" dirty="0"/>
              <a:t> </a:t>
            </a:r>
            <a:r>
              <a:rPr lang="tr-TR" b="1" dirty="0" err="1"/>
              <a:t>kültürel</a:t>
            </a:r>
            <a:r>
              <a:rPr lang="tr-TR" b="1" dirty="0"/>
              <a:t> ve sanatsal faaliyetlerin sayı ve </a:t>
            </a:r>
            <a:r>
              <a:rPr lang="tr-TR" b="1" dirty="0" err="1"/>
              <a:t>niteli</a:t>
            </a:r>
            <a:r>
              <a:rPr lang="tr-TR" dirty="0" err="1"/>
              <a:t>ğ</a:t>
            </a:r>
            <a:r>
              <a:rPr lang="tr-TR" b="1" dirty="0" err="1"/>
              <a:t>inin</a:t>
            </a:r>
            <a:r>
              <a:rPr lang="tr-TR" b="1" dirty="0"/>
              <a:t> arttırılması. </a:t>
            </a:r>
          </a:p>
          <a:p>
            <a:r>
              <a:rPr lang="tr-TR" b="1" dirty="0"/>
              <a:t>4. Ulusal ve/veya </a:t>
            </a:r>
            <a:r>
              <a:rPr lang="tr-TR" b="1" dirty="0" err="1"/>
              <a:t>bölgesel</a:t>
            </a:r>
            <a:r>
              <a:rPr lang="tr-TR" b="1" dirty="0"/>
              <a:t> </a:t>
            </a:r>
            <a:r>
              <a:rPr lang="tr-TR" b="1" dirty="0" err="1"/>
              <a:t>düzeyde</a:t>
            </a:r>
            <a:r>
              <a:rPr lang="tr-TR" b="1" dirty="0"/>
              <a:t> </a:t>
            </a:r>
            <a:r>
              <a:rPr lang="tr-TR" b="1" dirty="0" err="1"/>
              <a:t>gençli</a:t>
            </a:r>
            <a:r>
              <a:rPr lang="tr-TR" dirty="0" err="1"/>
              <a:t>ğ</a:t>
            </a:r>
            <a:r>
              <a:rPr lang="tr-TR" b="1" dirty="0" err="1"/>
              <a:t>e</a:t>
            </a:r>
            <a:r>
              <a:rPr lang="tr-TR" b="1" dirty="0"/>
              <a:t> </a:t>
            </a:r>
            <a:r>
              <a:rPr lang="tr-TR" b="1" dirty="0" err="1"/>
              <a:t>yönelik</a:t>
            </a:r>
            <a:r>
              <a:rPr lang="tr-TR" b="1" dirty="0"/>
              <a:t> yayın yapan TV kanallarının nicelik ve nitelik olarak yeterli seviyeye </a:t>
            </a:r>
            <a:r>
              <a:rPr lang="tr-TR" b="1" dirty="0" err="1"/>
              <a:t>ula</a:t>
            </a:r>
            <a:r>
              <a:rPr lang="tr-TR" dirty="0" err="1"/>
              <a:t>ş</a:t>
            </a:r>
            <a:r>
              <a:rPr lang="tr-TR" b="1" dirty="0" err="1"/>
              <a:t>tırılması</a:t>
            </a:r>
            <a:r>
              <a:rPr lang="tr-TR" b="1" dirty="0"/>
              <a:t>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704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1EFE07-7981-C547-A449-8529D8184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İ</a:t>
            </a:r>
            <a:r>
              <a:rPr lang="tr-TR" b="1" dirty="0"/>
              <a:t>L</a:t>
            </a:r>
            <a:r>
              <a:rPr lang="tr-TR" dirty="0"/>
              <a:t>İ</a:t>
            </a:r>
            <a:r>
              <a:rPr lang="tr-TR" b="1" dirty="0"/>
              <a:t>M VE TEKNOLOJ</a:t>
            </a:r>
            <a:r>
              <a:rPr lang="tr-TR" dirty="0"/>
              <a:t>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4C9CC5-3C22-5C49-A043-258D1306E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Bilgi </a:t>
            </a:r>
            <a:r>
              <a:rPr lang="tr-TR" b="1" dirty="0" err="1"/>
              <a:t>ileti</a:t>
            </a:r>
            <a:r>
              <a:rPr lang="tr-TR" dirty="0" err="1"/>
              <a:t>ş</a:t>
            </a:r>
            <a:r>
              <a:rPr lang="tr-TR" b="1" dirty="0" err="1"/>
              <a:t>im</a:t>
            </a:r>
            <a:r>
              <a:rPr lang="tr-TR" b="1" dirty="0"/>
              <a:t> teknolojilerinden </a:t>
            </a:r>
            <a:r>
              <a:rPr lang="tr-TR" b="1" dirty="0" err="1"/>
              <a:t>gençlerin</a:t>
            </a:r>
            <a:r>
              <a:rPr lang="tr-TR" b="1" dirty="0"/>
              <a:t> etkin ve yaygın bir </a:t>
            </a:r>
            <a:r>
              <a:rPr lang="tr-TR" dirty="0" err="1"/>
              <a:t>ş</a:t>
            </a:r>
            <a:r>
              <a:rPr lang="tr-TR" b="1" dirty="0" err="1"/>
              <a:t>ekilde</a:t>
            </a:r>
            <a:r>
              <a:rPr lang="tr-TR" b="1" dirty="0"/>
              <a:t> yararlanmasının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bilim ve teknolojiye ilgisinin ve teknolojiye </a:t>
            </a:r>
            <a:r>
              <a:rPr lang="tr-TR" b="1" dirty="0" err="1"/>
              <a:t>eri</a:t>
            </a:r>
            <a:r>
              <a:rPr lang="tr-TR" dirty="0" err="1"/>
              <a:t>ş</a:t>
            </a:r>
            <a:r>
              <a:rPr lang="tr-TR" b="1" dirty="0" err="1"/>
              <a:t>iminin</a:t>
            </a:r>
            <a:r>
              <a:rPr lang="tr-TR" b="1" dirty="0"/>
              <a:t> arttırılması. </a:t>
            </a:r>
            <a:endParaRPr lang="tr-TR" dirty="0">
              <a:effectLst/>
            </a:endParaRPr>
          </a:p>
          <a:p>
            <a:r>
              <a:rPr lang="tr-TR" b="1" dirty="0"/>
              <a:t>3. Bilimsel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malarda</a:t>
            </a:r>
            <a:r>
              <a:rPr lang="tr-TR" b="1" dirty="0"/>
              <a:t> </a:t>
            </a:r>
            <a:r>
              <a:rPr lang="tr-TR" b="1" dirty="0" err="1"/>
              <a:t>gençlerin</a:t>
            </a:r>
            <a:r>
              <a:rPr lang="tr-TR" b="1" dirty="0"/>
              <a:t> daha fazla </a:t>
            </a:r>
            <a:r>
              <a:rPr lang="tr-TR" b="1" dirty="0" err="1"/>
              <a:t>te</a:t>
            </a:r>
            <a:r>
              <a:rPr lang="tr-TR" dirty="0" err="1"/>
              <a:t>ş</a:t>
            </a:r>
            <a:r>
              <a:rPr lang="tr-TR" b="1" dirty="0" err="1"/>
              <a:t>vik</a:t>
            </a:r>
            <a:r>
              <a:rPr lang="tr-TR" b="1" dirty="0"/>
              <a:t> edilmesi. </a:t>
            </a:r>
            <a:endParaRPr lang="tr-TR" dirty="0"/>
          </a:p>
          <a:p>
            <a:r>
              <a:rPr lang="tr-TR" b="1" dirty="0"/>
              <a:t>4. </a:t>
            </a:r>
            <a:r>
              <a:rPr lang="tr-TR" b="1" dirty="0" err="1"/>
              <a:t>Gençlerin</a:t>
            </a:r>
            <a:r>
              <a:rPr lang="tr-TR" b="1" dirty="0"/>
              <a:t> sıklıkla </a:t>
            </a:r>
            <a:r>
              <a:rPr lang="tr-TR" b="1" dirty="0" err="1"/>
              <a:t>kullandı</a:t>
            </a:r>
            <a:r>
              <a:rPr lang="tr-TR" dirty="0" err="1"/>
              <a:t>ğ</a:t>
            </a:r>
            <a:r>
              <a:rPr lang="tr-TR" b="1" dirty="0" err="1"/>
              <a:t>ı</a:t>
            </a:r>
            <a:r>
              <a:rPr lang="tr-TR" b="1" dirty="0"/>
              <a:t> sosyal alanlarda internete </a:t>
            </a:r>
            <a:r>
              <a:rPr lang="tr-TR" b="1" dirty="0" err="1"/>
              <a:t>eri</a:t>
            </a:r>
            <a:r>
              <a:rPr lang="tr-TR" dirty="0" err="1"/>
              <a:t>ş</a:t>
            </a:r>
            <a:r>
              <a:rPr lang="tr-TR" b="1" dirty="0" err="1"/>
              <a:t>im</a:t>
            </a:r>
            <a:r>
              <a:rPr lang="tr-TR" b="1" dirty="0"/>
              <a:t> </a:t>
            </a:r>
            <a:r>
              <a:rPr lang="tr-TR" b="1" dirty="0" err="1"/>
              <a:t>imkânlarının</a:t>
            </a:r>
            <a:r>
              <a:rPr lang="tr-TR" b="1" dirty="0"/>
              <a:t> arttırılması.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15083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7A5C17-049A-F249-882A-891DB9691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ULUSLARARASI ALANDA GENÇL</a:t>
            </a:r>
            <a:r>
              <a:rPr lang="tr-TR" dirty="0"/>
              <a:t>İ</a:t>
            </a:r>
            <a:r>
              <a:rPr lang="tr-TR" b="1" dirty="0"/>
              <a:t>K VE KÜLTÜRLERARASI D</a:t>
            </a:r>
            <a:r>
              <a:rPr lang="tr-TR" dirty="0"/>
              <a:t>İ</a:t>
            </a:r>
            <a:r>
              <a:rPr lang="tr-TR" b="1" dirty="0"/>
              <a:t>YALOG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14699A-8438-084B-9AAB-BF95851D9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Gençlerimizin</a:t>
            </a:r>
            <a:r>
              <a:rPr lang="tr-TR" b="1" dirty="0"/>
              <a:t> </a:t>
            </a:r>
            <a:r>
              <a:rPr lang="tr-TR" b="1" dirty="0" err="1"/>
              <a:t>küreselle</a:t>
            </a:r>
            <a:r>
              <a:rPr lang="tr-TR" dirty="0" err="1"/>
              <a:t>ş</a:t>
            </a:r>
            <a:r>
              <a:rPr lang="tr-TR" b="1" dirty="0" err="1"/>
              <a:t>en</a:t>
            </a:r>
            <a:r>
              <a:rPr lang="tr-TR" b="1" dirty="0"/>
              <a:t> </a:t>
            </a:r>
            <a:r>
              <a:rPr lang="tr-TR" b="1" dirty="0" err="1"/>
              <a:t>dünyada</a:t>
            </a:r>
            <a:r>
              <a:rPr lang="tr-TR" b="1" dirty="0"/>
              <a:t> uluslararası topluma etkin katkı ve katılımlarının arttırılması.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Gençlerimizin</a:t>
            </a:r>
            <a:r>
              <a:rPr lang="tr-TR" b="1" dirty="0"/>
              <a:t> uluslararası alanda rekabet </a:t>
            </a:r>
            <a:r>
              <a:rPr lang="tr-TR" b="1" dirty="0" err="1"/>
              <a:t>gücünün</a:t>
            </a:r>
            <a:r>
              <a:rPr lang="tr-TR" b="1" dirty="0"/>
              <a:t> arttırılması. </a:t>
            </a:r>
            <a:endParaRPr lang="tr-TR" dirty="0"/>
          </a:p>
          <a:p>
            <a:r>
              <a:rPr lang="tr-TR" b="1" dirty="0"/>
              <a:t>3. Beyin </a:t>
            </a:r>
            <a:r>
              <a:rPr lang="tr-TR" b="1" dirty="0" err="1"/>
              <a:t>göçünün</a:t>
            </a:r>
            <a:r>
              <a:rPr lang="tr-TR" b="1" dirty="0"/>
              <a:t> </a:t>
            </a:r>
            <a:r>
              <a:rPr lang="tr-TR" b="1" dirty="0" err="1"/>
              <a:t>önlenmesi</a:t>
            </a:r>
            <a:r>
              <a:rPr lang="tr-TR" b="1" dirty="0"/>
              <a:t> ve tersine beyin </a:t>
            </a:r>
            <a:r>
              <a:rPr lang="tr-TR" b="1" dirty="0" err="1"/>
              <a:t>göçünün</a:t>
            </a:r>
            <a:r>
              <a:rPr lang="tr-TR" b="1" dirty="0"/>
              <a:t>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</a:t>
            </a:r>
            <a:br>
              <a:rPr lang="tr-TR" b="1" dirty="0"/>
            </a:br>
            <a:endParaRPr lang="tr-TR" dirty="0"/>
          </a:p>
          <a:p>
            <a:r>
              <a:rPr lang="tr-TR" b="1" dirty="0"/>
              <a:t>4. Yurt </a:t>
            </a:r>
            <a:r>
              <a:rPr lang="tr-TR" b="1" dirty="0" err="1"/>
              <a:t>dı</a:t>
            </a:r>
            <a:r>
              <a:rPr lang="tr-TR" dirty="0" err="1"/>
              <a:t>ş</a:t>
            </a:r>
            <a:r>
              <a:rPr lang="tr-TR" b="1" dirty="0" err="1"/>
              <a:t>ında</a:t>
            </a:r>
            <a:r>
              <a:rPr lang="tr-TR" b="1" dirty="0"/>
              <a:t> </a:t>
            </a:r>
            <a:r>
              <a:rPr lang="tr-TR" b="1" dirty="0" err="1"/>
              <a:t>ya</a:t>
            </a:r>
            <a:r>
              <a:rPr lang="tr-TR" dirty="0" err="1"/>
              <a:t>ş</a:t>
            </a:r>
            <a:r>
              <a:rPr lang="tr-TR" b="1" dirty="0" err="1"/>
              <a:t>ayan</a:t>
            </a:r>
            <a:r>
              <a:rPr lang="tr-TR" b="1" dirty="0"/>
              <a:t> </a:t>
            </a:r>
            <a:r>
              <a:rPr lang="tr-TR" b="1" dirty="0" err="1"/>
              <a:t>gençlerimizle</a:t>
            </a:r>
            <a:r>
              <a:rPr lang="tr-TR" b="1" dirty="0"/>
              <a:t> kurulan yakın </a:t>
            </a:r>
            <a:r>
              <a:rPr lang="tr-TR" b="1" dirty="0" err="1"/>
              <a:t>ili</a:t>
            </a:r>
            <a:r>
              <a:rPr lang="tr-TR" dirty="0" err="1"/>
              <a:t>ş</a:t>
            </a:r>
            <a:r>
              <a:rPr lang="tr-TR" b="1" dirty="0" err="1"/>
              <a:t>kilerin</a:t>
            </a:r>
            <a:r>
              <a:rPr lang="tr-TR" b="1" dirty="0"/>
              <a:t> </a:t>
            </a:r>
            <a:r>
              <a:rPr lang="tr-TR" b="1" dirty="0" err="1"/>
              <a:t>geli</a:t>
            </a:r>
            <a:r>
              <a:rPr lang="tr-TR" dirty="0" err="1"/>
              <a:t>ş</a:t>
            </a:r>
            <a:r>
              <a:rPr lang="tr-TR" b="1" dirty="0" err="1"/>
              <a:t>tirilmesi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5. </a:t>
            </a:r>
            <a:r>
              <a:rPr lang="tr-TR" b="1" dirty="0" err="1"/>
              <a:t>Gençlere</a:t>
            </a:r>
            <a:r>
              <a:rPr lang="tr-TR" b="1" dirty="0"/>
              <a:t>; </a:t>
            </a:r>
            <a:r>
              <a:rPr lang="tr-TR" b="1" dirty="0" err="1"/>
              <a:t>ho</a:t>
            </a:r>
            <a:r>
              <a:rPr lang="tr-TR" dirty="0" err="1"/>
              <a:t>ş</a:t>
            </a:r>
            <a:r>
              <a:rPr lang="tr-TR" b="1" dirty="0" err="1"/>
              <a:t>göru</a:t>
            </a:r>
            <a:r>
              <a:rPr lang="tr-TR" b="1" dirty="0"/>
              <a:t>̈, diyalog gibi insanî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erlerin</a:t>
            </a:r>
            <a:r>
              <a:rPr lang="tr-TR" b="1" dirty="0"/>
              <a:t> kazandırılması. </a:t>
            </a:r>
            <a:endParaRPr lang="tr-TR" dirty="0"/>
          </a:p>
          <a:p>
            <a:r>
              <a:rPr lang="tr-TR" b="1" dirty="0"/>
              <a:t>6. </a:t>
            </a:r>
            <a:r>
              <a:rPr lang="tr-TR" b="1" dirty="0" err="1"/>
              <a:t>Ülkemizde</a:t>
            </a:r>
            <a:r>
              <a:rPr lang="tr-TR" b="1" dirty="0"/>
              <a:t> bulunan yabancı uyruklu </a:t>
            </a:r>
            <a:r>
              <a:rPr lang="tr-TR" b="1" dirty="0" err="1"/>
              <a:t>gençlerin</a:t>
            </a:r>
            <a:r>
              <a:rPr lang="tr-TR" b="1" dirty="0"/>
              <a:t>, </a:t>
            </a:r>
            <a:r>
              <a:rPr lang="tr-TR" b="1" dirty="0" err="1"/>
              <a:t>gençlerimizle</a:t>
            </a:r>
            <a:r>
              <a:rPr lang="tr-TR" b="1" dirty="0"/>
              <a:t> </a:t>
            </a:r>
            <a:r>
              <a:rPr lang="tr-TR" b="1" dirty="0" err="1"/>
              <a:t>kayna</a:t>
            </a:r>
            <a:r>
              <a:rPr lang="tr-TR" dirty="0" err="1"/>
              <a:t>ş</a:t>
            </a:r>
            <a:r>
              <a:rPr lang="tr-TR" b="1" dirty="0" err="1"/>
              <a:t>malarının</a:t>
            </a:r>
            <a:r>
              <a:rPr lang="tr-TR" b="1" dirty="0"/>
              <a:t> ve </a:t>
            </a:r>
            <a:r>
              <a:rPr lang="tr-TR" b="1" dirty="0" err="1"/>
              <a:t>kültürümüzu</a:t>
            </a:r>
            <a:r>
              <a:rPr lang="tr-TR" b="1" dirty="0"/>
              <a:t>̈ tanımalarının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01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E7CE49-2F34-644C-89D8-6696CEB4A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dirty="0"/>
              <a:t>BM 2007 yılı Ulusal </a:t>
            </a:r>
            <a:r>
              <a:rPr lang="tr-TR" dirty="0" err="1"/>
              <a:t>İnsani</a:t>
            </a:r>
            <a:r>
              <a:rPr lang="tr-TR" dirty="0"/>
              <a:t> </a:t>
            </a:r>
            <a:r>
              <a:rPr lang="tr-TR" dirty="0" err="1"/>
              <a:t>Gelişme</a:t>
            </a:r>
            <a:r>
              <a:rPr lang="tr-TR" dirty="0"/>
              <a:t> Raporu «Türkiye’de Gençlik»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C615A9-E0EB-2C42-B068-0F036F605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Tek bir genç kategorisi yok. </a:t>
            </a:r>
          </a:p>
          <a:p>
            <a:r>
              <a:rPr lang="tr-TR" dirty="0"/>
              <a:t>1 milyon genç iş arıyor </a:t>
            </a:r>
          </a:p>
          <a:p>
            <a:r>
              <a:rPr lang="tr-TR" dirty="0"/>
              <a:t>2,5 milyon kız, ne iş arıyor, ne okuyor. </a:t>
            </a:r>
          </a:p>
          <a:p>
            <a:r>
              <a:rPr lang="tr-TR" dirty="0"/>
              <a:t>300 bin </a:t>
            </a:r>
            <a:r>
              <a:rPr lang="tr-TR" dirty="0" err="1"/>
              <a:t>genc</a:t>
            </a:r>
            <a:r>
              <a:rPr lang="tr-TR" dirty="0"/>
              <a:t>̧ iş aramaktan </a:t>
            </a:r>
            <a:r>
              <a:rPr lang="tr-TR" dirty="0" err="1"/>
              <a:t>vazgeçmis</a:t>
            </a:r>
            <a:r>
              <a:rPr lang="tr-TR" dirty="0"/>
              <a:t>̧. </a:t>
            </a:r>
          </a:p>
          <a:p>
            <a:r>
              <a:rPr lang="tr-TR" dirty="0"/>
              <a:t>15-24 yaş arasında 650 bin engelli </a:t>
            </a:r>
            <a:r>
              <a:rPr lang="tr-TR" dirty="0" err="1"/>
              <a:t>genc</a:t>
            </a:r>
            <a:r>
              <a:rPr lang="tr-TR" dirty="0"/>
              <a:t>̧ var. </a:t>
            </a:r>
          </a:p>
          <a:p>
            <a:r>
              <a:rPr lang="tr-TR" dirty="0" err="1"/>
              <a:t>Gençler</a:t>
            </a:r>
            <a:r>
              <a:rPr lang="tr-TR" dirty="0"/>
              <a:t> arasında ciddi bir toleranssızlık var. Sosyal </a:t>
            </a:r>
            <a:r>
              <a:rPr lang="tr-TR" dirty="0" err="1"/>
              <a:t>dışlama</a:t>
            </a:r>
            <a:r>
              <a:rPr lang="tr-TR" dirty="0"/>
              <a:t> </a:t>
            </a:r>
            <a:r>
              <a:rPr lang="tr-TR" dirty="0" err="1"/>
              <a:t>gittikçe</a:t>
            </a:r>
            <a:r>
              <a:rPr lang="tr-TR" dirty="0"/>
              <a:t> </a:t>
            </a:r>
            <a:r>
              <a:rPr lang="tr-TR" dirty="0" err="1"/>
              <a:t>yaygınlaşıyor</a:t>
            </a:r>
            <a:r>
              <a:rPr lang="tr-TR" dirty="0"/>
              <a:t>. </a:t>
            </a:r>
            <a:endParaRPr lang="tr-TR" dirty="0"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11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E69FD2-E6EE-7043-9461-124D62721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SERBEST ZAMANLARIN DE</a:t>
            </a:r>
            <a:r>
              <a:rPr lang="tr-TR" dirty="0"/>
              <a:t>Ğ</a:t>
            </a:r>
            <a:r>
              <a:rPr lang="tr-TR" b="1" dirty="0"/>
              <a:t>ERLEND</a:t>
            </a:r>
            <a:r>
              <a:rPr lang="tr-TR" dirty="0"/>
              <a:t>İ</a:t>
            </a:r>
            <a:r>
              <a:rPr lang="tr-TR" b="1" dirty="0"/>
              <a:t>R</a:t>
            </a:r>
            <a:r>
              <a:rPr lang="tr-TR" dirty="0"/>
              <a:t>İ</a:t>
            </a:r>
            <a:r>
              <a:rPr lang="tr-TR" b="1" dirty="0"/>
              <a:t>LMES</a:t>
            </a:r>
            <a:r>
              <a:rPr lang="tr-TR" dirty="0"/>
              <a:t>İ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9261FE-C37F-8A44-B13A-412235C36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Gençlerin</a:t>
            </a:r>
            <a:r>
              <a:rPr lang="tr-TR" b="1" dirty="0"/>
              <a:t> serbest zamanlarını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erlendirebilece</a:t>
            </a:r>
            <a:r>
              <a:rPr lang="tr-TR" dirty="0" err="1"/>
              <a:t>ğ</a:t>
            </a:r>
            <a:r>
              <a:rPr lang="tr-TR" b="1" dirty="0" err="1"/>
              <a:t>i</a:t>
            </a:r>
            <a:r>
              <a:rPr lang="tr-TR" b="1" dirty="0"/>
              <a:t> merkezlerin, faaliyetlerin, etkinlik </a:t>
            </a:r>
            <a:r>
              <a:rPr lang="tr-TR" b="1" dirty="0" err="1"/>
              <a:t>mekânlarının</a:t>
            </a:r>
            <a:r>
              <a:rPr lang="tr-TR" b="1" dirty="0"/>
              <a:t> sayılarının arttırılarak hizmetin daha fazla gence </a:t>
            </a:r>
            <a:r>
              <a:rPr lang="tr-TR" b="1" dirty="0" err="1"/>
              <a:t>ula</a:t>
            </a:r>
            <a:r>
              <a:rPr lang="tr-TR" dirty="0" err="1"/>
              <a:t>ş</a:t>
            </a:r>
            <a:r>
              <a:rPr lang="tr-TR" b="1" dirty="0" err="1"/>
              <a:t>tırılması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Gençlik</a:t>
            </a:r>
            <a:r>
              <a:rPr lang="tr-TR" b="1" dirty="0"/>
              <a:t> merkezleri etkinliklerinden </a:t>
            </a:r>
            <a:r>
              <a:rPr lang="tr-TR" b="1" dirty="0" err="1"/>
              <a:t>çe</a:t>
            </a:r>
            <a:r>
              <a:rPr lang="tr-TR" dirty="0" err="1"/>
              <a:t>ş</a:t>
            </a:r>
            <a:r>
              <a:rPr lang="tr-TR" b="1" dirty="0" err="1"/>
              <a:t>itli</a:t>
            </a:r>
            <a:r>
              <a:rPr lang="tr-TR" b="1" dirty="0"/>
              <a:t> nedenlerle faydalanamayan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önündeki</a:t>
            </a:r>
            <a:r>
              <a:rPr lang="tr-TR" b="1" dirty="0"/>
              <a:t> engellerin kaldırılması. </a:t>
            </a:r>
            <a:endParaRPr lang="tr-TR" dirty="0"/>
          </a:p>
          <a:p>
            <a:r>
              <a:rPr lang="tr-TR" b="1" dirty="0"/>
              <a:t>3. </a:t>
            </a:r>
            <a:r>
              <a:rPr lang="tr-TR" b="1" dirty="0" err="1"/>
              <a:t>Gençlik</a:t>
            </a:r>
            <a:r>
              <a:rPr lang="tr-TR" b="1" dirty="0"/>
              <a:t> ve izcilik kamplarının kapasitelerinin ve sayılarının arttırılması </a:t>
            </a:r>
            <a:endParaRPr lang="tr-TR" dirty="0"/>
          </a:p>
          <a:p>
            <a:r>
              <a:rPr lang="tr-TR" b="1" dirty="0"/>
              <a:t>4. </a:t>
            </a:r>
            <a:r>
              <a:rPr lang="tr-TR" b="1" dirty="0" err="1"/>
              <a:t>Gençlikle</a:t>
            </a:r>
            <a:r>
              <a:rPr lang="tr-TR" b="1" dirty="0"/>
              <a:t> ilgili sivil toplum </a:t>
            </a:r>
            <a:r>
              <a:rPr lang="tr-TR" b="1" dirty="0" err="1"/>
              <a:t>örgütlerinin</a:t>
            </a:r>
            <a:r>
              <a:rPr lang="tr-TR" b="1" dirty="0"/>
              <a:t> </a:t>
            </a:r>
            <a:r>
              <a:rPr lang="tr-TR" b="1" dirty="0" err="1"/>
              <a:t>kurulu</a:t>
            </a:r>
            <a:r>
              <a:rPr lang="tr-TR" dirty="0" err="1"/>
              <a:t>s</a:t>
            </a:r>
            <a:r>
              <a:rPr lang="tr-TR" dirty="0"/>
              <a:t>̧ </a:t>
            </a:r>
            <a:r>
              <a:rPr lang="tr-TR" b="1" dirty="0"/>
              <a:t>ve yapılanmalarının </a:t>
            </a:r>
            <a:endParaRPr lang="tr-TR" dirty="0"/>
          </a:p>
          <a:p>
            <a:r>
              <a:rPr lang="tr-TR" b="1" dirty="0" err="1"/>
              <a:t>düzenlenmesi</a:t>
            </a:r>
            <a:r>
              <a:rPr lang="tr-TR" b="1" dirty="0"/>
              <a:t> ve desteklenmesi.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767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4846CA-2003-F544-989E-1B96B3F7E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GENÇL</a:t>
            </a:r>
            <a:r>
              <a:rPr lang="tr-TR" dirty="0"/>
              <a:t>İ</a:t>
            </a:r>
            <a:r>
              <a:rPr lang="tr-TR" b="1" dirty="0"/>
              <a:t>K B</a:t>
            </a:r>
            <a:r>
              <a:rPr lang="tr-TR" dirty="0"/>
              <a:t>İ</a:t>
            </a:r>
            <a:r>
              <a:rPr lang="tr-TR" b="1" dirty="0"/>
              <a:t>LG</a:t>
            </a:r>
            <a:r>
              <a:rPr lang="tr-TR" dirty="0"/>
              <a:t>İ</a:t>
            </a:r>
            <a:r>
              <a:rPr lang="tr-TR" b="1" dirty="0"/>
              <a:t>LEND</a:t>
            </a:r>
            <a:r>
              <a:rPr lang="tr-TR" dirty="0"/>
              <a:t>İ</a:t>
            </a:r>
            <a:r>
              <a:rPr lang="tr-TR" b="1" dirty="0"/>
              <a:t>RMES</a:t>
            </a:r>
            <a:r>
              <a:rPr lang="tr-TR" dirty="0"/>
              <a:t>İ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A02317-59DD-EE47-A085-14FE7494E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Gençli</a:t>
            </a:r>
            <a:r>
              <a:rPr lang="tr-TR" dirty="0" err="1"/>
              <a:t>ğ</a:t>
            </a:r>
            <a:r>
              <a:rPr lang="tr-TR" b="1" dirty="0" err="1"/>
              <a:t>in</a:t>
            </a:r>
            <a:r>
              <a:rPr lang="tr-TR" b="1" dirty="0"/>
              <a:t> kendi alanlarındaki faaliyetleri hususunda etkin ve yeterli </a:t>
            </a:r>
            <a:r>
              <a:rPr lang="tr-TR" b="1" dirty="0" err="1"/>
              <a:t>biçimde</a:t>
            </a:r>
            <a:r>
              <a:rPr lang="tr-TR" b="1" dirty="0"/>
              <a:t> bilgilendirilmesi.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Gençlik</a:t>
            </a:r>
            <a:r>
              <a:rPr lang="tr-TR" b="1" dirty="0"/>
              <a:t> alanında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</a:t>
            </a:r>
            <a:r>
              <a:rPr lang="tr-TR" b="1" dirty="0"/>
              <a:t> yapan </a:t>
            </a:r>
            <a:r>
              <a:rPr lang="tr-TR" b="1" dirty="0" err="1"/>
              <a:t>ki</a:t>
            </a:r>
            <a:r>
              <a:rPr lang="tr-TR" dirty="0" err="1"/>
              <a:t>ş</a:t>
            </a:r>
            <a:r>
              <a:rPr lang="tr-TR" b="1" dirty="0" err="1"/>
              <a:t>i</a:t>
            </a:r>
            <a:r>
              <a:rPr lang="tr-TR" b="1" dirty="0"/>
              <a:t>, kurum ve </a:t>
            </a:r>
            <a:r>
              <a:rPr lang="tr-TR" b="1" dirty="0" err="1"/>
              <a:t>kurulu</a:t>
            </a:r>
            <a:r>
              <a:rPr lang="tr-TR" dirty="0" err="1"/>
              <a:t>ş</a:t>
            </a:r>
            <a:r>
              <a:rPr lang="tr-TR" b="1" dirty="0" err="1"/>
              <a:t>lara</a:t>
            </a:r>
            <a:r>
              <a:rPr lang="tr-TR" b="1" dirty="0"/>
              <a:t> </a:t>
            </a:r>
            <a:r>
              <a:rPr lang="tr-TR" b="1" dirty="0" err="1"/>
              <a:t>gençlik</a:t>
            </a:r>
            <a:r>
              <a:rPr lang="tr-TR" b="1" dirty="0"/>
              <a:t>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maları</a:t>
            </a:r>
            <a:r>
              <a:rPr lang="tr-TR" b="1" dirty="0"/>
              <a:t> hakkında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itimler</a:t>
            </a:r>
            <a:r>
              <a:rPr lang="tr-TR" b="1" dirty="0"/>
              <a:t> verilmesi.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5824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AD3138-80F3-C949-9D2B-87C3181D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GÖNÜLLÜLÜK VE HAREKETL</a:t>
            </a:r>
            <a:r>
              <a:rPr lang="tr-TR" dirty="0"/>
              <a:t>İ</a:t>
            </a:r>
            <a:r>
              <a:rPr lang="tr-TR" b="1" dirty="0"/>
              <a:t>L</a:t>
            </a:r>
            <a:r>
              <a:rPr lang="tr-TR" dirty="0"/>
              <a:t>İ</a:t>
            </a:r>
            <a:r>
              <a:rPr lang="tr-TR" b="1" dirty="0"/>
              <a:t>K</a:t>
            </a:r>
            <a:br>
              <a:rPr lang="tr-TR" b="1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97F00C-E30D-B943-B999-1FC7B3860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GÖNÜLLÜLÜK </a:t>
            </a:r>
          </a:p>
          <a:p>
            <a:r>
              <a:rPr lang="tr-TR" b="1" dirty="0"/>
              <a:t>1. </a:t>
            </a:r>
            <a:r>
              <a:rPr lang="tr-TR" b="1" dirty="0" err="1"/>
              <a:t>Gençlerin</a:t>
            </a:r>
            <a:r>
              <a:rPr lang="tr-TR" b="1" dirty="0"/>
              <a:t> </a:t>
            </a:r>
            <a:r>
              <a:rPr lang="tr-TR" b="1" dirty="0" err="1"/>
              <a:t>gönüllülük</a:t>
            </a:r>
            <a:r>
              <a:rPr lang="tr-TR" b="1" dirty="0"/>
              <a:t> faaliyetlerine olan katılımlarının arttırılması ve </a:t>
            </a:r>
            <a:r>
              <a:rPr lang="tr-TR" b="1" dirty="0" err="1"/>
              <a:t>gönüllu</a:t>
            </a:r>
            <a:r>
              <a:rPr lang="tr-TR" b="1" dirty="0"/>
              <a:t>̈ olma </a:t>
            </a:r>
            <a:r>
              <a:rPr lang="tr-TR" b="1" dirty="0" err="1"/>
              <a:t>önündeki</a:t>
            </a:r>
            <a:r>
              <a:rPr lang="tr-TR" b="1" dirty="0"/>
              <a:t> engellerin kaldırılması. </a:t>
            </a:r>
            <a:endParaRPr lang="tr-TR" dirty="0"/>
          </a:p>
          <a:p>
            <a:r>
              <a:rPr lang="tr-TR" b="1" dirty="0"/>
              <a:t>2. </a:t>
            </a:r>
            <a:r>
              <a:rPr lang="tr-TR" b="1" dirty="0" err="1"/>
              <a:t>Gençlerin</a:t>
            </a:r>
            <a:r>
              <a:rPr lang="tr-TR" b="1" dirty="0"/>
              <a:t> dezavantajlı bireylere </a:t>
            </a:r>
            <a:r>
              <a:rPr lang="tr-TR" b="1" dirty="0" err="1"/>
              <a:t>yönelik</a:t>
            </a:r>
            <a:r>
              <a:rPr lang="tr-TR" b="1" dirty="0"/>
              <a:t> </a:t>
            </a:r>
            <a:r>
              <a:rPr lang="tr-TR" b="1" dirty="0" err="1"/>
              <a:t>gönüllu</a:t>
            </a:r>
            <a:r>
              <a:rPr lang="tr-TR" b="1" dirty="0"/>
              <a:t>̈ faaliyetlere katılımları hususunda farkındalıklarının </a:t>
            </a:r>
            <a:r>
              <a:rPr lang="tr-TR" b="1" dirty="0" err="1"/>
              <a:t>olu</a:t>
            </a:r>
            <a:r>
              <a:rPr lang="tr-TR" dirty="0" err="1"/>
              <a:t>ş</a:t>
            </a:r>
            <a:r>
              <a:rPr lang="tr-TR" b="1" dirty="0" err="1"/>
              <a:t>turulması</a:t>
            </a:r>
            <a:r>
              <a:rPr lang="tr-TR" b="1" dirty="0"/>
              <a:t>. </a:t>
            </a:r>
            <a:endParaRPr lang="tr-TR" dirty="0"/>
          </a:p>
          <a:p>
            <a:r>
              <a:rPr lang="tr-TR" b="1" dirty="0"/>
              <a:t>3. </a:t>
            </a:r>
            <a:r>
              <a:rPr lang="tr-TR" b="1" dirty="0" err="1"/>
              <a:t>Gençlerin</a:t>
            </a:r>
            <a:r>
              <a:rPr lang="tr-TR" b="1" dirty="0"/>
              <a:t> ve sivil toplum </a:t>
            </a:r>
            <a:r>
              <a:rPr lang="tr-TR" b="1" dirty="0" err="1"/>
              <a:t>kurulu</a:t>
            </a:r>
            <a:r>
              <a:rPr lang="tr-TR" dirty="0" err="1"/>
              <a:t>ş</a:t>
            </a:r>
            <a:r>
              <a:rPr lang="tr-TR" b="1" dirty="0" err="1"/>
              <a:t>larının</a:t>
            </a:r>
            <a:r>
              <a:rPr lang="tr-TR" b="1" dirty="0"/>
              <a:t> </a:t>
            </a:r>
            <a:r>
              <a:rPr lang="tr-TR" b="1" dirty="0" err="1"/>
              <a:t>gönüllülük</a:t>
            </a:r>
            <a:r>
              <a:rPr lang="tr-TR" b="1" dirty="0"/>
              <a:t> </a:t>
            </a:r>
            <a:r>
              <a:rPr lang="tr-TR" b="1" dirty="0" err="1"/>
              <a:t>çalı</a:t>
            </a:r>
            <a:r>
              <a:rPr lang="tr-TR" dirty="0" err="1"/>
              <a:t>ş</a:t>
            </a:r>
            <a:r>
              <a:rPr lang="tr-TR" b="1" dirty="0" err="1"/>
              <a:t>malarının</a:t>
            </a:r>
            <a:r>
              <a:rPr lang="tr-TR" b="1" dirty="0"/>
              <a:t> desteklenmesi, </a:t>
            </a:r>
            <a:r>
              <a:rPr lang="tr-TR" b="1" dirty="0" err="1"/>
              <a:t>gençli</a:t>
            </a:r>
            <a:r>
              <a:rPr lang="tr-TR" dirty="0" err="1"/>
              <a:t>ğ</a:t>
            </a:r>
            <a:r>
              <a:rPr lang="tr-TR" b="1" dirty="0" err="1"/>
              <a:t>in</a:t>
            </a:r>
            <a:r>
              <a:rPr lang="tr-TR" b="1" dirty="0"/>
              <a:t> sivil toplum </a:t>
            </a:r>
            <a:r>
              <a:rPr lang="tr-TR" b="1" dirty="0" err="1"/>
              <a:t>kurulu</a:t>
            </a:r>
            <a:r>
              <a:rPr lang="tr-TR" dirty="0" err="1"/>
              <a:t>ş</a:t>
            </a:r>
            <a:r>
              <a:rPr lang="tr-TR" b="1" dirty="0" err="1"/>
              <a:t>ları</a:t>
            </a:r>
            <a:r>
              <a:rPr lang="tr-TR" b="1" dirty="0"/>
              <a:t> ve </a:t>
            </a:r>
            <a:r>
              <a:rPr lang="tr-TR" b="1" dirty="0" err="1"/>
              <a:t>gönüllülük</a:t>
            </a:r>
            <a:r>
              <a:rPr lang="tr-TR" b="1" dirty="0"/>
              <a:t> hakkında bilgilendirilmesinin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lanması</a:t>
            </a:r>
            <a:r>
              <a:rPr lang="tr-TR" b="1" dirty="0"/>
              <a:t>. </a:t>
            </a:r>
          </a:p>
          <a:p>
            <a:r>
              <a:rPr lang="tr-TR" dirty="0"/>
              <a:t>HAREKETLİLİK</a:t>
            </a:r>
          </a:p>
          <a:p>
            <a:r>
              <a:rPr lang="tr-TR" b="1" dirty="0"/>
              <a:t>1. Ulusal ve uluslararası platformda </a:t>
            </a:r>
            <a:r>
              <a:rPr lang="tr-TR" b="1" dirty="0" err="1"/>
              <a:t>gençlerimizin</a:t>
            </a:r>
            <a:r>
              <a:rPr lang="tr-TR" b="1" dirty="0"/>
              <a:t> daha aktif bireyler olarak yer almalarını </a:t>
            </a:r>
            <a:r>
              <a:rPr lang="tr-TR" b="1" dirty="0" err="1"/>
              <a:t>sa</a:t>
            </a:r>
            <a:r>
              <a:rPr lang="tr-TR" dirty="0" err="1"/>
              <a:t>ğ</a:t>
            </a:r>
            <a:r>
              <a:rPr lang="tr-TR" b="1" dirty="0" err="1"/>
              <a:t>layacak</a:t>
            </a:r>
            <a:r>
              <a:rPr lang="tr-TR" b="1" dirty="0"/>
              <a:t> olan </a:t>
            </a:r>
            <a:r>
              <a:rPr lang="tr-TR" b="1" dirty="0" err="1"/>
              <a:t>e</a:t>
            </a:r>
            <a:r>
              <a:rPr lang="tr-TR" dirty="0" err="1"/>
              <a:t>ğ</a:t>
            </a:r>
            <a:r>
              <a:rPr lang="tr-TR" b="1" dirty="0" err="1"/>
              <a:t>itim</a:t>
            </a:r>
            <a:r>
              <a:rPr lang="tr-TR" b="1" dirty="0"/>
              <a:t> programları, </a:t>
            </a:r>
            <a:r>
              <a:rPr lang="tr-TR" b="1" dirty="0" err="1"/>
              <a:t>kültürler</a:t>
            </a:r>
            <a:r>
              <a:rPr lang="tr-TR" b="1" dirty="0"/>
              <a:t> arası </a:t>
            </a:r>
            <a:r>
              <a:rPr lang="tr-TR" b="1" dirty="0" err="1"/>
              <a:t>de</a:t>
            </a:r>
            <a:r>
              <a:rPr lang="tr-TR" dirty="0" err="1"/>
              <a:t>ğ</a:t>
            </a:r>
            <a:r>
              <a:rPr lang="tr-TR" b="1" dirty="0" err="1"/>
              <a:t>i</a:t>
            </a:r>
            <a:r>
              <a:rPr lang="tr-TR" dirty="0" err="1"/>
              <a:t>ş</a:t>
            </a:r>
            <a:r>
              <a:rPr lang="tr-TR" b="1" dirty="0" err="1"/>
              <a:t>im</a:t>
            </a:r>
            <a:r>
              <a:rPr lang="tr-TR" b="1" dirty="0"/>
              <a:t> ve </a:t>
            </a:r>
            <a:r>
              <a:rPr lang="tr-TR" b="1" dirty="0" err="1"/>
              <a:t>gönüllülük</a:t>
            </a:r>
            <a:r>
              <a:rPr lang="tr-TR" b="1" dirty="0"/>
              <a:t> projelerinin </a:t>
            </a:r>
            <a:r>
              <a:rPr lang="tr-TR" b="1" dirty="0" err="1"/>
              <a:t>yaygınla</a:t>
            </a:r>
            <a:r>
              <a:rPr lang="tr-TR" dirty="0" err="1"/>
              <a:t>ş</a:t>
            </a:r>
            <a:r>
              <a:rPr lang="tr-TR" b="1" dirty="0" err="1"/>
              <a:t>tırılması</a:t>
            </a:r>
            <a:r>
              <a:rPr lang="tr-TR" b="1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725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95A1E2-2C12-1C45-A3CF-F156F914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54286D-5F12-0F4F-B71B-F8027AE19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Küçük gruplara ayrılarak, belirli bir «genç» grubunu seçiniz. </a:t>
            </a:r>
          </a:p>
          <a:p>
            <a:r>
              <a:rPr lang="tr-TR" dirty="0"/>
              <a:t>Slaytta yer alan «</a:t>
            </a:r>
            <a:r>
              <a:rPr lang="tr-TR" dirty="0">
                <a:solidFill>
                  <a:srgbClr val="7030A0"/>
                </a:solidFill>
              </a:rPr>
              <a:t>ulusal politika için gerekli şartlar</a:t>
            </a:r>
            <a:r>
              <a:rPr lang="tr-TR" dirty="0"/>
              <a:t>» kısmını göz önünde tutarak, bu grup için ulusal politika stratejileri geliştiriniz. Bu geliştirdiğiniz stratejilerde sorumlu kuruluşları belirleyiniz. </a:t>
            </a:r>
          </a:p>
        </p:txBody>
      </p:sp>
    </p:spTree>
    <p:extLst>
      <p:ext uri="{BB962C8B-B14F-4D97-AF65-F5344CB8AC3E}">
        <p14:creationId xmlns:p14="http://schemas.microsoft.com/office/powerpoint/2010/main" val="12532810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B71FC8-F279-5B4C-9102-B9C0D6EFD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789311-BDDB-B54B-B8DC-EEF0C0256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 :</a:t>
            </a:r>
          </a:p>
          <a:p>
            <a:r>
              <a:rPr lang="tr-TR" dirty="0"/>
              <a:t>Acar, H. (2008) Türkiye’de Gençlik Politikaları Nasıl Yapılandırılmalıdır? Uluslararası İnsan Bilimleri Dergisi </a:t>
            </a:r>
          </a:p>
          <a:p>
            <a:r>
              <a:rPr lang="tr-TR" dirty="0"/>
              <a:t>Çelik, A.(tarihsiz)  Türkiye’de Gençlik Politikaları: Bütüncül Bir Yaklaşım. </a:t>
            </a:r>
          </a:p>
          <a:p>
            <a:r>
              <a:rPr lang="tr-TR" dirty="0"/>
              <a:t>Ulusal Gençlik ve Spor Politika Belgesi. </a:t>
            </a:r>
          </a:p>
        </p:txBody>
      </p:sp>
    </p:spTree>
    <p:extLst>
      <p:ext uri="{BB962C8B-B14F-4D97-AF65-F5344CB8AC3E}">
        <p14:creationId xmlns:p14="http://schemas.microsoft.com/office/powerpoint/2010/main" val="378334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A76C76-7C65-A144-B17A-302D963C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A4B267-1DB8-0D44-ACC0-82F58DF15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2023 yılına </a:t>
            </a:r>
            <a:r>
              <a:rPr lang="tr-TR" dirty="0" err="1"/>
              <a:t>gelindiğinde</a:t>
            </a:r>
            <a:r>
              <a:rPr lang="tr-TR" dirty="0"/>
              <a:t> </a:t>
            </a:r>
            <a:r>
              <a:rPr lang="tr-TR" dirty="0" err="1"/>
              <a:t>Türkiye</a:t>
            </a:r>
            <a:r>
              <a:rPr lang="tr-TR" dirty="0"/>
              <a:t> </a:t>
            </a:r>
            <a:r>
              <a:rPr lang="tr-TR" dirty="0" err="1"/>
              <a:t>nüfusunun</a:t>
            </a:r>
            <a:r>
              <a:rPr lang="tr-TR" dirty="0"/>
              <a:t> </a:t>
            </a:r>
            <a:r>
              <a:rPr lang="tr-TR" dirty="0" err="1"/>
              <a:t>yaklaşık</a:t>
            </a:r>
            <a:r>
              <a:rPr lang="tr-TR" dirty="0"/>
              <a:t> % 70’i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çağında</a:t>
            </a:r>
            <a:r>
              <a:rPr lang="tr-TR" dirty="0"/>
              <a:t> olacak ve zamanla azalsa da </a:t>
            </a:r>
            <a:r>
              <a:rPr lang="tr-TR" dirty="0" err="1"/>
              <a:t>ülkenin</a:t>
            </a:r>
            <a:r>
              <a:rPr lang="tr-TR" dirty="0"/>
              <a:t>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çağındaki</a:t>
            </a:r>
            <a:r>
              <a:rPr lang="tr-TR" dirty="0"/>
              <a:t> </a:t>
            </a:r>
            <a:r>
              <a:rPr lang="tr-TR" dirty="0" err="1"/>
              <a:t>nüfusu</a:t>
            </a:r>
            <a:r>
              <a:rPr lang="tr-TR" dirty="0"/>
              <a:t> 2040 yılına kadar artmaya devam edecek. </a:t>
            </a:r>
          </a:p>
          <a:p>
            <a:r>
              <a:rPr lang="tr-TR" dirty="0" err="1"/>
              <a:t>Nüfus</a:t>
            </a:r>
            <a:r>
              <a:rPr lang="tr-TR" dirty="0"/>
              <a:t> </a:t>
            </a:r>
            <a:r>
              <a:rPr lang="tr-TR" dirty="0" err="1"/>
              <a:t>artıs</a:t>
            </a:r>
            <a:r>
              <a:rPr lang="tr-TR" dirty="0"/>
              <a:t>̧ hızı </a:t>
            </a:r>
            <a:r>
              <a:rPr lang="tr-TR" dirty="0" err="1"/>
              <a:t>düşerken</a:t>
            </a:r>
            <a:r>
              <a:rPr lang="tr-TR" dirty="0"/>
              <a:t>, </a:t>
            </a:r>
            <a:r>
              <a:rPr lang="tr-TR" dirty="0" err="1"/>
              <a:t>çalışma</a:t>
            </a:r>
            <a:r>
              <a:rPr lang="tr-TR" dirty="0"/>
              <a:t> </a:t>
            </a:r>
            <a:r>
              <a:rPr lang="tr-TR" dirty="0" err="1"/>
              <a:t>çağındaki</a:t>
            </a:r>
            <a:r>
              <a:rPr lang="tr-TR" dirty="0"/>
              <a:t> </a:t>
            </a:r>
            <a:r>
              <a:rPr lang="tr-TR" dirty="0" err="1"/>
              <a:t>nüfusun</a:t>
            </a:r>
            <a:r>
              <a:rPr lang="tr-TR" dirty="0"/>
              <a:t> artmaya devam etmesi: “demografik fırsat penceresi”</a:t>
            </a:r>
          </a:p>
          <a:p>
            <a:r>
              <a:rPr lang="tr-TR" dirty="0" err="1"/>
              <a:t>Türkiye</a:t>
            </a:r>
            <a:r>
              <a:rPr lang="tr-TR" dirty="0"/>
              <a:t> </a:t>
            </a:r>
            <a:r>
              <a:rPr lang="tr-TR" dirty="0" err="1"/>
              <a:t>nüfusunun</a:t>
            </a:r>
            <a:r>
              <a:rPr lang="tr-TR" dirty="0"/>
              <a:t> % 46’sı 24 </a:t>
            </a:r>
            <a:r>
              <a:rPr lang="tr-TR" dirty="0" err="1"/>
              <a:t>yaşının</a:t>
            </a:r>
            <a:r>
              <a:rPr lang="tr-TR" dirty="0"/>
              <a:t> altında ve gelecek 20-30 yıl </a:t>
            </a:r>
            <a:r>
              <a:rPr lang="tr-TR" dirty="0" err="1"/>
              <a:t>içinde</a:t>
            </a:r>
            <a:r>
              <a:rPr lang="tr-TR" dirty="0"/>
              <a:t> de </a:t>
            </a:r>
            <a:r>
              <a:rPr lang="tr-TR" dirty="0" err="1"/>
              <a:t>Türkiye’nin</a:t>
            </a:r>
            <a:r>
              <a:rPr lang="tr-TR" dirty="0"/>
              <a:t> bu </a:t>
            </a:r>
            <a:r>
              <a:rPr lang="tr-TR" dirty="0" err="1"/>
              <a:t>genc</a:t>
            </a:r>
            <a:r>
              <a:rPr lang="tr-TR" dirty="0"/>
              <a:t>̧ </a:t>
            </a:r>
            <a:r>
              <a:rPr lang="tr-TR" dirty="0" err="1"/>
              <a:t>nüfusunu</a:t>
            </a:r>
            <a:r>
              <a:rPr lang="tr-TR" dirty="0"/>
              <a:t> koruması bekleniyor. 15-24 yaş </a:t>
            </a:r>
            <a:r>
              <a:rPr lang="tr-TR" dirty="0" err="1"/>
              <a:t>aralığında</a:t>
            </a:r>
            <a:r>
              <a:rPr lang="tr-TR" dirty="0"/>
              <a:t> 12 milyon </a:t>
            </a:r>
            <a:r>
              <a:rPr lang="tr-TR" dirty="0" err="1"/>
              <a:t>genc</a:t>
            </a:r>
            <a:r>
              <a:rPr lang="tr-TR" dirty="0"/>
              <a:t>̧ bulunuyor. Bu oran </a:t>
            </a:r>
            <a:r>
              <a:rPr lang="tr-TR" dirty="0" err="1"/>
              <a:t>ülke</a:t>
            </a:r>
            <a:r>
              <a:rPr lang="tr-TR" dirty="0"/>
              <a:t> </a:t>
            </a:r>
            <a:r>
              <a:rPr lang="tr-TR" dirty="0" err="1"/>
              <a:t>nüfusunun</a:t>
            </a:r>
            <a:r>
              <a:rPr lang="tr-TR" dirty="0"/>
              <a:t> % 20'sini </a:t>
            </a:r>
            <a:r>
              <a:rPr lang="tr-TR" dirty="0" err="1"/>
              <a:t>oluşturuyor</a:t>
            </a:r>
            <a:r>
              <a:rPr lang="tr-TR" dirty="0"/>
              <a:t>. </a:t>
            </a:r>
            <a:endParaRPr lang="tr-TR" dirty="0"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130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A6D422-1FB7-3347-B2F8-BD6E182CA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Gençlik politikaları- başlarken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B2DA17-C95D-2A47-9419-1A5CE777F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Gençliği tanımlama</a:t>
            </a:r>
          </a:p>
          <a:p>
            <a:pPr lvl="1"/>
            <a:r>
              <a:rPr lang="tr-TR" dirty="0"/>
              <a:t>Biyolojik</a:t>
            </a:r>
          </a:p>
          <a:p>
            <a:pPr lvl="1"/>
            <a:r>
              <a:rPr lang="tr-TR" dirty="0"/>
              <a:t>Sosyoekonomik </a:t>
            </a:r>
          </a:p>
          <a:p>
            <a:pPr marL="457200" lvl="1" indent="0">
              <a:buNone/>
            </a:pPr>
            <a:r>
              <a:rPr lang="tr-TR" sz="2800" b="1" dirty="0"/>
              <a:t>Biyolojik-Yaş </a:t>
            </a:r>
          </a:p>
          <a:p>
            <a:pPr marL="457200" lvl="1" indent="0">
              <a:buNone/>
            </a:pPr>
            <a:r>
              <a:rPr lang="tr-TR" dirty="0"/>
              <a:t>	12-25? (UNESCO)</a:t>
            </a:r>
          </a:p>
          <a:p>
            <a:pPr marL="457200" lvl="1" indent="0">
              <a:buNone/>
            </a:pPr>
            <a:r>
              <a:rPr lang="tr-TR" dirty="0"/>
              <a:t>	15-29? (</a:t>
            </a:r>
            <a:r>
              <a:rPr lang="tr-TR" dirty="0" err="1"/>
              <a:t>Eurostat</a:t>
            </a:r>
            <a:r>
              <a:rPr lang="tr-TR" dirty="0"/>
              <a:t>)</a:t>
            </a:r>
          </a:p>
          <a:p>
            <a:pPr marL="457200" lvl="1" indent="0">
              <a:buNone/>
            </a:pPr>
            <a:r>
              <a:rPr lang="tr-TR" dirty="0"/>
              <a:t>	10-19 ergenlik, 20-24 gençlik, 10-24 genç insanlar (DSÖ) </a:t>
            </a:r>
          </a:p>
          <a:p>
            <a:pPr marL="457200" lvl="1" indent="0">
              <a:buNone/>
            </a:pPr>
            <a:r>
              <a:rPr lang="tr-TR" dirty="0"/>
              <a:t>	15-24 (ILO, BM)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9906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7E022F-9982-9C41-87AB-1219F5B32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Gençlik Miti </a:t>
            </a:r>
            <a:br>
              <a:rPr lang="tr-TR" b="1" i="1" dirty="0"/>
            </a:br>
            <a:endParaRPr lang="tr-TR" b="1" i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0D285B-F77C-C349-804B-B859A9428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Gençliği aktif, dinamik, </a:t>
            </a:r>
            <a:r>
              <a:rPr lang="tr-TR" dirty="0" err="1"/>
              <a:t>girişken</a:t>
            </a:r>
            <a:r>
              <a:rPr lang="tr-TR" dirty="0"/>
              <a:t>, toplumu ileriye </a:t>
            </a:r>
            <a:r>
              <a:rPr lang="tr-TR" dirty="0" err="1"/>
              <a:t>götürecek</a:t>
            </a:r>
            <a:r>
              <a:rPr lang="tr-TR" dirty="0"/>
              <a:t> bir kategori olarak ele alan ve </a:t>
            </a:r>
            <a:r>
              <a:rPr lang="tr-TR" dirty="0" err="1"/>
              <a:t>alabildiğince</a:t>
            </a:r>
            <a:r>
              <a:rPr lang="tr-TR" dirty="0"/>
              <a:t> </a:t>
            </a:r>
            <a:r>
              <a:rPr lang="tr-TR" dirty="0" err="1"/>
              <a:t>olumlayan</a:t>
            </a:r>
            <a:r>
              <a:rPr lang="tr-TR" dirty="0"/>
              <a:t>; </a:t>
            </a:r>
          </a:p>
          <a:p>
            <a:r>
              <a:rPr lang="tr-TR" dirty="0" err="1"/>
              <a:t>Gençliği</a:t>
            </a:r>
            <a:r>
              <a:rPr lang="tr-TR" dirty="0"/>
              <a:t> </a:t>
            </a:r>
            <a:r>
              <a:rPr lang="tr-TR" dirty="0" err="1"/>
              <a:t>eğitimli</a:t>
            </a:r>
            <a:r>
              <a:rPr lang="tr-TR" dirty="0"/>
              <a:t> olmakla, “aydın” olmakla tanımlayan ve siyasal alanda onu misyon </a:t>
            </a:r>
            <a:r>
              <a:rPr lang="tr-TR" dirty="0" err="1"/>
              <a:t>yüklenmis</a:t>
            </a:r>
            <a:r>
              <a:rPr lang="tr-TR" dirty="0"/>
              <a:t>̧ bir kategori olarak ele alan </a:t>
            </a:r>
            <a:r>
              <a:rPr lang="tr-TR" dirty="0" err="1"/>
              <a:t>bakıs</a:t>
            </a:r>
            <a:r>
              <a:rPr lang="tr-TR" dirty="0"/>
              <a:t>̧ </a:t>
            </a:r>
            <a:r>
              <a:rPr lang="tr-TR" dirty="0" err="1"/>
              <a:t>açısı</a:t>
            </a:r>
            <a:r>
              <a:rPr lang="tr-TR" dirty="0"/>
              <a:t> </a:t>
            </a:r>
          </a:p>
          <a:p>
            <a:r>
              <a:rPr lang="tr-TR" dirty="0" err="1"/>
              <a:t>Örn</a:t>
            </a:r>
            <a:r>
              <a:rPr lang="tr-TR" dirty="0"/>
              <a:t>.«Jön Türkler»</a:t>
            </a:r>
          </a:p>
          <a:p>
            <a:r>
              <a:rPr lang="tr-TR" b="1" dirty="0"/>
              <a:t>Medyadaki “</a:t>
            </a:r>
            <a:r>
              <a:rPr lang="tr-TR" b="1" dirty="0" err="1"/>
              <a:t>gençlik</a:t>
            </a:r>
            <a:r>
              <a:rPr lang="tr-TR" b="1" dirty="0"/>
              <a:t> imajı”?</a:t>
            </a:r>
          </a:p>
          <a:p>
            <a:r>
              <a:rPr lang="tr-TR" i="1" dirty="0" err="1"/>
              <a:t>Bekâr</a:t>
            </a:r>
            <a:r>
              <a:rPr lang="tr-TR" i="1" dirty="0"/>
              <a:t>, </a:t>
            </a:r>
            <a:r>
              <a:rPr lang="tr-TR" i="1" dirty="0" err="1"/>
              <a:t>sağlıklı</a:t>
            </a:r>
            <a:r>
              <a:rPr lang="tr-TR" i="1" dirty="0"/>
              <a:t>, dinamik ve orta sınıf </a:t>
            </a:r>
            <a:r>
              <a:rPr lang="tr-TR" i="1" dirty="0" err="1"/>
              <a:t>öğrenciler</a:t>
            </a:r>
            <a:r>
              <a:rPr lang="tr-TR" i="1" dirty="0"/>
              <a:t> </a:t>
            </a:r>
          </a:p>
          <a:p>
            <a:r>
              <a:rPr lang="tr-TR" dirty="0"/>
              <a:t>Oysaki </a:t>
            </a:r>
            <a:r>
              <a:rPr lang="tr-TR" dirty="0" err="1"/>
              <a:t>bugün</a:t>
            </a:r>
            <a:r>
              <a:rPr lang="tr-TR" dirty="0"/>
              <a:t> </a:t>
            </a:r>
            <a:r>
              <a:rPr lang="tr-TR" dirty="0" err="1"/>
              <a:t>Türkiye’de</a:t>
            </a:r>
            <a:r>
              <a:rPr lang="tr-TR" dirty="0"/>
              <a:t> 15-24 yaş </a:t>
            </a:r>
            <a:r>
              <a:rPr lang="tr-TR" dirty="0" err="1"/>
              <a:t>aralığındaki</a:t>
            </a:r>
            <a:r>
              <a:rPr lang="tr-TR" dirty="0"/>
              <a:t> </a:t>
            </a:r>
            <a:r>
              <a:rPr lang="tr-TR" dirty="0" err="1"/>
              <a:t>gençlerin</a:t>
            </a:r>
            <a:r>
              <a:rPr lang="tr-TR" dirty="0"/>
              <a:t> sadece </a:t>
            </a:r>
            <a:r>
              <a:rPr lang="tr-TR" dirty="0" err="1"/>
              <a:t>üçte</a:t>
            </a:r>
            <a:r>
              <a:rPr lang="tr-TR" dirty="0"/>
              <a:t> biri </a:t>
            </a:r>
            <a:r>
              <a:rPr lang="tr-TR" dirty="0" err="1"/>
              <a:t>öğrencilerden</a:t>
            </a:r>
            <a:r>
              <a:rPr lang="tr-TR" dirty="0"/>
              <a:t> </a:t>
            </a:r>
            <a:r>
              <a:rPr lang="tr-TR" dirty="0" err="1"/>
              <a:t>oluşuyor</a:t>
            </a:r>
            <a:r>
              <a:rPr lang="tr-TR" dirty="0"/>
              <a:t>.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gençler</a:t>
            </a:r>
            <a:r>
              <a:rPr lang="tr-TR" dirty="0"/>
              <a:t> kadar </a:t>
            </a:r>
            <a:r>
              <a:rPr lang="tr-TR" dirty="0" err="1"/>
              <a:t>işsiz</a:t>
            </a:r>
            <a:r>
              <a:rPr lang="tr-TR" dirty="0"/>
              <a:t> </a:t>
            </a:r>
            <a:r>
              <a:rPr lang="tr-TR" dirty="0" err="1"/>
              <a:t>gençler</a:t>
            </a:r>
            <a:r>
              <a:rPr lang="tr-TR" dirty="0"/>
              <a:t> de mevcut (UNDP,2008).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788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EB4F26-D704-CE42-8D1E-78B072462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28014C-CA94-A949-BBB2-8FA50E575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Yetişkinliğe</a:t>
            </a:r>
            <a:r>
              <a:rPr lang="tr-TR" dirty="0"/>
              <a:t>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süreci</a:t>
            </a:r>
            <a:r>
              <a:rPr lang="tr-TR" dirty="0"/>
              <a:t> olarak Gençlik? </a:t>
            </a:r>
          </a:p>
          <a:p>
            <a:pPr lvl="1"/>
            <a:r>
              <a:rPr lang="tr-TR" dirty="0"/>
              <a:t>Yetişkinlik nihai olarak varılacak hedef </a:t>
            </a:r>
          </a:p>
          <a:p>
            <a:pPr lvl="1"/>
            <a:r>
              <a:rPr lang="tr-TR" dirty="0"/>
              <a:t>Topluma tam katılım ve haklar açısından yetişkinliği beklemek? </a:t>
            </a:r>
          </a:p>
          <a:p>
            <a:pPr lvl="1"/>
            <a:r>
              <a:rPr lang="tr-TR" dirty="0"/>
              <a:t>Yetişkinliğe erişimle tamamlanan süreç </a:t>
            </a:r>
          </a:p>
          <a:p>
            <a:pPr lvl="1"/>
            <a:r>
              <a:rPr lang="tr-TR" dirty="0"/>
              <a:t>Bağımlı bir alt kategori </a:t>
            </a:r>
          </a:p>
          <a:p>
            <a:r>
              <a:rPr lang="tr-TR" sz="3200" b="1" dirty="0"/>
              <a:t>Sosyoekonomik Yaklaşım</a:t>
            </a:r>
          </a:p>
          <a:p>
            <a:pPr lvl="1"/>
            <a:r>
              <a:rPr lang="tr-TR" dirty="0"/>
              <a:t>Gençlik değil gençlikler </a:t>
            </a:r>
          </a:p>
          <a:p>
            <a:pPr lvl="1"/>
            <a:br>
              <a:rPr lang="tr-TR" dirty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3407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95E9B1-A750-BB49-A667-F1F66611C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DC11AB-1CD6-1546-B188-1D960703C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Biyolojik ve sosyoekonomik yaklaşımın birleşimi</a:t>
            </a:r>
          </a:p>
          <a:p>
            <a:pPr lvl="1"/>
            <a:r>
              <a:rPr lang="tr-TR" dirty="0"/>
              <a:t>«her </a:t>
            </a:r>
            <a:r>
              <a:rPr lang="tr-TR" i="1" dirty="0" err="1"/>
              <a:t>genc</a:t>
            </a:r>
            <a:r>
              <a:rPr lang="tr-TR" i="1" dirty="0"/>
              <a:t>̧ </a:t>
            </a:r>
            <a:r>
              <a:rPr lang="tr-TR" i="1" dirty="0" err="1"/>
              <a:t>kuşağın</a:t>
            </a:r>
            <a:r>
              <a:rPr lang="tr-TR" i="1" dirty="0"/>
              <a:t> </a:t>
            </a:r>
            <a:r>
              <a:rPr lang="tr-TR" i="1" dirty="0" err="1"/>
              <a:t>önceki</a:t>
            </a:r>
            <a:r>
              <a:rPr lang="tr-TR" i="1" dirty="0"/>
              <a:t> </a:t>
            </a:r>
            <a:r>
              <a:rPr lang="tr-TR" i="1" dirty="0" err="1"/>
              <a:t>kuşaktan</a:t>
            </a:r>
            <a:r>
              <a:rPr lang="tr-TR" i="1" dirty="0"/>
              <a:t> farklı </a:t>
            </a:r>
            <a:r>
              <a:rPr lang="tr-TR" i="1" dirty="0" err="1"/>
              <a:t>özellikler</a:t>
            </a:r>
            <a:r>
              <a:rPr lang="tr-TR" i="1" dirty="0"/>
              <a:t> </a:t>
            </a:r>
            <a:r>
              <a:rPr lang="tr-TR" i="1" dirty="0" err="1"/>
              <a:t>gösterdiğini</a:t>
            </a:r>
            <a:r>
              <a:rPr lang="tr-TR" i="1" dirty="0"/>
              <a:t> ancak bu farklı </a:t>
            </a:r>
            <a:r>
              <a:rPr lang="tr-TR" i="1" dirty="0" err="1"/>
              <a:t>özelliklerin</a:t>
            </a:r>
            <a:r>
              <a:rPr lang="tr-TR" i="1" dirty="0"/>
              <a:t> de toplumdaki </a:t>
            </a:r>
            <a:r>
              <a:rPr lang="tr-TR" i="1" dirty="0" err="1"/>
              <a:t>Sosyo</a:t>
            </a:r>
            <a:r>
              <a:rPr lang="tr-TR" i="1" dirty="0"/>
              <a:t>-ekonomik kategorilerle </a:t>
            </a:r>
            <a:r>
              <a:rPr lang="tr-TR" i="1" dirty="0" err="1"/>
              <a:t>bağlantılı</a:t>
            </a:r>
            <a:r>
              <a:rPr lang="tr-TR" i="1" dirty="0"/>
              <a:t> bir </a:t>
            </a:r>
            <a:r>
              <a:rPr lang="tr-TR" i="1" dirty="0" err="1"/>
              <a:t>şekilde</a:t>
            </a:r>
            <a:r>
              <a:rPr lang="tr-TR" i="1" dirty="0"/>
              <a:t> </a:t>
            </a:r>
            <a:r>
              <a:rPr lang="tr-TR" i="1" dirty="0" err="1"/>
              <a:t>geliştiğini</a:t>
            </a:r>
            <a:r>
              <a:rPr lang="tr-TR" i="1" dirty="0"/>
              <a:t> </a:t>
            </a:r>
            <a:r>
              <a:rPr lang="tr-TR" i="1" dirty="0" err="1"/>
              <a:t>söyleyebiliriz</a:t>
            </a:r>
            <a:r>
              <a:rPr lang="tr-TR" i="1" dirty="0"/>
              <a:t>"</a:t>
            </a:r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365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461F97-06C4-5C40-AABA-369CE7DA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Gençlik Politikaları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B90B55-D12D-F64A-9879-377FDDE66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Politika:</a:t>
            </a:r>
          </a:p>
          <a:p>
            <a:r>
              <a:rPr lang="tr-TR" dirty="0"/>
              <a:t>“</a:t>
            </a:r>
            <a:r>
              <a:rPr lang="tr-TR" i="1" dirty="0"/>
              <a:t>hedeflerin, </a:t>
            </a:r>
            <a:r>
              <a:rPr lang="tr-TR" i="1" dirty="0" err="1"/>
              <a:t>değerlerin</a:t>
            </a:r>
            <a:r>
              <a:rPr lang="tr-TR" i="1" dirty="0"/>
              <a:t> ve uygulamaların </a:t>
            </a:r>
            <a:r>
              <a:rPr lang="tr-TR" i="1" dirty="0" err="1"/>
              <a:t>tasarlanmıs</a:t>
            </a:r>
            <a:r>
              <a:rPr lang="tr-TR" i="1" dirty="0"/>
              <a:t>̧ bir programı</a:t>
            </a:r>
            <a:r>
              <a:rPr lang="tr-TR" dirty="0"/>
              <a:t>”</a:t>
            </a:r>
          </a:p>
          <a:p>
            <a:r>
              <a:rPr lang="tr-TR" dirty="0"/>
              <a:t>“</a:t>
            </a:r>
            <a:r>
              <a:rPr lang="tr-TR" i="1" dirty="0" err="1"/>
              <a:t>hükümetlerce</a:t>
            </a:r>
            <a:r>
              <a:rPr lang="tr-TR" i="1" dirty="0"/>
              <a:t> </a:t>
            </a:r>
            <a:r>
              <a:rPr lang="tr-TR" i="1" dirty="0" err="1"/>
              <a:t>belirlenmis</a:t>
            </a:r>
            <a:r>
              <a:rPr lang="tr-TR" i="1" dirty="0"/>
              <a:t>̧ bazı hedeflere </a:t>
            </a:r>
            <a:r>
              <a:rPr lang="tr-TR" i="1" dirty="0" err="1"/>
              <a:t>ulaşmak</a:t>
            </a:r>
            <a:r>
              <a:rPr lang="tr-TR" i="1" dirty="0"/>
              <a:t> </a:t>
            </a:r>
            <a:r>
              <a:rPr lang="tr-TR" i="1" dirty="0" err="1"/>
              <a:t>için</a:t>
            </a:r>
            <a:r>
              <a:rPr lang="tr-TR" i="1" dirty="0"/>
              <a:t> </a:t>
            </a:r>
            <a:r>
              <a:rPr lang="tr-TR" i="1" dirty="0" err="1"/>
              <a:t>tasarlanmıs</a:t>
            </a:r>
            <a:r>
              <a:rPr lang="tr-TR" i="1" dirty="0"/>
              <a:t>̧ eylemler </a:t>
            </a:r>
            <a:r>
              <a:rPr lang="tr-TR" i="1" dirty="0" err="1"/>
              <a:t>bütünu</a:t>
            </a:r>
            <a:r>
              <a:rPr lang="tr-TR" i="1" dirty="0"/>
              <a:t>̈</a:t>
            </a:r>
            <a:r>
              <a:rPr lang="tr-TR" dirty="0"/>
              <a:t>”</a:t>
            </a:r>
          </a:p>
          <a:p>
            <a:endParaRPr lang="tr-TR" dirty="0"/>
          </a:p>
          <a:p>
            <a:r>
              <a:rPr lang="tr-TR" dirty="0"/>
              <a:t>Gençlik politikalarının temel yaklaşımı: </a:t>
            </a:r>
          </a:p>
          <a:p>
            <a:r>
              <a:rPr lang="tr-TR" dirty="0"/>
              <a:t>“</a:t>
            </a:r>
            <a:r>
              <a:rPr lang="tr-TR" i="1" dirty="0" err="1"/>
              <a:t>gençliğin</a:t>
            </a:r>
            <a:r>
              <a:rPr lang="tr-TR" i="1" dirty="0"/>
              <a:t> </a:t>
            </a:r>
            <a:r>
              <a:rPr lang="tr-TR" i="1" dirty="0" err="1"/>
              <a:t>gençlik</a:t>
            </a:r>
            <a:r>
              <a:rPr lang="tr-TR" i="1" dirty="0"/>
              <a:t> </a:t>
            </a:r>
            <a:r>
              <a:rPr lang="tr-TR" i="1" dirty="0" err="1"/>
              <a:t>döneminin</a:t>
            </a:r>
            <a:r>
              <a:rPr lang="tr-TR" i="1" dirty="0"/>
              <a:t> </a:t>
            </a:r>
            <a:r>
              <a:rPr lang="tr-TR" i="1" dirty="0" err="1"/>
              <a:t>özerk</a:t>
            </a:r>
            <a:r>
              <a:rPr lang="tr-TR" i="1" dirty="0"/>
              <a:t> birey olma </a:t>
            </a:r>
            <a:r>
              <a:rPr lang="tr-TR" i="1" dirty="0" err="1"/>
              <a:t>sürecini</a:t>
            </a:r>
            <a:r>
              <a:rPr lang="tr-TR" i="1" dirty="0"/>
              <a:t> </a:t>
            </a:r>
            <a:r>
              <a:rPr lang="tr-TR" i="1" dirty="0" err="1"/>
              <a:t>yaşayabilmesini</a:t>
            </a:r>
            <a:r>
              <a:rPr lang="tr-TR" i="1" dirty="0"/>
              <a:t> ve </a:t>
            </a:r>
            <a:r>
              <a:rPr lang="tr-TR" i="1" dirty="0" err="1"/>
              <a:t>gençlerin</a:t>
            </a:r>
            <a:r>
              <a:rPr lang="tr-TR" i="1" dirty="0"/>
              <a:t> toplumsal hayatta </a:t>
            </a:r>
            <a:r>
              <a:rPr lang="tr-TR" i="1" dirty="0" err="1"/>
              <a:t>genc</a:t>
            </a:r>
            <a:r>
              <a:rPr lang="tr-TR" i="1" dirty="0"/>
              <a:t>̧ olarak var olabilmelerini hedefleyen bir </a:t>
            </a:r>
            <a:r>
              <a:rPr lang="tr-TR" i="1" dirty="0" err="1"/>
              <a:t>yaklaşım</a:t>
            </a:r>
            <a:r>
              <a:rPr lang="tr-TR" dirty="0"/>
              <a:t>”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56368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Kayan Yazı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{1235A4B2-7DAA-D045-BA6A-1724147F5BCF}tf16401369</Template>
  <TotalTime>167</TotalTime>
  <Words>2833</Words>
  <Application>Microsoft Macintosh PowerPoint</Application>
  <PresentationFormat>Geniş ekran</PresentationFormat>
  <Paragraphs>217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7" baseType="lpstr">
      <vt:lpstr>Arial</vt:lpstr>
      <vt:lpstr>Wingdings</vt:lpstr>
      <vt:lpstr>Atlas</vt:lpstr>
      <vt:lpstr>GENÇLİK POLİTİKALARI </vt:lpstr>
      <vt:lpstr>PowerPoint Sunusu</vt:lpstr>
      <vt:lpstr> BM 2007 yılı Ulusal İnsani Gelişme Raporu «Türkiye’de Gençlik»  </vt:lpstr>
      <vt:lpstr>PowerPoint Sunusu</vt:lpstr>
      <vt:lpstr>Gençlik politikaları- başlarken </vt:lpstr>
      <vt:lpstr>Gençlik Miti  </vt:lpstr>
      <vt:lpstr>PowerPoint Sunusu</vt:lpstr>
      <vt:lpstr>PowerPoint Sunusu</vt:lpstr>
      <vt:lpstr>Gençlik Politikaları </vt:lpstr>
      <vt:lpstr>Nasıl bir Politika? Temel Nitelikler  (Avp Konseyi Beyaz Kitap)  </vt:lpstr>
      <vt:lpstr>Nasıl bir Politika? </vt:lpstr>
      <vt:lpstr>Gençlik politikası için gerekli şartlar </vt:lpstr>
      <vt:lpstr>Türkiye’de Gençlik Politikaları </vt:lpstr>
      <vt:lpstr>PowerPoint Sunusu</vt:lpstr>
      <vt:lpstr>PowerPoint Sunusu</vt:lpstr>
      <vt:lpstr>AB Süreci </vt:lpstr>
      <vt:lpstr>Gençlik ve Spor Bakanlığı </vt:lpstr>
      <vt:lpstr>Gençlik politikalarının temel amaçları;  </vt:lpstr>
      <vt:lpstr>İLKELER VE DEĞERLER</vt:lpstr>
      <vt:lpstr>EĞİTİM </vt:lpstr>
      <vt:lpstr>AİLE </vt:lpstr>
      <vt:lpstr>ETİK VE İNSANİ DEĞERLER </vt:lpstr>
      <vt:lpstr> İSTİHDAM, GİRİŞİMCİLİK VE MESLEKİ EĞİTİM  </vt:lpstr>
      <vt:lpstr>DEZAVANTAJLI GENÇLER VE SOSYAL İÇERME  </vt:lpstr>
      <vt:lpstr> SAĞLIK VE ÇEVRE  </vt:lpstr>
      <vt:lpstr>DEMOKRATİK KATILIM VE YURTTAŞLIK BİLİNCİ  </vt:lpstr>
      <vt:lpstr>KÜLTÜR VE SANAT  </vt:lpstr>
      <vt:lpstr>BİLİM VE TEKNOLOJİ  </vt:lpstr>
      <vt:lpstr>ULUSLARARASI ALANDA GENÇLİK VE KÜLTÜRLERARASI DİYALOG  </vt:lpstr>
      <vt:lpstr>SERBEST ZAMANLARIN DEĞERLENDİRİLMESİ  </vt:lpstr>
      <vt:lpstr>GENÇLİK BİLGİLENDİRMESİ  </vt:lpstr>
      <vt:lpstr> GÖNÜLLÜLÜK VE HAREKETLİLİK  </vt:lpstr>
      <vt:lpstr>Uygulama </vt:lpstr>
      <vt:lpstr>PowerPoint Sunusu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GENÇLİK POLİTİKALARI </dc:title>
  <dc:creator>apple</dc:creator>
  <cp:lastModifiedBy>apple</cp:lastModifiedBy>
  <cp:revision>14</cp:revision>
  <dcterms:created xsi:type="dcterms:W3CDTF">2018-04-16T18:30:26Z</dcterms:created>
  <dcterms:modified xsi:type="dcterms:W3CDTF">2018-04-17T06:46:43Z</dcterms:modified>
</cp:coreProperties>
</file>