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E638C-69F6-43AD-9AAA-6A110193B183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A3122-C61E-4F86-B1AD-BF60FD6663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PANKREAS KANSERİNDE RADYOTERAPİ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 SÜMERYA DURU BİRGİ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Komplikasyon: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Ekzokrin</a:t>
            </a:r>
            <a:r>
              <a:rPr lang="tr-TR" dirty="0"/>
              <a:t> </a:t>
            </a:r>
            <a:r>
              <a:rPr lang="tr-TR" dirty="0" smtClean="0"/>
              <a:t>ve endokrin hormon:</a:t>
            </a:r>
          </a:p>
          <a:p>
            <a:r>
              <a:rPr lang="tr-TR" sz="2400" dirty="0" err="1" smtClean="0"/>
              <a:t>Diabet</a:t>
            </a:r>
            <a:r>
              <a:rPr lang="tr-TR" sz="2400" dirty="0" smtClean="0"/>
              <a:t> takibi ve </a:t>
            </a:r>
            <a:r>
              <a:rPr lang="tr-TR" sz="2400" dirty="0" err="1" smtClean="0"/>
              <a:t>ekzokrin</a:t>
            </a:r>
            <a:r>
              <a:rPr lang="tr-TR" sz="2400" dirty="0" smtClean="0"/>
              <a:t> yetmezlik durumunda </a:t>
            </a:r>
            <a:r>
              <a:rPr lang="tr-TR" sz="2400" dirty="0" err="1" smtClean="0"/>
              <a:t>pankreolipaz</a:t>
            </a:r>
            <a:r>
              <a:rPr lang="tr-TR" sz="2400" dirty="0" smtClean="0"/>
              <a:t> enzim takviyesi</a:t>
            </a:r>
          </a:p>
          <a:p>
            <a:r>
              <a:rPr lang="tr-TR" dirty="0" smtClean="0"/>
              <a:t>Akut: </a:t>
            </a:r>
          </a:p>
          <a:p>
            <a:pPr>
              <a:buNone/>
            </a:pPr>
            <a:r>
              <a:rPr lang="tr-TR" sz="2800" dirty="0" smtClean="0"/>
              <a:t>		bulantı, kusma, gastrit, </a:t>
            </a:r>
            <a:r>
              <a:rPr lang="tr-TR" sz="2800" dirty="0" err="1" smtClean="0"/>
              <a:t>diare</a:t>
            </a:r>
            <a:r>
              <a:rPr lang="tr-TR" sz="2800" dirty="0" smtClean="0"/>
              <a:t> </a:t>
            </a:r>
          </a:p>
          <a:p>
            <a:r>
              <a:rPr lang="tr-TR" dirty="0" smtClean="0"/>
              <a:t>Geç: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sz="2800" dirty="0" err="1" smtClean="0"/>
              <a:t>ülserasyon</a:t>
            </a:r>
            <a:r>
              <a:rPr lang="tr-TR" sz="2800" dirty="0" smtClean="0"/>
              <a:t>, </a:t>
            </a:r>
            <a:r>
              <a:rPr lang="tr-TR" sz="2800" dirty="0" err="1" smtClean="0"/>
              <a:t>striktür</a:t>
            </a:r>
            <a:r>
              <a:rPr lang="tr-TR" sz="2800" dirty="0" smtClean="0"/>
              <a:t>, </a:t>
            </a:r>
            <a:r>
              <a:rPr lang="tr-TR" sz="2800" dirty="0" err="1" smtClean="0"/>
              <a:t>obstruksiyon</a:t>
            </a:r>
            <a:r>
              <a:rPr lang="tr-TR" sz="2800" dirty="0" smtClean="0"/>
              <a:t> ve Gİ </a:t>
            </a:r>
            <a:r>
              <a:rPr lang="tr-TR" sz="2800" dirty="0" err="1" smtClean="0"/>
              <a:t>trakt</a:t>
            </a:r>
            <a:r>
              <a:rPr lang="tr-TR" sz="2800" dirty="0" smtClean="0"/>
              <a:t> </a:t>
            </a:r>
            <a:r>
              <a:rPr lang="tr-TR" sz="2800" dirty="0" err="1" smtClean="0"/>
              <a:t>perforasyon</a:t>
            </a:r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smtClean="0"/>
              <a:t>				TEŞEKKÜRLER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u="sng" dirty="0" smtClean="0"/>
              <a:t>Risk Faktörleri</a:t>
            </a:r>
            <a:r>
              <a:rPr lang="tr-TR" dirty="0" smtClean="0"/>
              <a:t>:</a:t>
            </a:r>
          </a:p>
          <a:p>
            <a:r>
              <a:rPr lang="tr-TR" dirty="0"/>
              <a:t> </a:t>
            </a:r>
            <a:r>
              <a:rPr lang="tr-TR" sz="2800" dirty="0" smtClean="0"/>
              <a:t>sigara, alkol, hayvansal yağ zengin beslenme,radyasyon </a:t>
            </a:r>
            <a:r>
              <a:rPr lang="tr-TR" sz="2800" dirty="0" err="1" smtClean="0"/>
              <a:t>maruziyeti</a:t>
            </a:r>
            <a:r>
              <a:rPr lang="tr-TR" sz="2800" dirty="0" smtClean="0"/>
              <a:t>, KT,  benzen, kronik </a:t>
            </a:r>
            <a:r>
              <a:rPr lang="tr-TR" sz="2800" dirty="0" err="1" smtClean="0"/>
              <a:t>pankreatit</a:t>
            </a:r>
            <a:r>
              <a:rPr lang="tr-TR" sz="2800" dirty="0" smtClean="0"/>
              <a:t>, </a:t>
            </a:r>
            <a:r>
              <a:rPr lang="tr-TR" sz="2800" dirty="0" err="1" smtClean="0"/>
              <a:t>diabetes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dirty="0" err="1" smtClean="0"/>
              <a:t>Herediter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BRCA1-2 PALB2, ATM, ve CDKN2A mut , </a:t>
            </a:r>
            <a:r>
              <a:rPr lang="tr-TR" sz="2800" dirty="0" err="1" smtClean="0"/>
              <a:t>Peutz</a:t>
            </a:r>
            <a:r>
              <a:rPr lang="tr-TR" sz="2800" dirty="0" smtClean="0"/>
              <a:t> </a:t>
            </a:r>
            <a:r>
              <a:rPr lang="tr-TR" sz="2800" dirty="0" err="1" smtClean="0"/>
              <a:t>Jeghers</a:t>
            </a:r>
            <a:r>
              <a:rPr lang="tr-TR" sz="2800" dirty="0" smtClean="0"/>
              <a:t> Sendromu ve </a:t>
            </a:r>
            <a:r>
              <a:rPr lang="tr-TR" sz="2800" dirty="0" err="1" smtClean="0"/>
              <a:t>Lynch</a:t>
            </a:r>
            <a:r>
              <a:rPr lang="tr-TR" sz="2800" dirty="0" smtClean="0"/>
              <a:t> Sendromu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dirty="0" smtClean="0"/>
              <a:t>Pankreas: baş, boyun, gövde ve kuyruk</a:t>
            </a:r>
          </a:p>
          <a:p>
            <a:r>
              <a:rPr lang="tr-TR" dirty="0" smtClean="0"/>
              <a:t>Kanserler 2/3 oranında pankreas başı</a:t>
            </a:r>
          </a:p>
          <a:p>
            <a:r>
              <a:rPr lang="tr-TR" dirty="0" smtClean="0"/>
              <a:t>Semptomlar</a:t>
            </a:r>
            <a:r>
              <a:rPr lang="tr-TR" sz="2800" dirty="0" smtClean="0"/>
              <a:t>: </a:t>
            </a:r>
          </a:p>
          <a:p>
            <a:pPr lvl="1"/>
            <a:r>
              <a:rPr lang="tr-TR" sz="2400" dirty="0" smtClean="0"/>
              <a:t>sarılık, kilo kaybı,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, </a:t>
            </a:r>
            <a:r>
              <a:rPr lang="tr-TR" sz="2400" dirty="0" err="1" smtClean="0"/>
              <a:t>gastric</a:t>
            </a:r>
            <a:r>
              <a:rPr lang="tr-TR" sz="2400" dirty="0" smtClean="0"/>
              <a:t> </a:t>
            </a:r>
            <a:r>
              <a:rPr lang="tr-TR" sz="2400" dirty="0" err="1" smtClean="0"/>
              <a:t>outlet</a:t>
            </a:r>
            <a:r>
              <a:rPr lang="tr-TR" sz="2400" dirty="0" smtClean="0"/>
              <a:t> sendromu, karın ağrısı, sırt ağrısı</a:t>
            </a:r>
          </a:p>
          <a:p>
            <a:r>
              <a:rPr lang="tr-TR" dirty="0" smtClean="0"/>
              <a:t>Lenfatik drenaj:</a:t>
            </a:r>
          </a:p>
          <a:p>
            <a:pPr lvl="1"/>
            <a:r>
              <a:rPr lang="tr-TR" dirty="0" smtClean="0"/>
              <a:t> </a:t>
            </a:r>
            <a:r>
              <a:rPr lang="tr-TR" sz="2400" dirty="0" err="1" smtClean="0"/>
              <a:t>pankreotikoduodenal</a:t>
            </a:r>
            <a:r>
              <a:rPr lang="tr-TR" sz="2400" dirty="0" smtClean="0"/>
              <a:t>, </a:t>
            </a:r>
            <a:r>
              <a:rPr lang="tr-TR" sz="2400" dirty="0" err="1" smtClean="0"/>
              <a:t>suprapankreatik</a:t>
            </a:r>
            <a:r>
              <a:rPr lang="tr-TR" sz="2400" dirty="0" smtClean="0"/>
              <a:t>, </a:t>
            </a:r>
            <a:r>
              <a:rPr lang="tr-TR" sz="2400" dirty="0" err="1" smtClean="0"/>
              <a:t>pilorik</a:t>
            </a:r>
            <a:r>
              <a:rPr lang="tr-TR" sz="2400" dirty="0" smtClean="0"/>
              <a:t>, ve </a:t>
            </a:r>
            <a:r>
              <a:rPr lang="tr-TR" sz="2400" dirty="0" err="1" smtClean="0"/>
              <a:t>pankreotikosplenik</a:t>
            </a:r>
            <a:r>
              <a:rPr lang="tr-TR" sz="2400" dirty="0" smtClean="0"/>
              <a:t> </a:t>
            </a:r>
            <a:r>
              <a:rPr lang="tr-TR" sz="2400" dirty="0" err="1" smtClean="0"/>
              <a:t>ln</a:t>
            </a:r>
            <a:r>
              <a:rPr lang="tr-TR" sz="2400" dirty="0" smtClean="0"/>
              <a:t>, </a:t>
            </a:r>
            <a:r>
              <a:rPr lang="tr-TR" sz="2400" dirty="0" err="1" smtClean="0"/>
              <a:t>porta</a:t>
            </a:r>
            <a:r>
              <a:rPr lang="tr-TR" sz="2400" dirty="0" smtClean="0"/>
              <a:t> </a:t>
            </a:r>
            <a:r>
              <a:rPr lang="tr-TR" sz="2400" dirty="0" err="1" smtClean="0"/>
              <a:t>hepatik</a:t>
            </a:r>
            <a:r>
              <a:rPr lang="tr-TR" sz="2400" dirty="0" smtClean="0"/>
              <a:t>, </a:t>
            </a:r>
            <a:r>
              <a:rPr lang="tr-TR" sz="2400" dirty="0" err="1" smtClean="0"/>
              <a:t>infrapilorik</a:t>
            </a:r>
            <a:r>
              <a:rPr lang="tr-TR" sz="2400" dirty="0" smtClean="0"/>
              <a:t>, </a:t>
            </a:r>
            <a:r>
              <a:rPr lang="tr-TR" sz="2400" dirty="0" err="1" smtClean="0"/>
              <a:t>subpilorik</a:t>
            </a:r>
            <a:r>
              <a:rPr lang="tr-TR" sz="2400" dirty="0" smtClean="0"/>
              <a:t>, </a:t>
            </a:r>
            <a:r>
              <a:rPr lang="tr-TR" sz="2400" dirty="0" err="1" smtClean="0"/>
              <a:t>çölyak</a:t>
            </a:r>
            <a:r>
              <a:rPr lang="tr-TR" sz="2400" dirty="0" smtClean="0"/>
              <a:t>, </a:t>
            </a:r>
            <a:r>
              <a:rPr lang="tr-TR" sz="2400" dirty="0" err="1" smtClean="0"/>
              <a:t>superior</a:t>
            </a:r>
            <a:r>
              <a:rPr lang="tr-TR" sz="2400" dirty="0" smtClean="0"/>
              <a:t> </a:t>
            </a:r>
            <a:r>
              <a:rPr lang="tr-TR" sz="2400" dirty="0" err="1" smtClean="0"/>
              <a:t>mezenterik</a:t>
            </a:r>
            <a:r>
              <a:rPr lang="tr-TR" sz="2400" dirty="0" smtClean="0"/>
              <a:t> ve </a:t>
            </a:r>
            <a:r>
              <a:rPr lang="tr-TR" sz="2400" dirty="0" err="1" smtClean="0"/>
              <a:t>paraaortik</a:t>
            </a:r>
            <a:r>
              <a:rPr lang="tr-TR" sz="2400" dirty="0" smtClean="0"/>
              <a:t> alanlar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Pankreas  kanseri:</a:t>
            </a:r>
          </a:p>
          <a:p>
            <a:endParaRPr lang="tr-TR" dirty="0" smtClean="0"/>
          </a:p>
          <a:p>
            <a:r>
              <a:rPr lang="tr-TR" sz="2800" dirty="0" smtClean="0"/>
              <a:t>Evre1-2 </a:t>
            </a:r>
            <a:r>
              <a:rPr lang="tr-TR" sz="2800" dirty="0" err="1" smtClean="0"/>
              <a:t>rezektabl</a:t>
            </a:r>
            <a:endParaRPr lang="tr-TR" sz="2800" dirty="0" smtClean="0"/>
          </a:p>
          <a:p>
            <a:r>
              <a:rPr lang="tr-TR" sz="2800" dirty="0" smtClean="0"/>
              <a:t>Evre 3 </a:t>
            </a:r>
            <a:r>
              <a:rPr lang="tr-TR" sz="2800" dirty="0" err="1" smtClean="0"/>
              <a:t>unrezektabl</a:t>
            </a:r>
            <a:endParaRPr lang="tr-TR" sz="2800" dirty="0" smtClean="0"/>
          </a:p>
          <a:p>
            <a:r>
              <a:rPr lang="tr-TR" sz="2800" dirty="0" smtClean="0"/>
              <a:t>Evre 4 </a:t>
            </a:r>
            <a:r>
              <a:rPr lang="tr-TR" sz="2800" dirty="0" err="1" smtClean="0"/>
              <a:t>metastatik</a:t>
            </a:r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/>
              <a:t>Prognostik</a:t>
            </a:r>
            <a:r>
              <a:rPr lang="tr-TR" u="sng" dirty="0" smtClean="0"/>
              <a:t> faktörler:</a:t>
            </a:r>
          </a:p>
          <a:p>
            <a:endParaRPr lang="tr-TR" u="sng" dirty="0" smtClean="0"/>
          </a:p>
          <a:p>
            <a:r>
              <a:rPr lang="tr-TR" sz="2800" dirty="0" err="1" smtClean="0"/>
              <a:t>Cs</a:t>
            </a:r>
            <a:r>
              <a:rPr lang="tr-TR" sz="2800" dirty="0" smtClean="0"/>
              <a:t> (R0 rezeksiyon)</a:t>
            </a:r>
          </a:p>
          <a:p>
            <a:r>
              <a:rPr lang="tr-TR" sz="2800" dirty="0" err="1" smtClean="0"/>
              <a:t>Nodal</a:t>
            </a:r>
            <a:r>
              <a:rPr lang="tr-TR" sz="2800" dirty="0" smtClean="0"/>
              <a:t> durum</a:t>
            </a:r>
          </a:p>
          <a:p>
            <a:r>
              <a:rPr lang="tr-TR" sz="2800" dirty="0" smtClean="0"/>
              <a:t>Tümör derecesi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Rezektabl</a:t>
            </a:r>
            <a:r>
              <a:rPr lang="tr-TR" dirty="0" smtClean="0"/>
              <a:t>:  </a:t>
            </a:r>
            <a:r>
              <a:rPr lang="tr-TR" dirty="0" err="1" smtClean="0"/>
              <a:t>Whipple</a:t>
            </a:r>
            <a:r>
              <a:rPr lang="tr-TR" dirty="0" smtClean="0"/>
              <a:t> operasyonu</a:t>
            </a:r>
          </a:p>
          <a:p>
            <a:r>
              <a:rPr lang="tr-TR" dirty="0" err="1" smtClean="0"/>
              <a:t>Postoperatif</a:t>
            </a:r>
            <a:r>
              <a:rPr lang="tr-TR" dirty="0" smtClean="0"/>
              <a:t> :</a:t>
            </a:r>
          </a:p>
          <a:p>
            <a:r>
              <a:rPr lang="tr-TR" dirty="0" smtClean="0"/>
              <a:t>CS+’</a:t>
            </a:r>
            <a:r>
              <a:rPr lang="tr-TR" dirty="0" err="1" smtClean="0"/>
              <a:t>se</a:t>
            </a:r>
            <a:r>
              <a:rPr lang="tr-TR" dirty="0" smtClean="0"/>
              <a:t> veya T3- T4  veya lenf </a:t>
            </a:r>
            <a:r>
              <a:rPr lang="tr-TR" dirty="0" err="1" smtClean="0"/>
              <a:t>nod</a:t>
            </a:r>
            <a:r>
              <a:rPr lang="tr-TR" dirty="0" smtClean="0"/>
              <a:t> tutulumu, </a:t>
            </a:r>
            <a:r>
              <a:rPr lang="tr-TR" dirty="0" err="1" smtClean="0"/>
              <a:t>lenfovaskuler</a:t>
            </a:r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 pozitifliği, </a:t>
            </a:r>
            <a:r>
              <a:rPr lang="tr-TR" dirty="0" err="1" smtClean="0"/>
              <a:t>perinöral</a:t>
            </a:r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 ve </a:t>
            </a:r>
            <a:r>
              <a:rPr lang="tr-TR" dirty="0" err="1" smtClean="0"/>
              <a:t>grad</a:t>
            </a:r>
            <a:r>
              <a:rPr lang="tr-TR" dirty="0" smtClean="0"/>
              <a:t> yüksekse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smtClean="0"/>
              <a:t> KRT</a:t>
            </a:r>
          </a:p>
          <a:p>
            <a:r>
              <a:rPr lang="tr-TR" dirty="0" smtClean="0"/>
              <a:t>Değilse </a:t>
            </a:r>
            <a:r>
              <a:rPr lang="tr-TR" dirty="0" err="1" smtClean="0"/>
              <a:t>adjuvan</a:t>
            </a:r>
            <a:r>
              <a:rPr lang="tr-TR" dirty="0" smtClean="0"/>
              <a:t> KT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tr-TR" dirty="0" smtClean="0"/>
              <a:t>UNREZEKTABLSA</a:t>
            </a:r>
            <a:r>
              <a:rPr lang="tr-TR" dirty="0" smtClean="0">
                <a:sym typeface="Wingdings" pitchFamily="2" charset="2"/>
              </a:rPr>
              <a:t> KRT</a:t>
            </a:r>
          </a:p>
          <a:p>
            <a:endParaRPr lang="tr-TR" dirty="0" smtClean="0">
              <a:sym typeface="Wingdings" pitchFamily="2" charset="2"/>
            </a:endParaRPr>
          </a:p>
          <a:p>
            <a:pPr lvl="3"/>
            <a:r>
              <a:rPr lang="tr-TR" dirty="0" smtClean="0">
                <a:sym typeface="Wingdings" pitchFamily="2" charset="2"/>
              </a:rPr>
              <a:t> VEYA KT SONRASI CERRAHİ AÇIDAN DEĞERLENDİRME UYGUN DEĞİLSE KRT</a:t>
            </a:r>
          </a:p>
          <a:p>
            <a:pPr lvl="3">
              <a:buNone/>
            </a:pPr>
            <a:endParaRPr lang="tr-TR" dirty="0" smtClean="0">
              <a:sym typeface="Wingdings" pitchFamily="2" charset="2"/>
            </a:endParaRPr>
          </a:p>
          <a:p>
            <a:pPr lvl="3"/>
            <a:r>
              <a:rPr lang="tr-TR" dirty="0" smtClean="0">
                <a:sym typeface="Wingdings" pitchFamily="2" charset="2"/>
              </a:rPr>
              <a:t>METASTATİKSE KT</a:t>
            </a:r>
            <a:endParaRPr lang="tr-TR" dirty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 smtClean="0"/>
              <a:t>SİMULASYON</a:t>
            </a:r>
          </a:p>
          <a:p>
            <a:endParaRPr lang="tr-TR" dirty="0" smtClean="0"/>
          </a:p>
          <a:p>
            <a:r>
              <a:rPr lang="tr-TR" dirty="0" err="1" smtClean="0"/>
              <a:t>Supin</a:t>
            </a:r>
            <a:r>
              <a:rPr lang="tr-TR" dirty="0" smtClean="0"/>
              <a:t> pozisyonda,kollar yukarda, İV ve oral kontrast ile </a:t>
            </a:r>
            <a:r>
              <a:rPr lang="tr-TR" dirty="0" err="1" smtClean="0"/>
              <a:t>simule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PTV: </a:t>
            </a:r>
            <a:r>
              <a:rPr lang="tr-TR" dirty="0" err="1" smtClean="0"/>
              <a:t>Tm</a:t>
            </a:r>
            <a:r>
              <a:rPr lang="tr-TR" dirty="0" smtClean="0"/>
              <a:t> yatağı+ bölgesel lenfatikler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2400" dirty="0" smtClean="0"/>
              <a:t>(pankreas genellikle L1-L2 seviyesi, </a:t>
            </a:r>
            <a:r>
              <a:rPr lang="tr-TR" sz="2400" dirty="0" err="1" smtClean="0"/>
              <a:t>çölyak</a:t>
            </a:r>
            <a:r>
              <a:rPr lang="tr-TR" sz="2400" dirty="0" smtClean="0"/>
              <a:t> aks T12, SMA L1 düzeyinde yer alır)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DOZ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IMRT  : </a:t>
            </a:r>
            <a:r>
              <a:rPr lang="tr-TR" dirty="0" err="1" smtClean="0"/>
              <a:t>Adjuvan</a:t>
            </a:r>
            <a:r>
              <a:rPr lang="tr-TR" dirty="0" smtClean="0"/>
              <a:t> 50.4 </a:t>
            </a:r>
            <a:r>
              <a:rPr lang="tr-TR" dirty="0" err="1" smtClean="0"/>
              <a:t>Gy</a:t>
            </a:r>
            <a:r>
              <a:rPr lang="tr-TR" dirty="0" smtClean="0"/>
              <a:t>/1.8 </a:t>
            </a:r>
            <a:r>
              <a:rPr lang="tr-TR" dirty="0" err="1" smtClean="0"/>
              <a:t>Gy</a:t>
            </a:r>
            <a:r>
              <a:rPr lang="tr-TR" dirty="0" smtClean="0"/>
              <a:t>/</a:t>
            </a:r>
            <a:r>
              <a:rPr lang="tr-TR" dirty="0" err="1" smtClean="0"/>
              <a:t>fx</a:t>
            </a:r>
            <a:endParaRPr lang="tr-TR" dirty="0" smtClean="0"/>
          </a:p>
          <a:p>
            <a:r>
              <a:rPr lang="tr-TR" dirty="0" err="1" smtClean="0"/>
              <a:t>Unrezektabl</a:t>
            </a:r>
            <a:r>
              <a:rPr lang="tr-TR" dirty="0" smtClean="0"/>
              <a:t>: 54-59.4 </a:t>
            </a:r>
            <a:r>
              <a:rPr lang="tr-TR" dirty="0" err="1" smtClean="0"/>
              <a:t>Gy</a:t>
            </a:r>
            <a:r>
              <a:rPr lang="tr-TR" dirty="0" smtClean="0"/>
              <a:t>/1,8 </a:t>
            </a:r>
            <a:r>
              <a:rPr lang="tr-TR" dirty="0" err="1" smtClean="0"/>
              <a:t>Gy</a:t>
            </a:r>
            <a:r>
              <a:rPr lang="tr-TR" dirty="0" smtClean="0"/>
              <a:t> </a:t>
            </a:r>
            <a:r>
              <a:rPr lang="tr-TR" dirty="0" err="1" smtClean="0"/>
              <a:t>fx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SBRT: 33 </a:t>
            </a:r>
            <a:r>
              <a:rPr lang="tr-TR" dirty="0" err="1" smtClean="0"/>
              <a:t>Gy</a:t>
            </a:r>
            <a:r>
              <a:rPr lang="tr-TR" dirty="0" smtClean="0"/>
              <a:t>/ 5 </a:t>
            </a:r>
            <a:r>
              <a:rPr lang="tr-TR" dirty="0" err="1" smtClean="0"/>
              <a:t>fx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238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PANKREAS KANSERİNDE RADYOTERAPİ</vt:lpstr>
      <vt:lpstr>Slayt 2</vt:lpstr>
      <vt:lpstr>Slayt 3</vt:lpstr>
      <vt:lpstr>Slayt 4</vt:lpstr>
      <vt:lpstr>Slayt 5</vt:lpstr>
      <vt:lpstr>Tedavi</vt:lpstr>
      <vt:lpstr>Slayt 7</vt:lpstr>
      <vt:lpstr>Slayt 8</vt:lpstr>
      <vt:lpstr>RT DOZ</vt:lpstr>
      <vt:lpstr>Komplikasyon: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PANKREAS KANSERİNDE RADYOTERAPİ</dc:title>
  <dc:creator>user</dc:creator>
  <cp:lastModifiedBy>SÜMERYA</cp:lastModifiedBy>
  <cp:revision>13</cp:revision>
  <dcterms:created xsi:type="dcterms:W3CDTF">2019-03-19T09:07:12Z</dcterms:created>
  <dcterms:modified xsi:type="dcterms:W3CDTF">2019-07-07T14:29:04Z</dcterms:modified>
</cp:coreProperties>
</file>