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2" r:id="rId3"/>
    <p:sldId id="293" r:id="rId4"/>
    <p:sldId id="269" r:id="rId5"/>
    <p:sldId id="299" r:id="rId6"/>
    <p:sldId id="261" r:id="rId7"/>
    <p:sldId id="300" r:id="rId8"/>
    <p:sldId id="296" r:id="rId9"/>
    <p:sldId id="297" r:id="rId10"/>
    <p:sldId id="260" r:id="rId11"/>
    <p:sldId id="301" r:id="rId12"/>
    <p:sldId id="276" r:id="rId13"/>
    <p:sldId id="266" r:id="rId14"/>
    <p:sldId id="267" r:id="rId15"/>
    <p:sldId id="272" r:id="rId16"/>
    <p:sldId id="262" r:id="rId17"/>
    <p:sldId id="258" r:id="rId18"/>
    <p:sldId id="273" r:id="rId19"/>
    <p:sldId id="281" r:id="rId20"/>
    <p:sldId id="282" r:id="rId21"/>
    <p:sldId id="286" r:id="rId22"/>
    <p:sldId id="289" r:id="rId23"/>
    <p:sldId id="298" r:id="rId24"/>
    <p:sldId id="294" r:id="rId25"/>
    <p:sldId id="295"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4787" autoAdjust="0"/>
  </p:normalViewPr>
  <p:slideViewPr>
    <p:cSldViewPr>
      <p:cViewPr varScale="1">
        <p:scale>
          <a:sx n="52" d="100"/>
          <a:sy n="52" d="100"/>
        </p:scale>
        <p:origin x="972" y="42"/>
      </p:cViewPr>
      <p:guideLst>
        <p:guide orient="horz" pos="2160"/>
        <p:guide pos="3840"/>
      </p:guideLst>
    </p:cSldViewPr>
  </p:slideViewPr>
  <p:notesTextViewPr>
    <p:cViewPr>
      <p:scale>
        <a:sx n="100" d="100"/>
        <a:sy n="100" d="100"/>
      </p:scale>
      <p:origin x="0" y="0"/>
    </p:cViewPr>
  </p:notesTextViewPr>
  <p:notesViewPr>
    <p:cSldViewPr>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9E6653-35FD-43A3-91AA-6CD799D7D731}" type="datetimeFigureOut">
              <a:rPr lang="tr-TR" smtClean="0"/>
              <a:t>28.12.2022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0F824-2308-4F36-800E-BF66E30F99CE}" type="slidenum">
              <a:rPr lang="tr-TR" smtClean="0"/>
              <a:t>‹#›</a:t>
            </a:fld>
            <a:endParaRPr lang="tr-TR"/>
          </a:p>
        </p:txBody>
      </p:sp>
    </p:spTree>
    <p:extLst>
      <p:ext uri="{BB962C8B-B14F-4D97-AF65-F5344CB8AC3E}">
        <p14:creationId xmlns:p14="http://schemas.microsoft.com/office/powerpoint/2010/main" val="173318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pa.gov/heatislands/using-trees-and-vegetation-reduce-heat-islands#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www.osti.gov/bridge/servlets/purl/10180633-hLSlld/native/10180633.PDF" TargetMode="External"/><Relationship Id="rId4" Type="http://schemas.openxmlformats.org/officeDocument/2006/relationships/hyperlink" Target="https://www.epa.gov/heatislands/using-trees-and-vegetation-reduce-heat-islands#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5490F824-2308-4F36-800E-BF66E30F99CE}" type="slidenum">
              <a:rPr lang="tr-TR" smtClean="0"/>
              <a:t>1</a:t>
            </a:fld>
            <a:endParaRPr lang="tr-TR"/>
          </a:p>
        </p:txBody>
      </p:sp>
    </p:spTree>
    <p:extLst>
      <p:ext uri="{BB962C8B-B14F-4D97-AF65-F5344CB8AC3E}">
        <p14:creationId xmlns:p14="http://schemas.microsoft.com/office/powerpoint/2010/main" val="63088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B114C-633B-477D-8EF4-D13903BA7E36}" type="slidenum">
              <a:rPr lang="en-US"/>
              <a:pPr/>
              <a:t>4</a:t>
            </a:fld>
            <a:endParaRPr lang="en-US"/>
          </a:p>
        </p:txBody>
      </p:sp>
      <p:sp>
        <p:nvSpPr>
          <p:cNvPr id="66562"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effectLst/>
                <a:latin typeface="Arial" panose="020B0604020202020204" pitchFamily="34" charset="0"/>
              </a:rPr>
              <a:t>Vegetative surfaces perform a service known as</a:t>
            </a:r>
            <a:r>
              <a:rPr lang="tr-TR">
                <a:effectLst/>
                <a:latin typeface="Arial" panose="020B0604020202020204" pitchFamily="34" charset="0"/>
              </a:rPr>
              <a:t> </a:t>
            </a:r>
            <a:r>
              <a:rPr lang="en-US">
                <a:effectLst/>
                <a:latin typeface="Arial" panose="020B0604020202020204" pitchFamily="34" charset="0"/>
              </a:rPr>
              <a:t>evapotranspiration, which helps to cool</a:t>
            </a:r>
            <a:r>
              <a:rPr lang="tr-TR">
                <a:effectLst/>
                <a:latin typeface="Arial" panose="020B0604020202020204" pitchFamily="34" charset="0"/>
              </a:rPr>
              <a:t> </a:t>
            </a:r>
            <a:r>
              <a:rPr lang="en-US">
                <a:effectLst/>
                <a:latin typeface="Arial" panose="020B0604020202020204" pitchFamily="34" charset="0"/>
              </a:rPr>
              <a:t>surrounding areas. “Trees and vegetation absorb</a:t>
            </a:r>
            <a:r>
              <a:rPr lang="tr-TR">
                <a:effectLst/>
                <a:latin typeface="Arial" panose="020B0604020202020204" pitchFamily="34" charset="0"/>
              </a:rPr>
              <a:t> </a:t>
            </a:r>
            <a:r>
              <a:rPr lang="en-US">
                <a:effectLst/>
                <a:latin typeface="Arial" panose="020B0604020202020204" pitchFamily="34" charset="0"/>
              </a:rPr>
              <a:t>water through their roots and emit it through</a:t>
            </a:r>
            <a:r>
              <a:rPr lang="tr-TR">
                <a:effectLst/>
                <a:latin typeface="Arial" panose="020B0604020202020204" pitchFamily="34" charset="0"/>
              </a:rPr>
              <a:t> </a:t>
            </a:r>
            <a:r>
              <a:rPr lang="en-US">
                <a:effectLst/>
                <a:latin typeface="Arial" panose="020B0604020202020204" pitchFamily="34" charset="0"/>
              </a:rPr>
              <a:t>their leaves—this movement of water is called</a:t>
            </a:r>
            <a:r>
              <a:rPr lang="tr-TR">
                <a:effectLst/>
                <a:latin typeface="Arial" panose="020B0604020202020204" pitchFamily="34" charset="0"/>
              </a:rPr>
              <a:t> </a:t>
            </a:r>
            <a:r>
              <a:rPr lang="en-US">
                <a:effectLst/>
                <a:latin typeface="Arial" panose="020B0604020202020204" pitchFamily="34" charset="0"/>
              </a:rPr>
              <a:t>‘transpiration’... Evaporation, the conversion of</a:t>
            </a:r>
            <a:r>
              <a:rPr lang="tr-TR">
                <a:effectLst/>
                <a:latin typeface="Arial" panose="020B0604020202020204" pitchFamily="34" charset="0"/>
              </a:rPr>
              <a:t> </a:t>
            </a:r>
            <a:r>
              <a:rPr lang="en-US">
                <a:effectLst/>
                <a:latin typeface="Arial" panose="020B0604020202020204" pitchFamily="34" charset="0"/>
              </a:rPr>
              <a:t>water from a liquid to a gas, also occurs from the</a:t>
            </a:r>
            <a:r>
              <a:rPr lang="tr-TR">
                <a:effectLst/>
                <a:latin typeface="Arial" panose="020B0604020202020204" pitchFamily="34" charset="0"/>
              </a:rPr>
              <a:t> </a:t>
            </a:r>
            <a:r>
              <a:rPr lang="en-US">
                <a:effectLst/>
                <a:latin typeface="Arial" panose="020B0604020202020204" pitchFamily="34" charset="0"/>
              </a:rPr>
              <a:t>soil around vegetation and from trees and</a:t>
            </a:r>
            <a:r>
              <a:rPr lang="tr-TR">
                <a:effectLst/>
                <a:latin typeface="Arial" panose="020B0604020202020204" pitchFamily="34" charset="0"/>
              </a:rPr>
              <a:t> </a:t>
            </a:r>
            <a:r>
              <a:rPr lang="en-US">
                <a:effectLst/>
                <a:latin typeface="Arial" panose="020B0604020202020204" pitchFamily="34" charset="0"/>
              </a:rPr>
              <a:t>vegetation as they intercept rainfall on leaves</a:t>
            </a:r>
            <a:r>
              <a:rPr lang="tr-TR">
                <a:effectLst/>
                <a:latin typeface="Arial" panose="020B0604020202020204" pitchFamily="34" charset="0"/>
              </a:rPr>
              <a:t> </a:t>
            </a:r>
            <a:r>
              <a:rPr lang="en-US">
                <a:effectLst/>
                <a:latin typeface="Arial" panose="020B0604020202020204" pitchFamily="34" charset="0"/>
              </a:rPr>
              <a:t>and other surfaces. Together, these processes</a:t>
            </a:r>
            <a:r>
              <a:rPr lang="tr-TR">
                <a:effectLst/>
                <a:latin typeface="Arial" panose="020B0604020202020204" pitchFamily="34" charset="0"/>
              </a:rPr>
              <a:t> </a:t>
            </a:r>
            <a:r>
              <a:rPr lang="en-US">
                <a:effectLst/>
                <a:latin typeface="Arial" panose="020B0604020202020204" pitchFamily="34" charset="0"/>
              </a:rPr>
              <a:t>are referred to as evapotranspiration.</a:t>
            </a:r>
            <a:r>
              <a:rPr lang="tr-TR">
                <a:effectLst/>
                <a:latin typeface="Arial" panose="020B0604020202020204" pitchFamily="34" charset="0"/>
              </a:rPr>
              <a:t> </a:t>
            </a:r>
            <a:r>
              <a:rPr lang="en-US">
                <a:effectLst/>
                <a:latin typeface="Arial" panose="020B0604020202020204" pitchFamily="34" charset="0"/>
              </a:rPr>
              <a:t>Evapotranspiration cools the air by using heat</a:t>
            </a:r>
            <a:r>
              <a:rPr lang="tr-TR">
                <a:effectLst/>
                <a:latin typeface="Arial" panose="020B0604020202020204" pitchFamily="34" charset="0"/>
              </a:rPr>
              <a:t> </a:t>
            </a:r>
            <a:r>
              <a:rPr lang="en-US">
                <a:effectLst/>
                <a:latin typeface="Arial" panose="020B0604020202020204" pitchFamily="34" charset="0"/>
              </a:rPr>
              <a:t>from the air to evaporate water.”</a:t>
            </a:r>
            <a:endParaRPr lang="tr-TR">
              <a:effectLst/>
              <a:latin typeface="Arial" panose="020B0604020202020204" pitchFamily="34" charset="0"/>
            </a:endParaRPr>
          </a:p>
          <a:p>
            <a:endParaRPr lang="tr-TR">
              <a:effectLst/>
              <a:latin typeface="Arial" panose="020B0604020202020204" pitchFamily="34" charset="0"/>
            </a:endParaRPr>
          </a:p>
          <a:p>
            <a:r>
              <a:rPr lang="en-US"/>
              <a:t>Evapotranspiration, alone or in combination with shading, can help reduce peak summer temperatures by 2–9°F (1–5°C).</a:t>
            </a:r>
            <a:r>
              <a:rPr lang="en-US" baseline="30000">
                <a:hlinkClick r:id="rId3"/>
              </a:rPr>
              <a:t>2</a:t>
            </a:r>
            <a:r>
              <a:rPr lang="en-US" baseline="30000"/>
              <a:t>,</a:t>
            </a:r>
            <a:r>
              <a:rPr lang="en-US" baseline="30000">
                <a:hlinkClick r:id="rId4"/>
              </a:rPr>
              <a:t>3</a:t>
            </a:r>
            <a:endParaRPr lang="tr-TR" baseline="30000">
              <a:effectLst/>
              <a:latin typeface="Arial" panose="020B0604020202020204" pitchFamily="34" charset="0"/>
            </a:endParaRPr>
          </a:p>
          <a:p>
            <a:r>
              <a:rPr lang="en-US"/>
              <a:t>2. Huang, J., H. Akbari, and H. Taha. 1990. The Wind-Shielding and Shading Effects of Trees on Residential Heating and Cooling Requirements. ASHRAE Winter Meeting, American Society of Heating, Refrigerating and Air-Conditioning Engineers. Atlanta, Georgia.</a:t>
            </a:r>
          </a:p>
          <a:p>
            <a:r>
              <a:rPr lang="en-US"/>
              <a:t>3. Kurn, D., S. Bretz, B. Huang, and H. Akbari. 1994. </a:t>
            </a:r>
            <a:r>
              <a:rPr lang="en-US">
                <a:hlinkClick r:id="rId5"/>
              </a:rPr>
              <a:t>The Potential for Reducing Urban Air Temperatures and Energy Consumption through Vegetative Cooling (PDF)Exit Exit EPA website</a:t>
            </a:r>
            <a:r>
              <a:rPr lang="en-US"/>
              <a:t> (31 pp, 1.76MB). ACEEE Summer Study on Energy Efficiency in Buildings, American Council for an Energy Efficient Economy. Pacific Grove, California.</a:t>
            </a:r>
          </a:p>
          <a:p>
            <a:endParaRPr lang="tr-TR"/>
          </a:p>
        </p:txBody>
      </p:sp>
    </p:spTree>
    <p:extLst>
      <p:ext uri="{BB962C8B-B14F-4D97-AF65-F5344CB8AC3E}">
        <p14:creationId xmlns:p14="http://schemas.microsoft.com/office/powerpoint/2010/main" val="349864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urban areas develop, changes occur in their landscape. Buildings, roads, and other infrastructure replace open land and vegetation. Surfaces that were once permeable and moist become impermeable and dry. These changes cause urban regions to become warmer than their rural surroundings, forming an "island" of higher temperatures in the landscape. </a:t>
            </a:r>
            <a:br>
              <a:rPr lang="en-US"/>
            </a:br>
            <a:endParaRPr lang="en-US"/>
          </a:p>
          <a:p>
            <a:endParaRPr lang="tr-TR"/>
          </a:p>
        </p:txBody>
      </p:sp>
      <p:sp>
        <p:nvSpPr>
          <p:cNvPr id="4" name="Slayt Numarası Yer Tutucusu 3"/>
          <p:cNvSpPr>
            <a:spLocks noGrp="1"/>
          </p:cNvSpPr>
          <p:nvPr>
            <p:ph type="sldNum" sz="quarter" idx="5"/>
          </p:nvPr>
        </p:nvSpPr>
        <p:spPr/>
        <p:txBody>
          <a:bodyPr/>
          <a:lstStyle/>
          <a:p>
            <a:fld id="{5490F824-2308-4F36-800E-BF66E30F99CE}" type="slidenum">
              <a:rPr lang="tr-TR" smtClean="0"/>
              <a:t>6</a:t>
            </a:fld>
            <a:endParaRPr lang="tr-TR"/>
          </a:p>
        </p:txBody>
      </p:sp>
    </p:spTree>
    <p:extLst>
      <p:ext uri="{BB962C8B-B14F-4D97-AF65-F5344CB8AC3E}">
        <p14:creationId xmlns:p14="http://schemas.microsoft.com/office/powerpoint/2010/main" val="241126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800" b="1" i="0">
                <a:solidFill>
                  <a:srgbClr val="000000"/>
                </a:solidFill>
                <a:effectLst/>
                <a:latin typeface="Times New Roman" panose="02020603050405020304" pitchFamily="18" charset="0"/>
              </a:rPr>
              <a:t>Sky View Factor (SVF) </a:t>
            </a:r>
            <a:r>
              <a:rPr lang="en-US" sz="1800" b="0" i="0">
                <a:solidFill>
                  <a:srgbClr val="000000"/>
                </a:solidFill>
                <a:effectLst/>
                <a:latin typeface="Times New Roman" panose="02020603050405020304" pitchFamily="18" charset="0"/>
              </a:rPr>
              <a:t>is a measure of the degree to which the sky is obscured by the</a:t>
            </a:r>
            <a:br>
              <a:rPr lang="en-US" sz="1800" b="0" i="0">
                <a:solidFill>
                  <a:srgbClr val="000000"/>
                </a:solidFill>
                <a:effectLst/>
                <a:latin typeface="Times New Roman" panose="02020603050405020304" pitchFamily="18" charset="0"/>
              </a:rPr>
            </a:br>
            <a:r>
              <a:rPr lang="en-US" sz="1800" b="0" i="0">
                <a:solidFill>
                  <a:srgbClr val="000000"/>
                </a:solidFill>
                <a:effectLst/>
                <a:latin typeface="Times New Roman" panose="02020603050405020304" pitchFamily="18" charset="0"/>
              </a:rPr>
              <a:t>surroundings for a given point. In urban climatology, it is mainly used to characterise the</a:t>
            </a:r>
            <a:br>
              <a:rPr lang="en-US" sz="1800" b="0" i="0">
                <a:solidFill>
                  <a:srgbClr val="000000"/>
                </a:solidFill>
                <a:effectLst/>
                <a:latin typeface="Times New Roman" panose="02020603050405020304" pitchFamily="18" charset="0"/>
              </a:rPr>
            </a:br>
            <a:r>
              <a:rPr lang="en-US" sz="1800" b="0" i="0">
                <a:solidFill>
                  <a:srgbClr val="000000"/>
                </a:solidFill>
                <a:effectLst/>
                <a:latin typeface="Times New Roman" panose="02020603050405020304" pitchFamily="18" charset="0"/>
              </a:rPr>
              <a:t>geometry of urban canyons in urban climatology. Its value is a ratio ranging from zero to one.</a:t>
            </a:r>
            <a:br>
              <a:rPr lang="en-US" sz="1800" b="0" i="0">
                <a:solidFill>
                  <a:srgbClr val="000000"/>
                </a:solidFill>
                <a:effectLst/>
                <a:latin typeface="Times New Roman" panose="02020603050405020304" pitchFamily="18" charset="0"/>
              </a:rPr>
            </a:br>
            <a:r>
              <a:rPr lang="en-US" sz="1800" b="0" i="0">
                <a:solidFill>
                  <a:srgbClr val="000000"/>
                </a:solidFill>
                <a:effectLst/>
                <a:latin typeface="Times New Roman" panose="02020603050405020304" pitchFamily="18" charset="0"/>
              </a:rPr>
              <a:t>When obstacles fully block the sky, the factor is zero. When the sky is completely visible, the</a:t>
            </a:r>
            <a:br>
              <a:rPr lang="en-US" sz="1800" b="0" i="0">
                <a:solidFill>
                  <a:srgbClr val="000000"/>
                </a:solidFill>
                <a:effectLst/>
                <a:latin typeface="Times New Roman" panose="02020603050405020304" pitchFamily="18" charset="0"/>
              </a:rPr>
            </a:br>
            <a:r>
              <a:rPr lang="en-US" sz="1800" b="0" i="0">
                <a:solidFill>
                  <a:srgbClr val="000000"/>
                </a:solidFill>
                <a:effectLst/>
                <a:latin typeface="Times New Roman" panose="02020603050405020304" pitchFamily="18" charset="0"/>
              </a:rPr>
              <a:t>factor is one.</a:t>
            </a:r>
            <a:r>
              <a:rPr lang="en-US"/>
              <a:t> </a:t>
            </a:r>
            <a:endParaRPr lang="tr-TR"/>
          </a:p>
        </p:txBody>
      </p:sp>
      <p:sp>
        <p:nvSpPr>
          <p:cNvPr id="4" name="Slayt Numarası Yer Tutucusu 3"/>
          <p:cNvSpPr>
            <a:spLocks noGrp="1"/>
          </p:cNvSpPr>
          <p:nvPr>
            <p:ph type="sldNum" sz="quarter" idx="5"/>
          </p:nvPr>
        </p:nvSpPr>
        <p:spPr/>
        <p:txBody>
          <a:bodyPr/>
          <a:lstStyle/>
          <a:p>
            <a:fld id="{5490F824-2308-4F36-800E-BF66E30F99CE}" type="slidenum">
              <a:rPr lang="tr-TR" smtClean="0"/>
              <a:t>9</a:t>
            </a:fld>
            <a:endParaRPr lang="tr-TR"/>
          </a:p>
        </p:txBody>
      </p:sp>
    </p:spTree>
    <p:extLst>
      <p:ext uri="{BB962C8B-B14F-4D97-AF65-F5344CB8AC3E}">
        <p14:creationId xmlns:p14="http://schemas.microsoft.com/office/powerpoint/2010/main" val="1327168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en-US"/>
              <a:t>On May 11-12, 1997, NASA used a specially outfitted Lear Jet to collect thermal data on metropolitan Atlanta, Georgia. Nicknamed “Hot-Lanta” by some of its residents, the city saw daytime air temperatures of only about 26.7 degrees Celsius (80 degrees Fahrenheit) on those days, but some of its surface temperatures soared to 47.8 degrees Celsius (118 degrees Fahrenheit). In this image, blue shows cool temperatures and red shows warm temperatures. Pockets of especially hot temperatures appear in white. (Image courtesy NASA/Goddard Space Flight Center Scientific Visualization Studio.) https://earthobservatory.nasa.gov/features/GreenRoof</a:t>
            </a:r>
            <a:endParaRPr lang="tr-TR"/>
          </a:p>
        </p:txBody>
      </p:sp>
      <p:sp>
        <p:nvSpPr>
          <p:cNvPr id="4" name="Slayt Numarası Yer Tutucusu 3"/>
          <p:cNvSpPr>
            <a:spLocks noGrp="1"/>
          </p:cNvSpPr>
          <p:nvPr>
            <p:ph type="sldNum" sz="quarter" idx="5"/>
          </p:nvPr>
        </p:nvSpPr>
        <p:spPr/>
        <p:txBody>
          <a:bodyPr/>
          <a:lstStyle/>
          <a:p>
            <a:fld id="{5490F824-2308-4F36-800E-BF66E30F99CE}" type="slidenum">
              <a:rPr lang="tr-TR" smtClean="0"/>
              <a:t>10</a:t>
            </a:fld>
            <a:endParaRPr lang="tr-TR"/>
          </a:p>
        </p:txBody>
      </p:sp>
    </p:spTree>
    <p:extLst>
      <p:ext uri="{BB962C8B-B14F-4D97-AF65-F5344CB8AC3E}">
        <p14:creationId xmlns:p14="http://schemas.microsoft.com/office/powerpoint/2010/main" val="404891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a:noFill/>
        </p:spPr>
        <p:txBody>
          <a:bodyPr/>
          <a:lstStyle/>
          <a:p>
            <a:r>
              <a:rPr lang="en-US">
                <a:cs typeface="Arial" charset="0"/>
              </a:rPr>
              <a:t>Landscape Design</a:t>
            </a:r>
          </a:p>
        </p:txBody>
      </p:sp>
      <p:sp>
        <p:nvSpPr>
          <p:cNvPr id="56323" name="Rectangle 3"/>
          <p:cNvSpPr>
            <a:spLocks noGrp="1" noChangeArrowheads="1"/>
          </p:cNvSpPr>
          <p:nvPr>
            <p:ph type="dt" sz="quarter" idx="1"/>
          </p:nvPr>
        </p:nvSpPr>
        <p:spPr>
          <a:noFill/>
        </p:spPr>
        <p:txBody>
          <a:bodyPr/>
          <a:lstStyle/>
          <a:p>
            <a:r>
              <a:rPr lang="en-US">
                <a:cs typeface="Arial" charset="0"/>
              </a:rPr>
              <a:t>Civil Engineering and Architecture </a:t>
            </a:r>
            <a:r>
              <a:rPr lang="en-US" baseline="30000">
                <a:cs typeface="Arial" charset="0"/>
              </a:rPr>
              <a:t>TM</a:t>
            </a:r>
          </a:p>
          <a:p>
            <a:r>
              <a:rPr lang="en-US">
                <a:cs typeface="Arial" charset="0"/>
              </a:rPr>
              <a:t>Unit 4 – Lesson 4.7 - Landscaping</a:t>
            </a:r>
          </a:p>
          <a:p>
            <a:endParaRPr lang="en-US">
              <a:cs typeface="Arial" charset="0"/>
            </a:endParaRPr>
          </a:p>
        </p:txBody>
      </p:sp>
      <p:sp>
        <p:nvSpPr>
          <p:cNvPr id="56324" name="Rectangle 6"/>
          <p:cNvSpPr>
            <a:spLocks noGrp="1" noChangeArrowheads="1"/>
          </p:cNvSpPr>
          <p:nvPr>
            <p:ph type="ftr" sz="quarter" idx="4"/>
          </p:nvPr>
        </p:nvSpPr>
        <p:spPr>
          <a:noFill/>
        </p:spPr>
        <p:txBody>
          <a:bodyPr/>
          <a:lstStyle/>
          <a:p>
            <a:r>
              <a:rPr lang="en-US"/>
              <a:t>Project Lead The Way, Inc.</a:t>
            </a:r>
          </a:p>
          <a:p>
            <a:r>
              <a:rPr lang="en-US"/>
              <a:t>Copyright 2007</a:t>
            </a:r>
          </a:p>
          <a:p>
            <a:endParaRPr lang="en-US"/>
          </a:p>
        </p:txBody>
      </p:sp>
      <p:sp>
        <p:nvSpPr>
          <p:cNvPr id="56325" name="Rectangle 7"/>
          <p:cNvSpPr>
            <a:spLocks noGrp="1" noChangeArrowheads="1"/>
          </p:cNvSpPr>
          <p:nvPr>
            <p:ph type="sldNum" sz="quarter" idx="5"/>
          </p:nvPr>
        </p:nvSpPr>
        <p:spPr>
          <a:noFill/>
        </p:spPr>
        <p:txBody>
          <a:bodyPr/>
          <a:lstStyle/>
          <a:p>
            <a:fld id="{D72FB393-7EA1-4C8F-80D6-D1B376F38700}" type="slidenum">
              <a:rPr lang="en-US" smtClean="0">
                <a:cs typeface="Arial" charset="0"/>
              </a:rPr>
              <a:pPr/>
              <a:t>17</a:t>
            </a:fld>
            <a:endParaRPr lang="en-US">
              <a:cs typeface="Arial" charset="0"/>
            </a:endParaRPr>
          </a:p>
        </p:txBody>
      </p:sp>
      <p:sp>
        <p:nvSpPr>
          <p:cNvPr id="56326" name="Rectangle 2"/>
          <p:cNvSpPr>
            <a:spLocks noGrp="1" noRot="1" noChangeAspect="1" noChangeArrowheads="1" noTextEdit="1"/>
          </p:cNvSpPr>
          <p:nvPr>
            <p:ph type="sldImg"/>
          </p:nvPr>
        </p:nvSpPr>
        <p:spPr>
          <a:xfrm>
            <a:off x="381000" y="685800"/>
            <a:ext cx="6096000" cy="3429000"/>
          </a:xfrm>
          <a:ln/>
        </p:spPr>
      </p:sp>
      <p:sp>
        <p:nvSpPr>
          <p:cNvPr id="56327" name="Rectangle 3"/>
          <p:cNvSpPr>
            <a:spLocks noGrp="1" noChangeArrowheads="1"/>
          </p:cNvSpPr>
          <p:nvPr>
            <p:ph type="body" idx="1"/>
          </p:nvPr>
        </p:nvSpPr>
        <p:spPr>
          <a:noFill/>
          <a:ln/>
        </p:spPr>
        <p:txBody>
          <a:bodyPr/>
          <a:lstStyle/>
          <a:p>
            <a:pPr eaLnBrk="1" hangingPunct="1"/>
            <a:r>
              <a:rPr lang="en-US"/>
              <a:t>The xeriscape landscaping in the picture uses several species of hardy native plants that use little water.</a:t>
            </a:r>
          </a:p>
        </p:txBody>
      </p:sp>
    </p:spTree>
    <p:extLst>
      <p:ext uri="{BB962C8B-B14F-4D97-AF65-F5344CB8AC3E}">
        <p14:creationId xmlns:p14="http://schemas.microsoft.com/office/powerpoint/2010/main" val="356325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6CF4FA07-C8F4-4736-82CF-720F02D7AFAE}" type="datetimeFigureOut">
              <a:rPr lang="tr-TR" smtClean="0"/>
              <a:t>28.12.2022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147FCC8-483D-4327-A081-815423C3651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4FA07-C8F4-4736-82CF-720F02D7AFAE}" type="datetimeFigureOut">
              <a:rPr lang="tr-TR" smtClean="0"/>
              <a:t>28.12.2022</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7FCC8-483D-4327-A081-815423C36511}"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itigation/coolroofs.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hyperlink" Target="https://commons.wikimedia.org/wiki/File:Newyork_heat_island.jpg"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A6543718-6D10-44CA-9353-A71129B29D4D}"/>
              </a:ext>
            </a:extLst>
          </p:cNvPr>
          <p:cNvPicPr>
            <a:picLocks noChangeAspect="1"/>
          </p:cNvPicPr>
          <p:nvPr/>
        </p:nvPicPr>
        <p:blipFill rotWithShape="1">
          <a:blip r:embed="rId3"/>
          <a:srcRect t="14185" r="24418" b="18762"/>
          <a:stretch/>
        </p:blipFill>
        <p:spPr>
          <a:xfrm>
            <a:off x="-42972" y="-14271"/>
            <a:ext cx="12234972" cy="7753077"/>
          </a:xfrm>
          <a:prstGeom prst="rect">
            <a:avLst/>
          </a:prstGeom>
        </p:spPr>
      </p:pic>
      <p:sp>
        <p:nvSpPr>
          <p:cNvPr id="2" name="1 Başlık"/>
          <p:cNvSpPr>
            <a:spLocks noGrp="1"/>
          </p:cNvSpPr>
          <p:nvPr>
            <p:ph type="ctrTitle"/>
          </p:nvPr>
        </p:nvSpPr>
        <p:spPr>
          <a:xfrm>
            <a:off x="914398" y="3556797"/>
            <a:ext cx="10363200" cy="1470025"/>
          </a:xfrm>
        </p:spPr>
        <p:txBody>
          <a:bodyPr/>
          <a:lstStyle/>
          <a:p>
            <a:r>
              <a:rPr lang="tr-TR"/>
              <a:t>İKLİM TASARIM</a:t>
            </a:r>
            <a:br>
              <a:rPr lang="tr-TR"/>
            </a:br>
            <a:r>
              <a:rPr lang="tr-TR" sz="3600"/>
              <a:t>KENTSEL MİKROKLİMA VE KENTSEL TASARIM</a:t>
            </a:r>
            <a:endParaRPr lang="tr-TR" sz="3600" dirty="0"/>
          </a:p>
        </p:txBody>
      </p:sp>
      <p:sp>
        <p:nvSpPr>
          <p:cNvPr id="3" name="2 Alt Başlık"/>
          <p:cNvSpPr>
            <a:spLocks noGrp="1"/>
          </p:cNvSpPr>
          <p:nvPr>
            <p:ph type="subTitle" idx="1"/>
          </p:nvPr>
        </p:nvSpPr>
        <p:spPr>
          <a:xfrm>
            <a:off x="1828798" y="5110827"/>
            <a:ext cx="8534400" cy="1712902"/>
          </a:xfrm>
        </p:spPr>
        <p:txBody>
          <a:bodyPr>
            <a:normAutofit/>
          </a:bodyPr>
          <a:lstStyle/>
          <a:p>
            <a:r>
              <a:rPr lang="tr-TR">
                <a:solidFill>
                  <a:schemeClr val="tx1"/>
                </a:solidFill>
              </a:rPr>
              <a:t>SICAKLIK</a:t>
            </a:r>
          </a:p>
          <a:p>
            <a:pPr>
              <a:spcBef>
                <a:spcPts val="1800"/>
              </a:spcBef>
            </a:pPr>
            <a:r>
              <a:rPr lang="tr-TR" sz="2400">
                <a:solidFill>
                  <a:schemeClr val="tx1"/>
                </a:solidFill>
              </a:rPr>
              <a:t>Prof. Dr. Şükran Şahin, Ankara Üniversitesi</a:t>
            </a:r>
          </a:p>
          <a:p>
            <a:r>
              <a:rPr lang="tr-TR" sz="2400">
                <a:solidFill>
                  <a:schemeClr val="tx1"/>
                </a:solidFill>
              </a:rPr>
              <a:t>Mayıs 2022</a:t>
            </a:r>
            <a:endParaRPr lang="tr-TR" sz="2400" dirty="0">
              <a:solidFill>
                <a:schemeClr val="tx1"/>
              </a:solidFill>
            </a:endParaRPr>
          </a:p>
        </p:txBody>
      </p:sp>
      <p:sp>
        <p:nvSpPr>
          <p:cNvPr id="13" name="AutoShape 2" descr="Aydınlatmada Gün Işığı Kullanımının Önemi - Aydınlatma Portalı">
            <a:extLst>
              <a:ext uri="{FF2B5EF4-FFF2-40B4-BE49-F238E27FC236}">
                <a16:creationId xmlns:a16="http://schemas.microsoft.com/office/drawing/2014/main" id="{082FFFC6-30C6-4291-8FCB-E52EDF2343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75370" y="243131"/>
            <a:ext cx="7200800" cy="1143000"/>
          </a:xfrm>
        </p:spPr>
        <p:txBody>
          <a:bodyPr>
            <a:normAutofit fontScale="90000"/>
          </a:bodyPr>
          <a:lstStyle/>
          <a:p>
            <a:pPr algn="l"/>
            <a:r>
              <a:rPr lang="tr-TR"/>
              <a:t>Sıcaklığı etkileyen </a:t>
            </a:r>
            <a:br>
              <a:rPr lang="tr-TR"/>
            </a:br>
            <a:r>
              <a:rPr lang="tr-TR"/>
              <a:t>kentsel peyzaj karakteri</a:t>
            </a:r>
          </a:p>
        </p:txBody>
      </p:sp>
      <p:sp>
        <p:nvSpPr>
          <p:cNvPr id="3" name="2 İçerik Yer Tutucusu"/>
          <p:cNvSpPr>
            <a:spLocks noGrp="1"/>
          </p:cNvSpPr>
          <p:nvPr>
            <p:ph idx="1"/>
          </p:nvPr>
        </p:nvSpPr>
        <p:spPr/>
        <p:txBody>
          <a:bodyPr/>
          <a:lstStyle/>
          <a:p>
            <a:r>
              <a:rPr lang="tr-TR"/>
              <a:t>?</a:t>
            </a:r>
          </a:p>
        </p:txBody>
      </p:sp>
      <p:pic>
        <p:nvPicPr>
          <p:cNvPr id="5" name="Picture 2" descr="Atlanta_therm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22341" y="4074224"/>
            <a:ext cx="3551766" cy="2492896"/>
          </a:xfrm>
          <a:prstGeom prst="rect">
            <a:avLst/>
          </a:prstGeom>
          <a:noFill/>
        </p:spPr>
      </p:pic>
      <p:sp>
        <p:nvSpPr>
          <p:cNvPr id="7" name="Metin kutusu 6">
            <a:extLst>
              <a:ext uri="{FF2B5EF4-FFF2-40B4-BE49-F238E27FC236}">
                <a16:creationId xmlns:a16="http://schemas.microsoft.com/office/drawing/2014/main" id="{660B2AF6-0EEC-489A-9234-F90E19A0AD22}"/>
              </a:ext>
            </a:extLst>
          </p:cNvPr>
          <p:cNvSpPr txBox="1"/>
          <p:nvPr/>
        </p:nvSpPr>
        <p:spPr>
          <a:xfrm>
            <a:off x="8112224" y="6578373"/>
            <a:ext cx="4572000" cy="215444"/>
          </a:xfrm>
          <a:prstGeom prst="rect">
            <a:avLst/>
          </a:prstGeom>
          <a:noFill/>
        </p:spPr>
        <p:txBody>
          <a:bodyPr wrap="square">
            <a:spAutoFit/>
          </a:bodyPr>
          <a:lstStyle/>
          <a:p>
            <a:r>
              <a:rPr lang="tr-TR" sz="800"/>
              <a:t>https://earthobservatory.nasa.gov/features/GreenRoof</a:t>
            </a:r>
          </a:p>
        </p:txBody>
      </p:sp>
      <p:pic>
        <p:nvPicPr>
          <p:cNvPr id="8" name="Resim 7">
            <a:extLst>
              <a:ext uri="{FF2B5EF4-FFF2-40B4-BE49-F238E27FC236}">
                <a16:creationId xmlns:a16="http://schemas.microsoft.com/office/drawing/2014/main" id="{499CF6F8-45BF-4F52-87C3-DD3E8003643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68316" y="40578"/>
            <a:ext cx="6657359" cy="3807542"/>
          </a:xfrm>
          <a:prstGeom prst="rect">
            <a:avLst/>
          </a:prstGeom>
        </p:spPr>
      </p:pic>
      <p:pic>
        <p:nvPicPr>
          <p:cNvPr id="9" name="İçerik Yer Tutucusu 4" descr="iç mekan, renkli, döşeli içeren bir resim&#10;&#10;Açıklama otomatik olarak oluşturuldu">
            <a:extLst>
              <a:ext uri="{FF2B5EF4-FFF2-40B4-BE49-F238E27FC236}">
                <a16:creationId xmlns:a16="http://schemas.microsoft.com/office/drawing/2014/main" id="{D54A75ED-5D99-4BD3-BBF0-66B3517986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1904" y="3781989"/>
            <a:ext cx="3284292" cy="2492896"/>
          </a:xfrm>
          <a:prstGeom prst="rect">
            <a:avLst/>
          </a:prstGeom>
        </p:spPr>
      </p:pic>
      <p:sp>
        <p:nvSpPr>
          <p:cNvPr id="10" name="Metin kutusu 9">
            <a:extLst>
              <a:ext uri="{FF2B5EF4-FFF2-40B4-BE49-F238E27FC236}">
                <a16:creationId xmlns:a16="http://schemas.microsoft.com/office/drawing/2014/main" id="{78A40DAC-2132-4C15-8EF3-885DE6388F45}"/>
              </a:ext>
            </a:extLst>
          </p:cNvPr>
          <p:cNvSpPr txBox="1"/>
          <p:nvPr/>
        </p:nvSpPr>
        <p:spPr>
          <a:xfrm>
            <a:off x="1775520" y="6244546"/>
            <a:ext cx="7224464" cy="215444"/>
          </a:xfrm>
          <a:prstGeom prst="rect">
            <a:avLst/>
          </a:prstGeom>
          <a:noFill/>
        </p:spPr>
        <p:txBody>
          <a:bodyPr wrap="square">
            <a:spAutoFit/>
          </a:bodyPr>
          <a:lstStyle/>
          <a:p>
            <a:r>
              <a:rPr lang="tr-TR" sz="800"/>
              <a:t>http://www.marcuswhite.com.au/cool-city-design-integrating-real-time-urban-canyon-assessment-into-the-design-process-for-chinese-and-australian-cities/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descr="harita içeren bir resim&#10;&#10;Açıklama otomatik olarak oluşturuldu">
            <a:extLst>
              <a:ext uri="{FF2B5EF4-FFF2-40B4-BE49-F238E27FC236}">
                <a16:creationId xmlns:a16="http://schemas.microsoft.com/office/drawing/2014/main" id="{E9FDF089-C878-44FE-918A-FC79C2AFF888}"/>
              </a:ext>
            </a:extLst>
          </p:cNvPr>
          <p:cNvPicPr>
            <a:picLocks noGrp="1" noChangeAspect="1"/>
          </p:cNvPicPr>
          <p:nvPr>
            <p:ph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79376" y="-651834"/>
            <a:ext cx="10617469" cy="7506965"/>
          </a:xfrm>
        </p:spPr>
      </p:pic>
      <p:sp>
        <p:nvSpPr>
          <p:cNvPr id="2" name="Başlık 1">
            <a:extLst>
              <a:ext uri="{FF2B5EF4-FFF2-40B4-BE49-F238E27FC236}">
                <a16:creationId xmlns:a16="http://schemas.microsoft.com/office/drawing/2014/main" id="{9695AEAE-6E36-43EC-A3E9-A1B9475CB07E}"/>
              </a:ext>
            </a:extLst>
          </p:cNvPr>
          <p:cNvSpPr>
            <a:spLocks noGrp="1"/>
          </p:cNvSpPr>
          <p:nvPr>
            <p:ph type="title"/>
          </p:nvPr>
        </p:nvSpPr>
        <p:spPr/>
        <p:txBody>
          <a:bodyPr>
            <a:normAutofit fontScale="90000"/>
          </a:bodyPr>
          <a:lstStyle/>
          <a:p>
            <a:r>
              <a:rPr lang="tr-TR"/>
              <a:t>KENTSEL PEYZAJ KARAKTERİ TEMELİNDE </a:t>
            </a:r>
            <a:br>
              <a:rPr lang="tr-TR"/>
            </a:br>
            <a:r>
              <a:rPr lang="tr-TR"/>
              <a:t>LEFKOŞA İKLİMİ</a:t>
            </a:r>
          </a:p>
        </p:txBody>
      </p:sp>
      <p:sp>
        <p:nvSpPr>
          <p:cNvPr id="7" name="Metin kutusu 6">
            <a:extLst>
              <a:ext uri="{FF2B5EF4-FFF2-40B4-BE49-F238E27FC236}">
                <a16:creationId xmlns:a16="http://schemas.microsoft.com/office/drawing/2014/main" id="{717171A3-3D5F-435F-BFEF-572E2A0862B1}"/>
              </a:ext>
            </a:extLst>
          </p:cNvPr>
          <p:cNvSpPr txBox="1"/>
          <p:nvPr/>
        </p:nvSpPr>
        <p:spPr>
          <a:xfrm>
            <a:off x="11501" y="6246945"/>
            <a:ext cx="7224464" cy="215444"/>
          </a:xfrm>
          <a:prstGeom prst="rect">
            <a:avLst/>
          </a:prstGeom>
          <a:noFill/>
        </p:spPr>
        <p:txBody>
          <a:bodyPr wrap="square">
            <a:spAutoFit/>
          </a:bodyPr>
          <a:lstStyle/>
          <a:p>
            <a:r>
              <a:rPr lang="tr-TR" sz="800"/>
              <a:t>http://www.marcuswhite.com.au/cool-city-design-integrating-real-time-urban-canyon-assessment-into-the-design-process-for-chinese-and-australian-cities/</a:t>
            </a:r>
          </a:p>
        </p:txBody>
      </p:sp>
    </p:spTree>
    <p:extLst>
      <p:ext uri="{BB962C8B-B14F-4D97-AF65-F5344CB8AC3E}">
        <p14:creationId xmlns:p14="http://schemas.microsoft.com/office/powerpoint/2010/main" val="412300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4338" name="Picture 2"/>
          <p:cNvPicPr>
            <a:picLocks noChangeAspect="1" noChangeArrowheads="1"/>
          </p:cNvPicPr>
          <p:nvPr/>
        </p:nvPicPr>
        <p:blipFill>
          <a:blip r:embed="rId2" cstate="print"/>
          <a:srcRect/>
          <a:stretch>
            <a:fillRect/>
          </a:stretch>
        </p:blipFill>
        <p:spPr bwMode="auto">
          <a:xfrm>
            <a:off x="1199457" y="132316"/>
            <a:ext cx="9225658" cy="621133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cstate="print"/>
          <a:srcRect/>
          <a:stretch>
            <a:fillRect/>
          </a:stretch>
        </p:blipFill>
        <p:spPr bwMode="auto">
          <a:xfrm>
            <a:off x="56070" y="1166018"/>
            <a:ext cx="12079859"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cstate="print"/>
          <a:srcRect/>
          <a:stretch>
            <a:fillRect/>
          </a:stretch>
        </p:blipFill>
        <p:spPr bwMode="auto">
          <a:xfrm>
            <a:off x="-110479" y="908719"/>
            <a:ext cx="12339731" cy="4349079"/>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cstate="print"/>
          <a:srcRect/>
          <a:stretch>
            <a:fillRect/>
          </a:stretch>
        </p:blipFill>
        <p:spPr bwMode="auto">
          <a:xfrm>
            <a:off x="-39996" y="0"/>
            <a:ext cx="7085180" cy="68580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7045184" y="-1"/>
            <a:ext cx="4883464" cy="706780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solidFill>
                  <a:schemeClr val="tx1"/>
                </a:solidFill>
              </a:rPr>
              <a:t>What Can Be Done?</a:t>
            </a:r>
            <a:endParaRPr lang="en-US" b="1">
              <a:solidFill>
                <a:schemeClr val="tx1"/>
              </a:solidFill>
            </a:endParaRPr>
          </a:p>
        </p:txBody>
      </p:sp>
      <p:sp>
        <p:nvSpPr>
          <p:cNvPr id="35843" name="Rectangle 3"/>
          <p:cNvSpPr>
            <a:spLocks noGrp="1" noChangeArrowheads="1"/>
          </p:cNvSpPr>
          <p:nvPr>
            <p:ph idx="1"/>
          </p:nvPr>
        </p:nvSpPr>
        <p:spPr/>
        <p:txBody>
          <a:bodyPr/>
          <a:lstStyle/>
          <a:p>
            <a:pPr eaLnBrk="1" hangingPunct="1"/>
            <a:r>
              <a:rPr lang="en-US"/>
              <a:t>Communities can take a number of steps to reduce the heat island effect, using four main strategies:</a:t>
            </a:r>
            <a:br>
              <a:rPr lang="en-US"/>
            </a:br>
            <a:endParaRPr lang="en-US"/>
          </a:p>
          <a:p>
            <a:pPr lvl="1" eaLnBrk="1" hangingPunct="1"/>
            <a:r>
              <a:rPr lang="en-US"/>
              <a:t>increasing tree and vegetative cover </a:t>
            </a:r>
          </a:p>
          <a:p>
            <a:pPr lvl="1" eaLnBrk="1" hangingPunct="1"/>
            <a:r>
              <a:rPr lang="en-US"/>
              <a:t>creating green roofs (also called "rooftop gardens" or "eco-roofs")</a:t>
            </a:r>
          </a:p>
          <a:p>
            <a:pPr lvl="1" eaLnBrk="1" hangingPunct="1"/>
            <a:r>
              <a:rPr lang="en-US"/>
              <a:t>using cool or green pavements</a:t>
            </a:r>
          </a:p>
          <a:p>
            <a:pPr lvl="1" eaLnBrk="1" hangingPunct="1"/>
            <a:r>
              <a:rPr lang="en-US"/>
              <a:t>installing  cool or reflective roofs</a:t>
            </a:r>
            <a:r>
              <a:rPr lang="en-US">
                <a:hlinkClick r:id="rId2" action="ppaction://hlinkfile"/>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905000" y="381000"/>
            <a:ext cx="8305800" cy="1828800"/>
          </a:xfrm>
        </p:spPr>
        <p:txBody>
          <a:bodyPr/>
          <a:lstStyle/>
          <a:p>
            <a:pPr marL="533400" indent="-533400">
              <a:lnSpc>
                <a:spcPct val="90000"/>
              </a:lnSpc>
              <a:buNone/>
            </a:pPr>
            <a:r>
              <a:rPr lang="en-US" sz="4000">
                <a:solidFill>
                  <a:srgbClr val="00386B"/>
                </a:solidFill>
              </a:rPr>
              <a:t>Xeriscape</a:t>
            </a:r>
            <a:r>
              <a:rPr lang="en-US" sz="4000"/>
              <a:t> </a:t>
            </a:r>
          </a:p>
          <a:p>
            <a:pPr marL="533400" indent="-533400">
              <a:lnSpc>
                <a:spcPct val="90000"/>
              </a:lnSpc>
              <a:buNone/>
            </a:pPr>
            <a:r>
              <a:rPr lang="en-US"/>
              <a:t>	Landscaping philosophy that seeks to minimize the need for water.</a:t>
            </a:r>
          </a:p>
        </p:txBody>
      </p:sp>
      <p:sp>
        <p:nvSpPr>
          <p:cNvPr id="20483" name="Text Box 5"/>
          <p:cNvSpPr txBox="1">
            <a:spLocks noChangeArrowheads="1"/>
          </p:cNvSpPr>
          <p:nvPr/>
        </p:nvSpPr>
        <p:spPr bwMode="auto">
          <a:xfrm>
            <a:off x="1828800" y="2590800"/>
            <a:ext cx="5105400" cy="3081338"/>
          </a:xfrm>
          <a:prstGeom prst="rect">
            <a:avLst/>
          </a:prstGeom>
          <a:noFill/>
          <a:ln w="9525">
            <a:noFill/>
            <a:miter lim="800000"/>
            <a:headEnd/>
            <a:tailEnd/>
          </a:ln>
        </p:spPr>
        <p:txBody>
          <a:bodyPr>
            <a:spAutoFit/>
          </a:bodyPr>
          <a:lstStyle/>
          <a:p>
            <a:r>
              <a:rPr lang="en-US" sz="2800"/>
              <a:t>1. Proper planning and design</a:t>
            </a:r>
          </a:p>
          <a:p>
            <a:r>
              <a:rPr lang="en-US" sz="2800"/>
              <a:t>2. Soil analysis / improvements</a:t>
            </a:r>
          </a:p>
          <a:p>
            <a:r>
              <a:rPr lang="en-US" sz="2800"/>
              <a:t>3. Appropriate plant selection</a:t>
            </a:r>
          </a:p>
          <a:p>
            <a:r>
              <a:rPr lang="en-US" sz="2800"/>
              <a:t>4. Practical turf areas</a:t>
            </a:r>
          </a:p>
          <a:p>
            <a:r>
              <a:rPr lang="en-US" sz="2800"/>
              <a:t>5. Efficient irrigation</a:t>
            </a:r>
          </a:p>
          <a:p>
            <a:r>
              <a:rPr lang="en-US" sz="2800"/>
              <a:t>6. Use of mulches</a:t>
            </a:r>
          </a:p>
          <a:p>
            <a:r>
              <a:rPr lang="en-US" sz="2800"/>
              <a:t>7. Appropriate maintenance</a:t>
            </a:r>
            <a:endParaRPr lang="en-US" sz="2800">
              <a:latin typeface="Verdana" pitchFamily="34" charset="0"/>
            </a:endParaRPr>
          </a:p>
        </p:txBody>
      </p:sp>
      <p:sp>
        <p:nvSpPr>
          <p:cNvPr id="20484" name="Text Box 7"/>
          <p:cNvSpPr txBox="1">
            <a:spLocks noChangeArrowheads="1"/>
          </p:cNvSpPr>
          <p:nvPr/>
        </p:nvSpPr>
        <p:spPr bwMode="auto">
          <a:xfrm>
            <a:off x="6858000" y="5943601"/>
            <a:ext cx="3505200" cy="396875"/>
          </a:xfrm>
          <a:prstGeom prst="rect">
            <a:avLst/>
          </a:prstGeom>
          <a:noFill/>
          <a:ln w="9525">
            <a:noFill/>
            <a:miter lim="800000"/>
            <a:headEnd/>
            <a:tailEnd/>
          </a:ln>
        </p:spPr>
        <p:txBody>
          <a:bodyPr>
            <a:spAutoFit/>
          </a:bodyPr>
          <a:lstStyle/>
          <a:p>
            <a:pPr>
              <a:spcBef>
                <a:spcPct val="50000"/>
              </a:spcBef>
            </a:pPr>
            <a:r>
              <a:rPr lang="en-US" sz="2000"/>
              <a:t>Xeriscape in Colorado</a:t>
            </a:r>
          </a:p>
        </p:txBody>
      </p:sp>
      <p:pic>
        <p:nvPicPr>
          <p:cNvPr id="20485" name="Picture 5" descr="iStock_000003776641XSmal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4201" y="2209801"/>
            <a:ext cx="2951163" cy="34972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7632" y="4883053"/>
            <a:ext cx="3873152" cy="2031507"/>
          </a:xfrm>
          <a:prstGeom prst="rect">
            <a:avLst/>
          </a:prstGeom>
          <a:noFill/>
          <a:ln w="9525">
            <a:noFill/>
            <a:miter lim="800000"/>
            <a:headEnd/>
            <a:tailEnd/>
          </a:ln>
        </p:spPr>
      </p:pic>
      <p:pic>
        <p:nvPicPr>
          <p:cNvPr id="11267" name="Picture 3"/>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9600" y="1715286"/>
            <a:ext cx="3395646" cy="2485473"/>
          </a:xfrm>
          <a:prstGeom prst="rect">
            <a:avLst/>
          </a:prstGeom>
          <a:noFill/>
          <a:ln w="9525">
            <a:noFill/>
            <a:miter lim="800000"/>
            <a:headEnd/>
            <a:tailEnd/>
          </a:ln>
        </p:spPr>
      </p:pic>
      <p:pic>
        <p:nvPicPr>
          <p:cNvPr id="11268" name="Picture 4"/>
          <p:cNvPicPr>
            <a:picLocks noGrp="1" noChangeAspect="1" noChangeArrowheads="1"/>
          </p:cNvPicPr>
          <p:nvPr>
            <p:ph idx="1"/>
          </p:nvPr>
        </p:nvPicPr>
        <p:blipFill>
          <a:blip r:embed="rId4" cstate="print">
            <a:clrChange>
              <a:clrFrom>
                <a:srgbClr val="FFFFFF"/>
              </a:clrFrom>
              <a:clrTo>
                <a:srgbClr val="FFFFFF">
                  <a:alpha val="0"/>
                </a:srgbClr>
              </a:clrTo>
            </a:clrChange>
          </a:blip>
          <a:srcRect/>
          <a:stretch>
            <a:fillRect/>
          </a:stretch>
        </p:blipFill>
        <p:spPr bwMode="auto">
          <a:xfrm>
            <a:off x="8033708" y="4945528"/>
            <a:ext cx="3895257" cy="2291932"/>
          </a:xfrm>
          <a:prstGeom prst="rect">
            <a:avLst/>
          </a:prstGeom>
          <a:noFill/>
          <a:ln w="9525">
            <a:noFill/>
            <a:miter lim="800000"/>
            <a:headEnd/>
            <a:tailEnd/>
          </a:ln>
        </p:spPr>
      </p:pic>
      <p:pic>
        <p:nvPicPr>
          <p:cNvPr id="6" name="Picture 2">
            <a:extLst>
              <a:ext uri="{FF2B5EF4-FFF2-40B4-BE49-F238E27FC236}">
                <a16:creationId xmlns:a16="http://schemas.microsoft.com/office/drawing/2014/main" id="{33BB37BA-8A13-4E60-BD79-BC57C715209B}"/>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67808" y="924138"/>
            <a:ext cx="6456364" cy="3744416"/>
          </a:xfrm>
          <a:prstGeom prst="rect">
            <a:avLst/>
          </a:prstGeom>
          <a:noFill/>
          <a:ln w="9525">
            <a:noFill/>
            <a:miter lim="800000"/>
            <a:headEnd/>
            <a:tailEnd/>
          </a:ln>
        </p:spPr>
      </p:pic>
      <p:pic>
        <p:nvPicPr>
          <p:cNvPr id="7" name="Picture 3">
            <a:extLst>
              <a:ext uri="{FF2B5EF4-FFF2-40B4-BE49-F238E27FC236}">
                <a16:creationId xmlns:a16="http://schemas.microsoft.com/office/drawing/2014/main" id="{32DE5301-BEDF-451D-8B29-34DA078402BB}"/>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98947" y="4668471"/>
            <a:ext cx="5010274" cy="218952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8434" name="Picture 2"/>
          <p:cNvPicPr>
            <a:picLocks noChangeAspect="1" noChangeArrowheads="1"/>
          </p:cNvPicPr>
          <p:nvPr/>
        </p:nvPicPr>
        <p:blipFill>
          <a:blip r:embed="rId2" cstate="print"/>
          <a:srcRect/>
          <a:stretch>
            <a:fillRect/>
          </a:stretch>
        </p:blipFill>
        <p:spPr bwMode="auto">
          <a:xfrm>
            <a:off x="1524001" y="1047750"/>
            <a:ext cx="9210675" cy="47625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4274" name="Picture 2" descr="https://upload.wikimedia.org/wikipedia/commons/b/bb/Koppen_World_Map_(retouched_version).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2086362"/>
            <a:ext cx="7200000" cy="4771638"/>
          </a:xfrm>
          <a:prstGeom prst="rect">
            <a:avLst/>
          </a:prstGeom>
          <a:noFill/>
        </p:spPr>
      </p:pic>
      <p:pic>
        <p:nvPicPr>
          <p:cNvPr id="5" name="Picture 2" descr="https://upload.wikimedia.org/wikipedia/commons/b/bb/Koppen_World_Map_(retouched_versi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520233" cy="63093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79576" y="-98851"/>
            <a:ext cx="8028384" cy="695685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luxury-the-mashrabiya-house-senan-abdelqa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4" y="19000"/>
            <a:ext cx="5306263" cy="6839000"/>
          </a:xfrm>
          <a:prstGeom prst="rect">
            <a:avLst/>
          </a:prstGeom>
          <a:noFill/>
        </p:spPr>
      </p:pic>
      <p:sp>
        <p:nvSpPr>
          <p:cNvPr id="2" name="1 Başlık"/>
          <p:cNvSpPr>
            <a:spLocks noGrp="1"/>
          </p:cNvSpPr>
          <p:nvPr>
            <p:ph type="title"/>
          </p:nvPr>
        </p:nvSpPr>
        <p:spPr>
          <a:xfrm>
            <a:off x="2652337" y="188912"/>
            <a:ext cx="10972800" cy="1143000"/>
          </a:xfrm>
        </p:spPr>
        <p:txBody>
          <a:bodyPr/>
          <a:lstStyle/>
          <a:p>
            <a:r>
              <a:rPr lang="tr-TR"/>
              <a:t>MASHRABIYA</a:t>
            </a:r>
          </a:p>
        </p:txBody>
      </p:sp>
      <p:sp>
        <p:nvSpPr>
          <p:cNvPr id="3" name="2 İçerik Yer Tutucusu"/>
          <p:cNvSpPr>
            <a:spLocks noGrp="1"/>
          </p:cNvSpPr>
          <p:nvPr>
            <p:ph idx="1"/>
          </p:nvPr>
        </p:nvSpPr>
        <p:spPr/>
        <p:txBody>
          <a:bodyPr/>
          <a:lstStyle/>
          <a:p>
            <a:endParaRPr lang="tr-TR"/>
          </a:p>
        </p:txBody>
      </p:sp>
      <p:pic>
        <p:nvPicPr>
          <p:cNvPr id="6" name="Picture 2" descr="The-Mashrabiya-House10">
            <a:extLst>
              <a:ext uri="{FF2B5EF4-FFF2-40B4-BE49-F238E27FC236}">
                <a16:creationId xmlns:a16="http://schemas.microsoft.com/office/drawing/2014/main" id="{268DAFE0-F362-4A22-99B6-467B5C4F3DB9}"/>
              </a:ext>
            </a:extLst>
          </p:cNvPr>
          <p:cNvPicPr>
            <a:picLocks noChangeAspect="1" noChangeArrowheads="1"/>
          </p:cNvPicPr>
          <p:nvPr/>
        </p:nvPicPr>
        <p:blipFill>
          <a:blip r:embed="rId3" cstate="print"/>
          <a:srcRect/>
          <a:stretch>
            <a:fillRect/>
          </a:stretch>
        </p:blipFill>
        <p:spPr bwMode="auto">
          <a:xfrm>
            <a:off x="5303931" y="1839119"/>
            <a:ext cx="6067425" cy="4048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51202" name="Picture 2" descr="The-Mashrabiya-House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72461" y="151551"/>
            <a:ext cx="4915297" cy="6782648"/>
          </a:xfrm>
          <a:prstGeom prst="rect">
            <a:avLst/>
          </a:prstGeom>
          <a:noFill/>
        </p:spPr>
      </p:pic>
      <p:pic>
        <p:nvPicPr>
          <p:cNvPr id="5" name="Picture 2" descr="The-Mashrabiya-House1">
            <a:extLst>
              <a:ext uri="{FF2B5EF4-FFF2-40B4-BE49-F238E27FC236}">
                <a16:creationId xmlns:a16="http://schemas.microsoft.com/office/drawing/2014/main" id="{CD0CE879-7559-4908-BAB3-6BA6375D2ED2}"/>
              </a:ext>
            </a:extLst>
          </p:cNvPr>
          <p:cNvPicPr>
            <a:picLocks noChangeAspect="1" noChangeArrowheads="1"/>
          </p:cNvPicPr>
          <p:nvPr/>
        </p:nvPicPr>
        <p:blipFill>
          <a:blip r:embed="rId3" cstate="print"/>
          <a:srcRect/>
          <a:stretch>
            <a:fillRect/>
          </a:stretch>
        </p:blipFill>
        <p:spPr bwMode="auto">
          <a:xfrm>
            <a:off x="486193" y="2256685"/>
            <a:ext cx="6799617" cy="452596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a:extLst>
              <a:ext uri="{FF2B5EF4-FFF2-40B4-BE49-F238E27FC236}">
                <a16:creationId xmlns:a16="http://schemas.microsoft.com/office/drawing/2014/main" id="{FD65A09F-41F2-4FE3-ADF4-E7DA847D241A}"/>
              </a:ext>
            </a:extLst>
          </p:cNvPr>
          <p:cNvSpPr txBox="1"/>
          <p:nvPr/>
        </p:nvSpPr>
        <p:spPr>
          <a:xfrm>
            <a:off x="6312024" y="6309320"/>
            <a:ext cx="6096000" cy="338554"/>
          </a:xfrm>
          <a:prstGeom prst="rect">
            <a:avLst/>
          </a:prstGeom>
          <a:noFill/>
        </p:spPr>
        <p:txBody>
          <a:bodyPr wrap="square">
            <a:spAutoFit/>
          </a:bodyPr>
          <a:lstStyle/>
          <a:p>
            <a:r>
              <a:rPr lang="tr-TR" sz="800"/>
              <a:t>https://www.archdaily.com/780836/the-saba-apartment-sara-kalantary-plus-reza-sayadian/56a23e9ce58ecef0b1000002-the-saba-apartment-sara-kalantary-plus-reza-sayadian-photo?next_project=no</a:t>
            </a:r>
          </a:p>
        </p:txBody>
      </p:sp>
      <p:pic>
        <p:nvPicPr>
          <p:cNvPr id="9" name="Resim 8" descr="bina, açık hava, apartman, pencere içeren bir resim&#10;&#10;Açıklama otomatik olarak oluşturuldu">
            <a:extLst>
              <a:ext uri="{FF2B5EF4-FFF2-40B4-BE49-F238E27FC236}">
                <a16:creationId xmlns:a16="http://schemas.microsoft.com/office/drawing/2014/main" id="{C3F2DD53-34E3-4AE5-9926-A83463F6B5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626" y="0"/>
            <a:ext cx="5416302" cy="6770378"/>
          </a:xfrm>
          <a:prstGeom prst="rect">
            <a:avLst/>
          </a:prstGeom>
        </p:spPr>
      </p:pic>
      <p:pic>
        <p:nvPicPr>
          <p:cNvPr id="12" name="Resim 11">
            <a:extLst>
              <a:ext uri="{FF2B5EF4-FFF2-40B4-BE49-F238E27FC236}">
                <a16:creationId xmlns:a16="http://schemas.microsoft.com/office/drawing/2014/main" id="{C6F8900D-5373-4ACD-A3B1-76B5D4B033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7928" y="1196752"/>
            <a:ext cx="6696744" cy="4464496"/>
          </a:xfrm>
          <a:prstGeom prst="rect">
            <a:avLst/>
          </a:prstGeom>
        </p:spPr>
      </p:pic>
    </p:spTree>
    <p:extLst>
      <p:ext uri="{BB962C8B-B14F-4D97-AF65-F5344CB8AC3E}">
        <p14:creationId xmlns:p14="http://schemas.microsoft.com/office/powerpoint/2010/main" val="2857425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1424" y="731836"/>
            <a:ext cx="9073008" cy="5112568"/>
          </a:xfrm>
          <a:prstGeom prst="rect">
            <a:avLst/>
          </a:prstGeom>
        </p:spPr>
      </p:pic>
      <p:sp>
        <p:nvSpPr>
          <p:cNvPr id="5" name="Dikdörtgen 4"/>
          <p:cNvSpPr/>
          <p:nvPr/>
        </p:nvSpPr>
        <p:spPr>
          <a:xfrm>
            <a:off x="1594992" y="5985559"/>
            <a:ext cx="9002016" cy="369332"/>
          </a:xfrm>
          <a:prstGeom prst="rect">
            <a:avLst/>
          </a:prstGeom>
        </p:spPr>
        <p:txBody>
          <a:bodyPr wrap="square">
            <a:spAutoFit/>
          </a:bodyPr>
          <a:lstStyle/>
          <a:p>
            <a:r>
              <a:rPr lang="tr-TR" dirty="0"/>
              <a:t>http://www.scielo.org.mx/pdf/atm/v30n4/0187-6236-atm-30-04-355.pdf</a:t>
            </a:r>
          </a:p>
        </p:txBody>
      </p:sp>
    </p:spTree>
    <p:extLst>
      <p:ext uri="{BB962C8B-B14F-4D97-AF65-F5344CB8AC3E}">
        <p14:creationId xmlns:p14="http://schemas.microsoft.com/office/powerpoint/2010/main" val="285762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0" y="274638"/>
            <a:ext cx="9217024" cy="4824536"/>
          </a:xfrm>
          <a:prstGeom prst="rect">
            <a:avLst/>
          </a:prstGeom>
        </p:spPr>
      </p:pic>
      <p:sp>
        <p:nvSpPr>
          <p:cNvPr id="5" name="Dikdörtgen 4"/>
          <p:cNvSpPr/>
          <p:nvPr/>
        </p:nvSpPr>
        <p:spPr>
          <a:xfrm>
            <a:off x="1594992" y="5985559"/>
            <a:ext cx="9002016" cy="369332"/>
          </a:xfrm>
          <a:prstGeom prst="rect">
            <a:avLst/>
          </a:prstGeom>
        </p:spPr>
        <p:txBody>
          <a:bodyPr wrap="square">
            <a:spAutoFit/>
          </a:bodyPr>
          <a:lstStyle/>
          <a:p>
            <a:r>
              <a:rPr lang="tr-TR" dirty="0"/>
              <a:t>http://www.scielo.org.mx/pdf/atm/v30n4/0187-6236-atm-30-04-355.pdf</a:t>
            </a:r>
          </a:p>
        </p:txBody>
      </p:sp>
    </p:spTree>
    <p:extLst>
      <p:ext uri="{BB962C8B-B14F-4D97-AF65-F5344CB8AC3E}">
        <p14:creationId xmlns:p14="http://schemas.microsoft.com/office/powerpoint/2010/main" val="322599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981200" y="5229201"/>
            <a:ext cx="8229600" cy="896963"/>
          </a:xfrm>
        </p:spPr>
        <p:txBody>
          <a:bodyPr>
            <a:normAutofit fontScale="47500" lnSpcReduction="20000"/>
          </a:bodyPr>
          <a:lstStyle/>
          <a:p>
            <a:r>
              <a:rPr lang="en-US"/>
              <a:t>Somewhat appropriate, where we would be comfortable in at least one city within the classification area; and Least Appropriate, where at least one of us would not be comfortable. When broken down into these categories, the map now looks like this:</a:t>
            </a:r>
            <a:endParaRPr lang="tr-TR"/>
          </a:p>
        </p:txBody>
      </p:sp>
      <p:pic>
        <p:nvPicPr>
          <p:cNvPr id="55298" name="Picture 2" descr="http://munsonscity.files.wordpress.com/2012/07/munson-appropriate-climates-011.jpg?w=630&amp;h=310"/>
          <p:cNvPicPr>
            <a:picLocks noChangeAspect="1" noChangeArrowheads="1"/>
          </p:cNvPicPr>
          <p:nvPr/>
        </p:nvPicPr>
        <p:blipFill>
          <a:blip r:embed="rId2" cstate="print"/>
          <a:srcRect/>
          <a:stretch>
            <a:fillRect/>
          </a:stretch>
        </p:blipFill>
        <p:spPr bwMode="auto">
          <a:xfrm>
            <a:off x="1524000" y="548680"/>
            <a:ext cx="9163692" cy="45091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9835123E-FC7B-44EC-B857-89A2A63754FB}"/>
              </a:ext>
            </a:extLst>
          </p:cNvPr>
          <p:cNvPicPr>
            <a:picLocks noChangeAspect="1"/>
          </p:cNvPicPr>
          <p:nvPr/>
        </p:nvPicPr>
        <p:blipFill>
          <a:blip r:embed="rId3">
            <a:clrChange>
              <a:clrFrom>
                <a:srgbClr val="E2F1F8"/>
              </a:clrFrom>
              <a:clrTo>
                <a:srgbClr val="E2F1F8">
                  <a:alpha val="0"/>
                </a:srgbClr>
              </a:clrTo>
            </a:clrChange>
          </a:blip>
          <a:stretch>
            <a:fillRect/>
          </a:stretch>
        </p:blipFill>
        <p:spPr>
          <a:xfrm>
            <a:off x="-295401" y="31281"/>
            <a:ext cx="5743329" cy="4680813"/>
          </a:xfrm>
          <a:prstGeom prst="rect">
            <a:avLst/>
          </a:prstGeom>
        </p:spPr>
      </p:pic>
      <p:pic>
        <p:nvPicPr>
          <p:cNvPr id="65539" name="Picture 3" descr="Newyork_heat_islan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8208" y="1893250"/>
            <a:ext cx="4014788" cy="4014788"/>
          </a:xfrm>
          <a:prstGeom prst="rect">
            <a:avLst/>
          </a:prstGeom>
          <a:noFill/>
        </p:spPr>
      </p:pic>
      <p:sp>
        <p:nvSpPr>
          <p:cNvPr id="65540" name="Text Box 4"/>
          <p:cNvSpPr txBox="1">
            <a:spLocks noChangeArrowheads="1"/>
          </p:cNvSpPr>
          <p:nvPr/>
        </p:nvSpPr>
        <p:spPr bwMode="auto">
          <a:xfrm>
            <a:off x="3300551" y="4953001"/>
            <a:ext cx="5087675" cy="1200329"/>
          </a:xfrm>
          <a:prstGeom prst="rect">
            <a:avLst/>
          </a:prstGeom>
          <a:noFill/>
          <a:ln w="9525">
            <a:noFill/>
            <a:miter lim="800000"/>
            <a:headEnd/>
            <a:tailEnd/>
          </a:ln>
          <a:effectLst/>
        </p:spPr>
        <p:txBody>
          <a:bodyPr wrap="none">
            <a:spAutoFit/>
          </a:bodyPr>
          <a:lstStyle/>
          <a:p>
            <a:pPr algn="ctr">
              <a:lnSpc>
                <a:spcPct val="100000"/>
              </a:lnSpc>
              <a:spcBef>
                <a:spcPct val="0"/>
              </a:spcBef>
              <a:buFontTx/>
              <a:buNone/>
            </a:pPr>
            <a:r>
              <a:rPr lang="en-US" sz="2400"/>
              <a:t>New York </a:t>
            </a:r>
            <a:r>
              <a:rPr lang="tr-TR" sz="2400"/>
              <a:t>Kenti</a:t>
            </a:r>
            <a:endParaRPr lang="en-US" sz="2400"/>
          </a:p>
          <a:p>
            <a:pPr algn="ctr">
              <a:lnSpc>
                <a:spcPct val="100000"/>
              </a:lnSpc>
              <a:spcBef>
                <a:spcPct val="0"/>
              </a:spcBef>
              <a:buFontTx/>
              <a:buNone/>
            </a:pPr>
            <a:r>
              <a:rPr lang="en-US" sz="2400"/>
              <a:t>14 </a:t>
            </a:r>
            <a:r>
              <a:rPr lang="tr-TR" sz="2400"/>
              <a:t>Ağustos</a:t>
            </a:r>
            <a:r>
              <a:rPr lang="en-US" sz="2400"/>
              <a:t> 2002</a:t>
            </a:r>
          </a:p>
          <a:p>
            <a:pPr algn="ctr">
              <a:lnSpc>
                <a:spcPct val="100000"/>
              </a:lnSpc>
              <a:spcBef>
                <a:spcPct val="0"/>
              </a:spcBef>
              <a:buFontTx/>
              <a:buNone/>
            </a:pPr>
            <a:r>
              <a:rPr lang="tr-TR" sz="2400"/>
              <a:t>Kentsel bitki örtüsünün serinletici etkisi</a:t>
            </a:r>
            <a:endParaRPr lang="en-US" sz="2400"/>
          </a:p>
        </p:txBody>
      </p:sp>
      <p:sp>
        <p:nvSpPr>
          <p:cNvPr id="6" name="Metin kutusu 5">
            <a:extLst>
              <a:ext uri="{FF2B5EF4-FFF2-40B4-BE49-F238E27FC236}">
                <a16:creationId xmlns:a16="http://schemas.microsoft.com/office/drawing/2014/main" id="{ABEAF517-0FC6-412A-8D60-39F5FCC6DC54}"/>
              </a:ext>
            </a:extLst>
          </p:cNvPr>
          <p:cNvSpPr txBox="1"/>
          <p:nvPr/>
        </p:nvSpPr>
        <p:spPr>
          <a:xfrm>
            <a:off x="2129336" y="6151975"/>
            <a:ext cx="8538665" cy="215444"/>
          </a:xfrm>
          <a:prstGeom prst="rect">
            <a:avLst/>
          </a:prstGeom>
          <a:noFill/>
        </p:spPr>
        <p:txBody>
          <a:bodyPr wrap="square">
            <a:spAutoFit/>
          </a:bodyPr>
          <a:lstStyle/>
          <a:p>
            <a:r>
              <a:rPr lang="en-US" sz="800" i="1"/>
              <a:t>Thermal infrared satellite data measured by NASA on one of the hottest days in New York City’s summer</a:t>
            </a:r>
            <a:r>
              <a:rPr lang="en-US" sz="800"/>
              <a:t> </a:t>
            </a:r>
            <a:r>
              <a:rPr lang="en-US" sz="800">
                <a:hlinkClick r:id="rId5"/>
              </a:rPr>
              <a:t>NASA Earth Observatory,</a:t>
            </a:r>
            <a:r>
              <a:rPr lang="en-US" sz="800"/>
              <a:t> August 14, 2002.</a:t>
            </a:r>
            <a:endParaRPr lang="tr-TR" sz="800"/>
          </a:p>
        </p:txBody>
      </p:sp>
      <p:sp>
        <p:nvSpPr>
          <p:cNvPr id="8" name="Metin kutusu 7">
            <a:extLst>
              <a:ext uri="{FF2B5EF4-FFF2-40B4-BE49-F238E27FC236}">
                <a16:creationId xmlns:a16="http://schemas.microsoft.com/office/drawing/2014/main" id="{CC8F972F-4100-4F8A-91B3-CF0367B3F906}"/>
              </a:ext>
            </a:extLst>
          </p:cNvPr>
          <p:cNvSpPr txBox="1"/>
          <p:nvPr/>
        </p:nvSpPr>
        <p:spPr>
          <a:xfrm>
            <a:off x="2145537" y="6367419"/>
            <a:ext cx="7190823" cy="215444"/>
          </a:xfrm>
          <a:prstGeom prst="rect">
            <a:avLst/>
          </a:prstGeom>
          <a:noFill/>
        </p:spPr>
        <p:txBody>
          <a:bodyPr wrap="square">
            <a:spAutoFit/>
          </a:bodyPr>
          <a:lstStyle/>
          <a:p>
            <a:r>
              <a:rPr lang="tr-TR" sz="800"/>
              <a:t>https://www1.nyc.gov/assets/dep/downloads/pdf/environment/education/10-analyzing-urban-heat-island-effect.pdf</a:t>
            </a:r>
          </a:p>
        </p:txBody>
      </p:sp>
      <p:pic>
        <p:nvPicPr>
          <p:cNvPr id="65538" name="Picture 2" descr="Newyork_heat_island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59896" y="-13647"/>
            <a:ext cx="4022725" cy="4038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B138D9FA-27DD-4459-A65F-05B247C8F420}"/>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1347" y="631579"/>
            <a:ext cx="4214937" cy="3782806"/>
          </a:xfrm>
          <a:prstGeom prst="rect">
            <a:avLst/>
          </a:prstGeom>
        </p:spPr>
      </p:pic>
      <p:pic>
        <p:nvPicPr>
          <p:cNvPr id="5" name="Resim 4">
            <a:extLst>
              <a:ext uri="{FF2B5EF4-FFF2-40B4-BE49-F238E27FC236}">
                <a16:creationId xmlns:a16="http://schemas.microsoft.com/office/drawing/2014/main" id="{7B17C6A5-F60C-447F-9CF3-7E7E734F39C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763" y="1101339"/>
            <a:ext cx="3499590" cy="3168353"/>
          </a:xfrm>
          <a:prstGeom prst="rect">
            <a:avLst/>
          </a:prstGeom>
        </p:spPr>
      </p:pic>
      <p:pic>
        <p:nvPicPr>
          <p:cNvPr id="7" name="Resim 6">
            <a:extLst>
              <a:ext uri="{FF2B5EF4-FFF2-40B4-BE49-F238E27FC236}">
                <a16:creationId xmlns:a16="http://schemas.microsoft.com/office/drawing/2014/main" id="{41AAA3EA-E926-440E-84BF-9FCEA6886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083" y="4461304"/>
            <a:ext cx="8032758" cy="1384642"/>
          </a:xfrm>
          <a:prstGeom prst="rect">
            <a:avLst/>
          </a:prstGeom>
        </p:spPr>
      </p:pic>
      <p:pic>
        <p:nvPicPr>
          <p:cNvPr id="9" name="Resim 8">
            <a:extLst>
              <a:ext uri="{FF2B5EF4-FFF2-40B4-BE49-F238E27FC236}">
                <a16:creationId xmlns:a16="http://schemas.microsoft.com/office/drawing/2014/main" id="{1F68444C-AD23-437E-A91E-57C100ED183E}"/>
              </a:ext>
            </a:extLst>
          </p:cNvPr>
          <p:cNvPicPr>
            <a:picLocks noChangeAspect="1"/>
          </p:cNvPicPr>
          <p:nvPr/>
        </p:nvPicPr>
        <p:blipFill>
          <a:blip r:embed="rId5"/>
          <a:stretch>
            <a:fillRect/>
          </a:stretch>
        </p:blipFill>
        <p:spPr>
          <a:xfrm>
            <a:off x="407368" y="5749628"/>
            <a:ext cx="2219325" cy="847725"/>
          </a:xfrm>
          <a:prstGeom prst="rect">
            <a:avLst/>
          </a:prstGeom>
        </p:spPr>
      </p:pic>
      <p:sp>
        <p:nvSpPr>
          <p:cNvPr id="11" name="Dikdörtgen 10">
            <a:extLst>
              <a:ext uri="{FF2B5EF4-FFF2-40B4-BE49-F238E27FC236}">
                <a16:creationId xmlns:a16="http://schemas.microsoft.com/office/drawing/2014/main" id="{20E77077-0177-464A-99FC-AB4D5F3E0ECC}"/>
              </a:ext>
            </a:extLst>
          </p:cNvPr>
          <p:cNvSpPr/>
          <p:nvPr/>
        </p:nvSpPr>
        <p:spPr>
          <a:xfrm>
            <a:off x="8360983" y="4732487"/>
            <a:ext cx="2919389" cy="584775"/>
          </a:xfrm>
          <a:prstGeom prst="rect">
            <a:avLst/>
          </a:prstGeom>
          <a:noFill/>
        </p:spPr>
        <p:txBody>
          <a:bodyPr wrap="none" lIns="91440" tIns="45720" rIns="91440" bIns="45720">
            <a:spAutoFit/>
          </a:bodyPr>
          <a:lstStyle/>
          <a:p>
            <a:pPr algn="ctr"/>
            <a:r>
              <a:rPr lang="tr-TR" sz="3200">
                <a:ln w="0"/>
                <a:effectLst>
                  <a:outerShdw blurRad="38100" dist="19050" dir="2700000" algn="tl" rotWithShape="0">
                    <a:schemeClr val="dk1">
                      <a:alpha val="40000"/>
                    </a:schemeClr>
                  </a:outerShdw>
                </a:effectLst>
              </a:rPr>
              <a:t>Biyokütle hesabı</a:t>
            </a:r>
          </a:p>
        </p:txBody>
      </p:sp>
      <p:sp>
        <p:nvSpPr>
          <p:cNvPr id="12" name="Dikdörtgen 11">
            <a:extLst>
              <a:ext uri="{FF2B5EF4-FFF2-40B4-BE49-F238E27FC236}">
                <a16:creationId xmlns:a16="http://schemas.microsoft.com/office/drawing/2014/main" id="{5424E187-938F-464A-92DA-4EB5A4D5BA0B}"/>
              </a:ext>
            </a:extLst>
          </p:cNvPr>
          <p:cNvSpPr/>
          <p:nvPr/>
        </p:nvSpPr>
        <p:spPr>
          <a:xfrm>
            <a:off x="2783632" y="5845946"/>
            <a:ext cx="3940502" cy="584775"/>
          </a:xfrm>
          <a:prstGeom prst="rect">
            <a:avLst/>
          </a:prstGeom>
          <a:noFill/>
        </p:spPr>
        <p:txBody>
          <a:bodyPr wrap="none" lIns="91440" tIns="45720" rIns="91440" bIns="45720">
            <a:spAutoFit/>
          </a:bodyPr>
          <a:lstStyle/>
          <a:p>
            <a:pPr algn="ctr"/>
            <a:r>
              <a:rPr lang="tr-TR" sz="3200">
                <a:ln w="0"/>
                <a:effectLst>
                  <a:outerShdw blurRad="38100" dist="19050" dir="2700000" algn="tl" rotWithShape="0">
                    <a:schemeClr val="dk1">
                      <a:alpha val="40000"/>
                    </a:schemeClr>
                  </a:outerShdw>
                </a:effectLst>
              </a:rPr>
              <a:t>Bitki yoğunluğu hesabı</a:t>
            </a:r>
          </a:p>
        </p:txBody>
      </p:sp>
      <p:pic>
        <p:nvPicPr>
          <p:cNvPr id="16" name="Resim 15">
            <a:extLst>
              <a:ext uri="{FF2B5EF4-FFF2-40B4-BE49-F238E27FC236}">
                <a16:creationId xmlns:a16="http://schemas.microsoft.com/office/drawing/2014/main" id="{D102F1AE-291A-455F-9B79-1C4F2AF14769}"/>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986284" y="926269"/>
            <a:ext cx="4142159" cy="3425610"/>
          </a:xfrm>
          <a:prstGeom prst="rect">
            <a:avLst/>
          </a:prstGeom>
        </p:spPr>
      </p:pic>
      <p:pic>
        <p:nvPicPr>
          <p:cNvPr id="18" name="Resim 17">
            <a:extLst>
              <a:ext uri="{FF2B5EF4-FFF2-40B4-BE49-F238E27FC236}">
                <a16:creationId xmlns:a16="http://schemas.microsoft.com/office/drawing/2014/main" id="{643211A2-824E-4F73-84C7-E115F02F31F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5204" b="-2"/>
          <a:stretch/>
        </p:blipFill>
        <p:spPr>
          <a:xfrm>
            <a:off x="8112223" y="260648"/>
            <a:ext cx="2538807" cy="308339"/>
          </a:xfrm>
          <a:prstGeom prst="rect">
            <a:avLst/>
          </a:prstGeom>
        </p:spPr>
      </p:pic>
      <p:pic>
        <p:nvPicPr>
          <p:cNvPr id="20" name="Resim 19">
            <a:extLst>
              <a:ext uri="{FF2B5EF4-FFF2-40B4-BE49-F238E27FC236}">
                <a16:creationId xmlns:a16="http://schemas.microsoft.com/office/drawing/2014/main" id="{73BDEDF3-56DA-413F-AE8F-3FDC81ABBB4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34904" y="408827"/>
            <a:ext cx="3024336" cy="175833"/>
          </a:xfrm>
          <a:prstGeom prst="rect">
            <a:avLst/>
          </a:prstGeom>
        </p:spPr>
      </p:pic>
      <p:pic>
        <p:nvPicPr>
          <p:cNvPr id="21" name="Resim 20">
            <a:extLst>
              <a:ext uri="{FF2B5EF4-FFF2-40B4-BE49-F238E27FC236}">
                <a16:creationId xmlns:a16="http://schemas.microsoft.com/office/drawing/2014/main" id="{EBADE1C2-AB07-4210-A537-378A9F1C3E0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112224" y="552166"/>
            <a:ext cx="2884162" cy="253936"/>
          </a:xfrm>
          <a:prstGeom prst="rect">
            <a:avLst/>
          </a:prstGeom>
        </p:spPr>
      </p:pic>
      <p:pic>
        <p:nvPicPr>
          <p:cNvPr id="23" name="Resim 22">
            <a:extLst>
              <a:ext uri="{FF2B5EF4-FFF2-40B4-BE49-F238E27FC236}">
                <a16:creationId xmlns:a16="http://schemas.microsoft.com/office/drawing/2014/main" id="{8E277D53-A297-4581-94D2-BEB3CCDC494E}"/>
              </a:ext>
            </a:extLst>
          </p:cNvPr>
          <p:cNvPicPr>
            <a:picLocks noChangeAspect="1"/>
          </p:cNvPicPr>
          <p:nvPr/>
        </p:nvPicPr>
        <p:blipFill>
          <a:blip r:embed="rId10"/>
          <a:stretch>
            <a:fillRect/>
          </a:stretch>
        </p:blipFill>
        <p:spPr>
          <a:xfrm>
            <a:off x="545480" y="615924"/>
            <a:ext cx="1943100" cy="285750"/>
          </a:xfrm>
          <a:prstGeom prst="rect">
            <a:avLst/>
          </a:prstGeom>
        </p:spPr>
      </p:pic>
      <p:sp>
        <p:nvSpPr>
          <p:cNvPr id="25" name="Metin kutusu 24">
            <a:extLst>
              <a:ext uri="{FF2B5EF4-FFF2-40B4-BE49-F238E27FC236}">
                <a16:creationId xmlns:a16="http://schemas.microsoft.com/office/drawing/2014/main" id="{7CEFBFDE-8997-41C9-9BBA-1018F9A412A3}"/>
              </a:ext>
            </a:extLst>
          </p:cNvPr>
          <p:cNvSpPr txBox="1"/>
          <p:nvPr/>
        </p:nvSpPr>
        <p:spPr>
          <a:xfrm>
            <a:off x="10899169" y="6489631"/>
            <a:ext cx="1229274" cy="215444"/>
          </a:xfrm>
          <a:prstGeom prst="rect">
            <a:avLst/>
          </a:prstGeom>
          <a:noFill/>
        </p:spPr>
        <p:txBody>
          <a:bodyPr wrap="square">
            <a:spAutoFit/>
          </a:bodyPr>
          <a:lstStyle/>
          <a:p>
            <a:r>
              <a:rPr lang="tr-TR" sz="800"/>
              <a:t>Re,s and Lopez, 2019)</a:t>
            </a:r>
          </a:p>
        </p:txBody>
      </p:sp>
    </p:spTree>
    <p:extLst>
      <p:ext uri="{BB962C8B-B14F-4D97-AF65-F5344CB8AC3E}">
        <p14:creationId xmlns:p14="http://schemas.microsoft.com/office/powerpoint/2010/main" val="146542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7D2E277-E13B-4063-A409-1B53BE73D11A}"/>
              </a:ext>
            </a:extLst>
          </p:cNvPr>
          <p:cNvPicPr>
            <a:picLocks noChangeAspect="1" noChangeArrowheads="1"/>
          </p:cNvPicPr>
          <p:nvPr/>
        </p:nvPicPr>
        <p:blipFill rotWithShape="1">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bwMode="auto">
          <a:xfrm>
            <a:off x="9336360" y="944880"/>
            <a:ext cx="2691508" cy="1043960"/>
          </a:xfrm>
          <a:prstGeom prst="rect">
            <a:avLst/>
          </a:prstGeom>
          <a:noFill/>
          <a:ln w="9525">
            <a:noFill/>
            <a:miter lim="800000"/>
            <a:headEnd/>
            <a:tailEnd/>
          </a:ln>
        </p:spPr>
      </p:pic>
      <p:sp>
        <p:nvSpPr>
          <p:cNvPr id="27650" name="Rectangle 2"/>
          <p:cNvSpPr>
            <a:spLocks noGrp="1" noChangeArrowheads="1"/>
          </p:cNvSpPr>
          <p:nvPr>
            <p:ph type="title"/>
          </p:nvPr>
        </p:nvSpPr>
        <p:spPr>
          <a:xfrm>
            <a:off x="-600744" y="128937"/>
            <a:ext cx="10972800" cy="1143000"/>
          </a:xfrm>
        </p:spPr>
        <p:txBody>
          <a:bodyPr/>
          <a:lstStyle/>
          <a:p>
            <a:pPr eaLnBrk="1" hangingPunct="1"/>
            <a:r>
              <a:rPr lang="tr-TR">
                <a:solidFill>
                  <a:schemeClr val="tx1"/>
                </a:solidFill>
              </a:rPr>
              <a:t>Kentsel Isı Adası Nedir</a:t>
            </a:r>
            <a:r>
              <a:rPr lang="en-US">
                <a:solidFill>
                  <a:schemeClr val="tx1"/>
                </a:solidFill>
              </a:rPr>
              <a:t>?</a:t>
            </a:r>
            <a:endParaRPr lang="en-US" b="1">
              <a:solidFill>
                <a:schemeClr val="tx1"/>
              </a:solidFill>
            </a:endParaRPr>
          </a:p>
        </p:txBody>
      </p:sp>
      <p:pic>
        <p:nvPicPr>
          <p:cNvPr id="5" name="Picture 2">
            <a:extLst>
              <a:ext uri="{FF2B5EF4-FFF2-40B4-BE49-F238E27FC236}">
                <a16:creationId xmlns:a16="http://schemas.microsoft.com/office/drawing/2014/main" id="{1BADB558-399F-4B59-B738-94206DAAF6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1344" y="3429000"/>
            <a:ext cx="3820544" cy="1772595"/>
          </a:xfrm>
          <a:prstGeom prst="rect">
            <a:avLst/>
          </a:prstGeom>
          <a:noFill/>
          <a:ln w="9525">
            <a:noFill/>
            <a:miter lim="800000"/>
            <a:headEnd/>
            <a:tailEnd/>
          </a:ln>
        </p:spPr>
      </p:pic>
      <p:pic>
        <p:nvPicPr>
          <p:cNvPr id="6" name="Picture 2">
            <a:extLst>
              <a:ext uri="{FF2B5EF4-FFF2-40B4-BE49-F238E27FC236}">
                <a16:creationId xmlns:a16="http://schemas.microsoft.com/office/drawing/2014/main" id="{745E5D04-F937-4AAB-8735-15D86DAFCCB7}"/>
              </a:ext>
            </a:extLst>
          </p:cNvPr>
          <p:cNvPicPr>
            <a:picLocks noChangeAspect="1" noChangeArrowheads="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40086" y="1988840"/>
            <a:ext cx="8337757" cy="486916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4E29FF-429F-4D23-9C69-837C791C7CCE}"/>
              </a:ext>
            </a:extLst>
          </p:cNvPr>
          <p:cNvSpPr>
            <a:spLocks noGrp="1"/>
          </p:cNvSpPr>
          <p:nvPr>
            <p:ph type="title"/>
          </p:nvPr>
        </p:nvSpPr>
        <p:spPr>
          <a:xfrm>
            <a:off x="0" y="24243"/>
            <a:ext cx="12192000" cy="1143000"/>
          </a:xfrm>
        </p:spPr>
        <p:txBody>
          <a:bodyPr>
            <a:normAutofit fontScale="90000"/>
          </a:bodyPr>
          <a:lstStyle/>
          <a:p>
            <a:r>
              <a:rPr lang="tr-TR"/>
              <a:t>LAPSE RATE YÜKSEKLİK UYARLANMIŞ SICAKLIK HARİTASI</a:t>
            </a:r>
          </a:p>
        </p:txBody>
      </p:sp>
      <p:sp>
        <p:nvSpPr>
          <p:cNvPr id="6" name="İçerik Yer Tutucusu 5">
            <a:extLst>
              <a:ext uri="{FF2B5EF4-FFF2-40B4-BE49-F238E27FC236}">
                <a16:creationId xmlns:a16="http://schemas.microsoft.com/office/drawing/2014/main" id="{000C3424-0213-491A-9FDD-F53A9AD535B7}"/>
              </a:ext>
            </a:extLst>
          </p:cNvPr>
          <p:cNvSpPr>
            <a:spLocks noGrp="1"/>
          </p:cNvSpPr>
          <p:nvPr>
            <p:ph idx="1"/>
          </p:nvPr>
        </p:nvSpPr>
        <p:spPr>
          <a:xfrm>
            <a:off x="1746792" y="921117"/>
            <a:ext cx="9763600" cy="4525963"/>
          </a:xfrm>
        </p:spPr>
        <p:txBody>
          <a:bodyPr>
            <a:normAutofit/>
          </a:bodyPr>
          <a:lstStyle/>
          <a:p>
            <a:pPr marL="0" indent="0">
              <a:buNone/>
            </a:pPr>
            <a:endParaRPr lang="tr-TR" sz="2400"/>
          </a:p>
          <a:p>
            <a:pPr marL="0" indent="0">
              <a:buNone/>
            </a:pPr>
            <a:endParaRPr lang="tr-TR" sz="2400"/>
          </a:p>
          <a:p>
            <a:pPr marL="0" indent="0">
              <a:buNone/>
            </a:pPr>
            <a:endParaRPr lang="tr-TR" sz="2400"/>
          </a:p>
          <a:p>
            <a:pPr marL="0" indent="0">
              <a:buNone/>
            </a:pPr>
            <a:endParaRPr lang="tr-TR" sz="1800"/>
          </a:p>
          <a:p>
            <a:pPr marL="0" indent="0">
              <a:buNone/>
            </a:pPr>
            <a:r>
              <a:rPr lang="tr-TR" sz="1800"/>
              <a:t>T1-(H2-H1)/200</a:t>
            </a:r>
          </a:p>
          <a:p>
            <a:pPr marL="0" indent="0">
              <a:buNone/>
            </a:pPr>
            <a:r>
              <a:rPr lang="tr-TR" sz="1800"/>
              <a:t>T1: Bilinen yükseklikteki bilinen sıcaklık</a:t>
            </a:r>
          </a:p>
          <a:p>
            <a:pPr marL="0" indent="0">
              <a:buNone/>
            </a:pPr>
            <a:r>
              <a:rPr lang="tr-TR" sz="1800"/>
              <a:t>H1: Sıcaklık değeribilinen yükseklik</a:t>
            </a:r>
          </a:p>
          <a:p>
            <a:pPr marL="0" indent="0">
              <a:buNone/>
            </a:pPr>
            <a:r>
              <a:rPr lang="tr-TR" sz="1800"/>
              <a:t>H2: Sıcaklık değeri aranan yükseklik  </a:t>
            </a:r>
          </a:p>
        </p:txBody>
      </p:sp>
      <p:pic>
        <p:nvPicPr>
          <p:cNvPr id="5" name="Resim 4">
            <a:extLst>
              <a:ext uri="{FF2B5EF4-FFF2-40B4-BE49-F238E27FC236}">
                <a16:creationId xmlns:a16="http://schemas.microsoft.com/office/drawing/2014/main" id="{1A898928-EFD4-47E4-9A0C-61C48A268357}"/>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54185" y="921117"/>
            <a:ext cx="3339013" cy="546907"/>
          </a:xfrm>
          <a:prstGeom prst="rect">
            <a:avLst/>
          </a:prstGeom>
        </p:spPr>
      </p:pic>
      <p:pic>
        <p:nvPicPr>
          <p:cNvPr id="8" name="Resim 7">
            <a:extLst>
              <a:ext uri="{FF2B5EF4-FFF2-40B4-BE49-F238E27FC236}">
                <a16:creationId xmlns:a16="http://schemas.microsoft.com/office/drawing/2014/main" id="{696D6B44-7D3D-4F62-8C6E-94CD2CEEDD66}"/>
              </a:ext>
            </a:extLst>
          </p:cNvPr>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6558376" y="1160181"/>
            <a:ext cx="3682428" cy="2783078"/>
          </a:xfrm>
          <a:prstGeom prst="rect">
            <a:avLst/>
          </a:prstGeom>
        </p:spPr>
      </p:pic>
      <p:pic>
        <p:nvPicPr>
          <p:cNvPr id="10" name="Resim 9">
            <a:extLst>
              <a:ext uri="{FF2B5EF4-FFF2-40B4-BE49-F238E27FC236}">
                <a16:creationId xmlns:a16="http://schemas.microsoft.com/office/drawing/2014/main" id="{1CB9C483-6E90-45F7-9926-C2DFB7B6F2E7}"/>
              </a:ext>
            </a:extLst>
          </p:cNvPr>
          <p:cNvPicPr>
            <a:picLocks noChangeAspect="1"/>
          </p:cNvPicPr>
          <p:nvPr/>
        </p:nvPicPr>
        <p:blipFill>
          <a:blip r:embed="rId5"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83432" y="3943259"/>
            <a:ext cx="3554708" cy="2783077"/>
          </a:xfrm>
          <a:prstGeom prst="rect">
            <a:avLst/>
          </a:prstGeom>
        </p:spPr>
      </p:pic>
      <p:pic>
        <p:nvPicPr>
          <p:cNvPr id="12" name="Resim 11">
            <a:extLst>
              <a:ext uri="{FF2B5EF4-FFF2-40B4-BE49-F238E27FC236}">
                <a16:creationId xmlns:a16="http://schemas.microsoft.com/office/drawing/2014/main" id="{BC1B4836-9FD1-46E8-A5BA-645E420829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79211" y="4105544"/>
            <a:ext cx="3361593" cy="2618088"/>
          </a:xfrm>
          <a:prstGeom prst="rect">
            <a:avLst/>
          </a:prstGeom>
        </p:spPr>
      </p:pic>
      <p:pic>
        <p:nvPicPr>
          <p:cNvPr id="14" name="Resim 13">
            <a:extLst>
              <a:ext uri="{FF2B5EF4-FFF2-40B4-BE49-F238E27FC236}">
                <a16:creationId xmlns:a16="http://schemas.microsoft.com/office/drawing/2014/main" id="{A0616272-6C9F-444C-8BA4-644860CE90B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6916" y="1373256"/>
            <a:ext cx="4409084" cy="864526"/>
          </a:xfrm>
          <a:prstGeom prst="rect">
            <a:avLst/>
          </a:prstGeom>
        </p:spPr>
      </p:pic>
      <p:sp>
        <p:nvSpPr>
          <p:cNvPr id="15" name="Dikdörtgen 14">
            <a:extLst>
              <a:ext uri="{FF2B5EF4-FFF2-40B4-BE49-F238E27FC236}">
                <a16:creationId xmlns:a16="http://schemas.microsoft.com/office/drawing/2014/main" id="{F0746DAE-4B3F-4A02-B18E-6395F27185C5}"/>
              </a:ext>
            </a:extLst>
          </p:cNvPr>
          <p:cNvSpPr/>
          <p:nvPr/>
        </p:nvSpPr>
        <p:spPr>
          <a:xfrm>
            <a:off x="920004" y="741744"/>
            <a:ext cx="535724" cy="923330"/>
          </a:xfrm>
          <a:prstGeom prst="rect">
            <a:avLst/>
          </a:prstGeom>
          <a:noFill/>
        </p:spPr>
        <p:txBody>
          <a:bodyPr wrap="none" lIns="91440" tIns="45720" rIns="91440" bIns="45720">
            <a:spAutoFit/>
          </a:bodyPr>
          <a:lstStyle/>
          <a:p>
            <a:pPr algn="ctr"/>
            <a:r>
              <a:rPr lang="tr-TR" sz="5400" b="0" cap="none" spc="0">
                <a:ln w="0"/>
                <a:solidFill>
                  <a:schemeClr val="tx1"/>
                </a:solidFill>
                <a:effectLst>
                  <a:outerShdw blurRad="38100" dist="19050" dir="2700000" algn="tl" rotWithShape="0">
                    <a:schemeClr val="dk1">
                      <a:alpha val="40000"/>
                    </a:schemeClr>
                  </a:outerShdw>
                </a:effectLst>
              </a:rPr>
              <a:t>1</a:t>
            </a:r>
          </a:p>
        </p:txBody>
      </p:sp>
      <p:sp>
        <p:nvSpPr>
          <p:cNvPr id="16" name="Dikdörtgen 15">
            <a:extLst>
              <a:ext uri="{FF2B5EF4-FFF2-40B4-BE49-F238E27FC236}">
                <a16:creationId xmlns:a16="http://schemas.microsoft.com/office/drawing/2014/main" id="{E692A2A9-6AA9-4B3F-BD86-38EA529DED38}"/>
              </a:ext>
            </a:extLst>
          </p:cNvPr>
          <p:cNvSpPr/>
          <p:nvPr/>
        </p:nvSpPr>
        <p:spPr>
          <a:xfrm>
            <a:off x="920004" y="2722433"/>
            <a:ext cx="535724" cy="923330"/>
          </a:xfrm>
          <a:prstGeom prst="rect">
            <a:avLst/>
          </a:prstGeom>
          <a:noFill/>
        </p:spPr>
        <p:txBody>
          <a:bodyPr wrap="none" lIns="91440" tIns="45720" rIns="91440" bIns="45720">
            <a:spAutoFit/>
          </a:bodyPr>
          <a:lstStyle/>
          <a:p>
            <a:pPr algn="ctr"/>
            <a:r>
              <a:rPr lang="tr-TR" sz="5400" b="0" cap="none" spc="0">
                <a:ln w="0"/>
                <a:solidFill>
                  <a:schemeClr val="tx1"/>
                </a:solidFill>
                <a:effectLst>
                  <a:outerShdw blurRad="38100" dist="19050" dir="2700000" algn="tl" rotWithShape="0">
                    <a:schemeClr val="dk1">
                      <a:alpha val="40000"/>
                    </a:schemeClr>
                  </a:outerShdw>
                </a:effectLst>
              </a:rPr>
              <a:t>2</a:t>
            </a:r>
          </a:p>
        </p:txBody>
      </p:sp>
    </p:spTree>
    <p:extLst>
      <p:ext uri="{BB962C8B-B14F-4D97-AF65-F5344CB8AC3E}">
        <p14:creationId xmlns:p14="http://schemas.microsoft.com/office/powerpoint/2010/main" val="404428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1F3DCB2C-C781-4CBF-8D63-6D05E3931EF9}"/>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487488" y="2674481"/>
            <a:ext cx="8534961" cy="4095398"/>
          </a:xfrm>
          <a:prstGeom prst="rect">
            <a:avLst/>
          </a:prstGeom>
        </p:spPr>
      </p:pic>
      <p:sp>
        <p:nvSpPr>
          <p:cNvPr id="2" name="Başlık 1">
            <a:extLst>
              <a:ext uri="{FF2B5EF4-FFF2-40B4-BE49-F238E27FC236}">
                <a16:creationId xmlns:a16="http://schemas.microsoft.com/office/drawing/2014/main" id="{C2024D38-00C8-40A9-9D2C-02CD42379D10}"/>
              </a:ext>
            </a:extLst>
          </p:cNvPr>
          <p:cNvSpPr>
            <a:spLocks noGrp="1"/>
          </p:cNvSpPr>
          <p:nvPr>
            <p:ph type="title"/>
          </p:nvPr>
        </p:nvSpPr>
        <p:spPr>
          <a:xfrm>
            <a:off x="609600" y="0"/>
            <a:ext cx="10972800" cy="1143000"/>
          </a:xfrm>
        </p:spPr>
        <p:txBody>
          <a:bodyPr/>
          <a:lstStyle/>
          <a:p>
            <a:r>
              <a:rPr lang="tr-TR"/>
              <a:t>EĞİM UYARLANMIŞ YAĞIŞ HARİTASI</a:t>
            </a:r>
          </a:p>
        </p:txBody>
      </p:sp>
      <p:pic>
        <p:nvPicPr>
          <p:cNvPr id="5" name="Resim 4">
            <a:extLst>
              <a:ext uri="{FF2B5EF4-FFF2-40B4-BE49-F238E27FC236}">
                <a16:creationId xmlns:a16="http://schemas.microsoft.com/office/drawing/2014/main" id="{13234D6E-49DF-4968-9756-922914CE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80" y="744081"/>
            <a:ext cx="6972684" cy="1723330"/>
          </a:xfrm>
          <a:prstGeom prst="rect">
            <a:avLst/>
          </a:prstGeom>
        </p:spPr>
      </p:pic>
    </p:spTree>
    <p:extLst>
      <p:ext uri="{BB962C8B-B14F-4D97-AF65-F5344CB8AC3E}">
        <p14:creationId xmlns:p14="http://schemas.microsoft.com/office/powerpoint/2010/main" val="485664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356E1A5-B55E-4998-AB18-2A08EE852671}"/>
              </a:ext>
            </a:extLst>
          </p:cNvPr>
          <p:cNvSpPr>
            <a:spLocks noGrp="1"/>
          </p:cNvSpPr>
          <p:nvPr>
            <p:ph type="title"/>
          </p:nvPr>
        </p:nvSpPr>
        <p:spPr>
          <a:xfrm>
            <a:off x="609600" y="-27384"/>
            <a:ext cx="10972800" cy="1143000"/>
          </a:xfrm>
        </p:spPr>
        <p:txBody>
          <a:bodyPr>
            <a:normAutofit/>
          </a:bodyPr>
          <a:lstStyle/>
          <a:p>
            <a:r>
              <a:rPr lang="tr-TR"/>
              <a:t>CADDE KANYONUNDA Y/G VE GGF</a:t>
            </a:r>
          </a:p>
        </p:txBody>
      </p:sp>
      <p:pic>
        <p:nvPicPr>
          <p:cNvPr id="7" name="Resim 6">
            <a:extLst>
              <a:ext uri="{FF2B5EF4-FFF2-40B4-BE49-F238E27FC236}">
                <a16:creationId xmlns:a16="http://schemas.microsoft.com/office/drawing/2014/main" id="{BD9725AD-0816-4849-97E9-B2DE34FD71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597" y="1145456"/>
            <a:ext cx="2738099" cy="678005"/>
          </a:xfrm>
          <a:prstGeom prst="rect">
            <a:avLst/>
          </a:prstGeom>
        </p:spPr>
      </p:pic>
      <p:pic>
        <p:nvPicPr>
          <p:cNvPr id="9" name="Resim 8">
            <a:extLst>
              <a:ext uri="{FF2B5EF4-FFF2-40B4-BE49-F238E27FC236}">
                <a16:creationId xmlns:a16="http://schemas.microsoft.com/office/drawing/2014/main" id="{1564A1C8-DF0C-4F56-8343-4B4F145E3C33}"/>
              </a:ext>
            </a:extLst>
          </p:cNvPr>
          <p:cNvPicPr>
            <a:picLocks noChangeAspect="1"/>
          </p:cNvPicPr>
          <p:nvPr/>
        </p:nvPicPr>
        <p:blipFill>
          <a:blip r:embed="rId4"/>
          <a:stretch>
            <a:fillRect/>
          </a:stretch>
        </p:blipFill>
        <p:spPr>
          <a:xfrm>
            <a:off x="589704" y="862799"/>
            <a:ext cx="4858841" cy="373757"/>
          </a:xfrm>
          <a:prstGeom prst="rect">
            <a:avLst/>
          </a:prstGeom>
        </p:spPr>
      </p:pic>
      <p:pic>
        <p:nvPicPr>
          <p:cNvPr id="13" name="Resim 12">
            <a:extLst>
              <a:ext uri="{FF2B5EF4-FFF2-40B4-BE49-F238E27FC236}">
                <a16:creationId xmlns:a16="http://schemas.microsoft.com/office/drawing/2014/main" id="{31622159-D698-43F4-98FD-EF184A1BF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674" y="1943311"/>
            <a:ext cx="3721885" cy="609473"/>
          </a:xfrm>
          <a:prstGeom prst="rect">
            <a:avLst/>
          </a:prstGeom>
        </p:spPr>
      </p:pic>
      <p:pic>
        <p:nvPicPr>
          <p:cNvPr id="15" name="Resim 14">
            <a:extLst>
              <a:ext uri="{FF2B5EF4-FFF2-40B4-BE49-F238E27FC236}">
                <a16:creationId xmlns:a16="http://schemas.microsoft.com/office/drawing/2014/main" id="{013F32F9-987F-4A91-84E5-D56013F15218}"/>
              </a:ext>
            </a:extLst>
          </p:cNvPr>
          <p:cNvPicPr>
            <a:picLocks noChangeAspect="1"/>
          </p:cNvPicPr>
          <p:nvPr/>
        </p:nvPicPr>
        <p:blipFill>
          <a:blip r:embed="rId6"/>
          <a:stretch>
            <a:fillRect/>
          </a:stretch>
        </p:blipFill>
        <p:spPr>
          <a:xfrm>
            <a:off x="5824686" y="868478"/>
            <a:ext cx="6193504" cy="5989770"/>
          </a:xfrm>
          <a:prstGeom prst="rect">
            <a:avLst/>
          </a:prstGeom>
        </p:spPr>
      </p:pic>
      <p:pic>
        <p:nvPicPr>
          <p:cNvPr id="17" name="Resim 16">
            <a:extLst>
              <a:ext uri="{FF2B5EF4-FFF2-40B4-BE49-F238E27FC236}">
                <a16:creationId xmlns:a16="http://schemas.microsoft.com/office/drawing/2014/main" id="{770A590A-CE97-4EE0-90DC-2BBCE655B9AE}"/>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599" y="4552513"/>
            <a:ext cx="5090037" cy="2305487"/>
          </a:xfrm>
          <a:prstGeom prst="rect">
            <a:avLst/>
          </a:prstGeom>
        </p:spPr>
      </p:pic>
      <p:sp>
        <p:nvSpPr>
          <p:cNvPr id="19" name="Metin kutusu 18">
            <a:extLst>
              <a:ext uri="{FF2B5EF4-FFF2-40B4-BE49-F238E27FC236}">
                <a16:creationId xmlns:a16="http://schemas.microsoft.com/office/drawing/2014/main" id="{10DB2B74-96D3-4DAF-8C4E-F8720C61DFD2}"/>
              </a:ext>
            </a:extLst>
          </p:cNvPr>
          <p:cNvSpPr txBox="1"/>
          <p:nvPr/>
        </p:nvSpPr>
        <p:spPr>
          <a:xfrm>
            <a:off x="173810" y="5770518"/>
            <a:ext cx="6096000" cy="215444"/>
          </a:xfrm>
          <a:prstGeom prst="rect">
            <a:avLst/>
          </a:prstGeom>
          <a:noFill/>
        </p:spPr>
        <p:txBody>
          <a:bodyPr wrap="square">
            <a:spAutoFit/>
          </a:bodyPr>
          <a:lstStyle/>
          <a:p>
            <a:r>
              <a:rPr lang="tr-TR" sz="800"/>
              <a:t>https://www.researchgate.net/figure/Skyline-graph-and-sky-view-factor-calculation-in-ArcGIS_fig2_318823667</a:t>
            </a:r>
          </a:p>
        </p:txBody>
      </p:sp>
      <p:pic>
        <p:nvPicPr>
          <p:cNvPr id="20" name="Picture 2">
            <a:extLst>
              <a:ext uri="{FF2B5EF4-FFF2-40B4-BE49-F238E27FC236}">
                <a16:creationId xmlns:a16="http://schemas.microsoft.com/office/drawing/2014/main" id="{7CC0348B-DD94-4AC5-8D78-5F9652A6A38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5290" y="2751522"/>
            <a:ext cx="2324100" cy="1962150"/>
          </a:xfrm>
          <a:prstGeom prst="rect">
            <a:avLst/>
          </a:prstGeom>
          <a:noFill/>
          <a:extLst>
            <a:ext uri="{909E8E84-426E-40DD-AFC4-6F175D3DCCD1}">
              <a14:hiddenFill xmlns:a14="http://schemas.microsoft.com/office/drawing/2010/main">
                <a:solidFill>
                  <a:srgbClr val="FFFFFF"/>
                </a:solidFill>
              </a14:hiddenFill>
            </a:ext>
          </a:extLst>
        </p:spPr>
      </p:pic>
      <p:sp>
        <p:nvSpPr>
          <p:cNvPr id="21" name="Dikdörtgen 20">
            <a:extLst>
              <a:ext uri="{FF2B5EF4-FFF2-40B4-BE49-F238E27FC236}">
                <a16:creationId xmlns:a16="http://schemas.microsoft.com/office/drawing/2014/main" id="{8E5C4014-FA07-4C54-971B-A0EE2A4F0EE1}"/>
              </a:ext>
            </a:extLst>
          </p:cNvPr>
          <p:cNvSpPr/>
          <p:nvPr/>
        </p:nvSpPr>
        <p:spPr>
          <a:xfrm>
            <a:off x="104399" y="757525"/>
            <a:ext cx="535724" cy="923330"/>
          </a:xfrm>
          <a:prstGeom prst="rect">
            <a:avLst/>
          </a:prstGeom>
          <a:noFill/>
        </p:spPr>
        <p:txBody>
          <a:bodyPr wrap="none" lIns="91440" tIns="45720" rIns="91440" bIns="45720">
            <a:spAutoFit/>
          </a:bodyPr>
          <a:lstStyle/>
          <a:p>
            <a:pPr algn="ctr"/>
            <a:r>
              <a:rPr lang="tr-TR" sz="5400" b="0" cap="none" spc="0">
                <a:ln w="0"/>
                <a:solidFill>
                  <a:schemeClr val="tx1"/>
                </a:solidFill>
                <a:effectLst>
                  <a:outerShdw blurRad="38100" dist="19050" dir="2700000" algn="tl" rotWithShape="0">
                    <a:schemeClr val="dk1">
                      <a:alpha val="40000"/>
                    </a:schemeClr>
                  </a:outerShdw>
                </a:effectLst>
              </a:rPr>
              <a:t>1</a:t>
            </a:r>
          </a:p>
        </p:txBody>
      </p:sp>
      <p:sp>
        <p:nvSpPr>
          <p:cNvPr id="22" name="Dikdörtgen 21">
            <a:extLst>
              <a:ext uri="{FF2B5EF4-FFF2-40B4-BE49-F238E27FC236}">
                <a16:creationId xmlns:a16="http://schemas.microsoft.com/office/drawing/2014/main" id="{9C0D62A2-9701-40E4-A98C-87A4748D0D77}"/>
              </a:ext>
            </a:extLst>
          </p:cNvPr>
          <p:cNvSpPr/>
          <p:nvPr/>
        </p:nvSpPr>
        <p:spPr>
          <a:xfrm>
            <a:off x="93216" y="1665074"/>
            <a:ext cx="535724" cy="923330"/>
          </a:xfrm>
          <a:prstGeom prst="rect">
            <a:avLst/>
          </a:prstGeom>
          <a:noFill/>
        </p:spPr>
        <p:txBody>
          <a:bodyPr wrap="none" lIns="91440" tIns="45720" rIns="91440" bIns="45720">
            <a:spAutoFit/>
          </a:bodyPr>
          <a:lstStyle/>
          <a:p>
            <a:pPr algn="ctr"/>
            <a:r>
              <a:rPr lang="tr-TR" sz="5400" b="0" cap="none" spc="0">
                <a:ln w="0"/>
                <a:solidFill>
                  <a:schemeClr val="tx1"/>
                </a:solidFill>
                <a:effectLst>
                  <a:outerShdw blurRad="38100" dist="19050" dir="2700000" algn="tl" rotWithShape="0">
                    <a:schemeClr val="dk1">
                      <a:alpha val="40000"/>
                    </a:schemeClr>
                  </a:outerShdw>
                </a:effectLst>
              </a:rPr>
              <a:t>2</a:t>
            </a:r>
          </a:p>
        </p:txBody>
      </p:sp>
      <p:pic>
        <p:nvPicPr>
          <p:cNvPr id="23" name="Picture 2">
            <a:extLst>
              <a:ext uri="{FF2B5EF4-FFF2-40B4-BE49-F238E27FC236}">
                <a16:creationId xmlns:a16="http://schemas.microsoft.com/office/drawing/2014/main" id="{BD5785E4-9760-4E74-A021-F12E1C31B709}"/>
              </a:ext>
            </a:extLst>
          </p:cNvPr>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88640" y="2623349"/>
            <a:ext cx="2786795" cy="1899350"/>
          </a:xfrm>
          <a:prstGeom prst="rect">
            <a:avLst/>
          </a:prstGeom>
          <a:noFill/>
          <a:ln w="9525">
            <a:noFill/>
            <a:miter lim="800000"/>
            <a:headEnd/>
            <a:tailEnd/>
          </a:ln>
        </p:spPr>
      </p:pic>
    </p:spTree>
    <p:extLst>
      <p:ext uri="{BB962C8B-B14F-4D97-AF65-F5344CB8AC3E}">
        <p14:creationId xmlns:p14="http://schemas.microsoft.com/office/powerpoint/2010/main" val="224119203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963</Words>
  <Application>Microsoft Office PowerPoint</Application>
  <PresentationFormat>Geniş ekran</PresentationFormat>
  <Paragraphs>76</Paragraphs>
  <Slides>25</Slides>
  <Notes>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Calibri</vt:lpstr>
      <vt:lpstr>Times New Roman</vt:lpstr>
      <vt:lpstr>Verdana</vt:lpstr>
      <vt:lpstr>Ofis Teması</vt:lpstr>
      <vt:lpstr>İKLİM TASARIM KENTSEL MİKROKLİMA VE KENTSEL TASARIM</vt:lpstr>
      <vt:lpstr>PowerPoint Sunusu</vt:lpstr>
      <vt:lpstr>PowerPoint Sunusu</vt:lpstr>
      <vt:lpstr>PowerPoint Sunusu</vt:lpstr>
      <vt:lpstr>PowerPoint Sunusu</vt:lpstr>
      <vt:lpstr>Kentsel Isı Adası Nedir?</vt:lpstr>
      <vt:lpstr>LAPSE RATE YÜKSEKLİK UYARLANMIŞ SICAKLIK HARİTASI</vt:lpstr>
      <vt:lpstr>EĞİM UYARLANMIŞ YAĞIŞ HARİTASI</vt:lpstr>
      <vt:lpstr>CADDE KANYONUNDA Y/G VE GGF</vt:lpstr>
      <vt:lpstr>Sıcaklığı etkileyen  kentsel peyzaj karakteri</vt:lpstr>
      <vt:lpstr>KENTSEL PEYZAJ KARAKTERİ TEMELİNDE  LEFKOŞA İKLİMİ</vt:lpstr>
      <vt:lpstr>PowerPoint Sunusu</vt:lpstr>
      <vt:lpstr>PowerPoint Sunusu</vt:lpstr>
      <vt:lpstr>PowerPoint Sunusu</vt:lpstr>
      <vt:lpstr>PowerPoint Sunusu</vt:lpstr>
      <vt:lpstr>What Can Be Done?</vt:lpstr>
      <vt:lpstr>PowerPoint Sunusu</vt:lpstr>
      <vt:lpstr>PowerPoint Sunusu</vt:lpstr>
      <vt:lpstr>PowerPoint Sunusu</vt:lpstr>
      <vt:lpstr>PowerPoint Sunusu</vt:lpstr>
      <vt:lpstr>MASHRABIYA</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MLTY</dc:creator>
  <cp:lastModifiedBy>Şükran Şahin</cp:lastModifiedBy>
  <cp:revision>70</cp:revision>
  <dcterms:created xsi:type="dcterms:W3CDTF">2015-10-15T09:01:38Z</dcterms:created>
  <dcterms:modified xsi:type="dcterms:W3CDTF">2022-12-28T18:47:04Z</dcterms:modified>
</cp:coreProperties>
</file>