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1" r:id="rId1"/>
  </p:sldMasterIdLst>
  <p:sldIdLst>
    <p:sldId id="256" r:id="rId2"/>
    <p:sldId id="257" r:id="rId3"/>
    <p:sldId id="258" r:id="rId4"/>
    <p:sldId id="270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632" autoAdjust="0"/>
    <p:restoredTop sz="94660"/>
  </p:normalViewPr>
  <p:slideViewPr>
    <p:cSldViewPr snapToGrid="0">
      <p:cViewPr varScale="1">
        <p:scale>
          <a:sx n="92" d="100"/>
          <a:sy n="92" d="100"/>
        </p:scale>
        <p:origin x="51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A069CB8-F204-4D06-B913-C5A26A89888A}" type="datetimeFigureOut">
              <a:rPr lang="en-US" smtClean="0"/>
              <a:t>4/5/2018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5688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6E300-0A13-4A81-945A-7333C271A069}" type="datetimeFigureOut">
              <a:rPr lang="en-US" smtClean="0"/>
              <a:t>4/5/2018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8517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71962-1EA4-46E7-BCB0-F36CE46D1A59}" type="datetimeFigureOut">
              <a:rPr lang="en-US" smtClean="0"/>
              <a:t>4/5/2018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27931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BB376-B19C-488D-ABEB-03C7E6E9E3E0}" type="datetimeFigureOut">
              <a:rPr lang="en-US" smtClean="0"/>
              <a:t>4/5/2018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37A9-119A-49DA-BD12-AAC58B377D8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4891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5B261-8843-42D1-AAFC-05E20E2D9B97}" type="datetimeFigureOut">
              <a:rPr lang="en-US" smtClean="0"/>
              <a:t>4/5/2018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3206818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E2A62-1983-43A1-A163-D8AA46534C80}" type="datetimeFigureOut">
              <a:rPr lang="en-US" smtClean="0"/>
              <a:t>4/5/2018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051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F3E3B-34E3-4345-B2A1-994B83598A9C}" type="datetimeFigureOut">
              <a:rPr lang="en-US" smtClean="0"/>
              <a:t>4/5/2018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0782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16C96-82A1-4D77-8ADA-627AC6FE3D65}" type="datetimeFigureOut">
              <a:rPr lang="en-US" smtClean="0"/>
              <a:t>4/5/2018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4696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02C1E-28F2-47E9-802D-339E64E2F920}" type="datetimeFigureOut">
              <a:rPr lang="en-US" smtClean="0"/>
              <a:t>4/5/2018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3729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71A48-F18A-45B3-BC05-1E27DA3F88AF}" type="datetimeFigureOut">
              <a:rPr lang="en-US" smtClean="0"/>
              <a:t>4/5/2018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9447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747F8-9654-4282-85D2-65F41AAE7A75}" type="datetimeFigureOut">
              <a:rPr lang="en-US" smtClean="0"/>
              <a:t>4/5/2018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14227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DC5B261-8843-42D1-AAFC-05E20E2D9B97}" type="datetimeFigureOut">
              <a:rPr lang="en-US" smtClean="0"/>
              <a:t>4/5/2018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5121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RECOGNIZING</a:t>
            </a:r>
            <a:r>
              <a:rPr lang="tr-TR" sz="5400" dirty="0"/>
              <a:t> </a:t>
            </a:r>
            <a:r>
              <a:rPr lang="en-US" sz="5400" dirty="0"/>
              <a:t>LABORATORY</a:t>
            </a:r>
            <a:br>
              <a:rPr lang="en-US" sz="5400" dirty="0"/>
            </a:br>
            <a:r>
              <a:rPr lang="en-US" sz="5400" dirty="0"/>
              <a:t>HAZARDS: PHYSICAL HAZARDS</a:t>
            </a:r>
            <a:endParaRPr lang="tr-TR" sz="54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PHA297-Laboratory </a:t>
            </a:r>
            <a:r>
              <a:rPr lang="tr-TR" dirty="0" err="1"/>
              <a:t>safety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444000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24128" y="0"/>
            <a:ext cx="9720072" cy="1499616"/>
          </a:xfrm>
        </p:spPr>
        <p:txBody>
          <a:bodyPr/>
          <a:lstStyle/>
          <a:p>
            <a:r>
              <a:rPr lang="tr-TR" dirty="0"/>
              <a:t>CORROSIVE HAZARDS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24127" y="1499616"/>
            <a:ext cx="9720073" cy="4023360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Corrosives are defined as chemicals that cause harm or injury by damaging and destroying tissue,</a:t>
            </a:r>
            <a:r>
              <a:rPr lang="tr-TR" dirty="0"/>
              <a:t> </a:t>
            </a:r>
            <a:r>
              <a:rPr lang="en-US" dirty="0"/>
              <a:t>such as eyes or skin, at the point of contact or the exposure site</a:t>
            </a:r>
            <a:r>
              <a:rPr lang="tr-TR" dirty="0"/>
              <a:t>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Most common corrosives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some</a:t>
            </a:r>
            <a:r>
              <a:rPr lang="en-US" dirty="0"/>
              <a:t> </a:t>
            </a:r>
            <a:r>
              <a:rPr lang="tr-TR" dirty="0" err="1"/>
              <a:t>acids</a:t>
            </a:r>
            <a:r>
              <a:rPr lang="tr-TR" dirty="0"/>
              <a:t>, </a:t>
            </a:r>
            <a:r>
              <a:rPr lang="tr-TR" dirty="0" err="1"/>
              <a:t>bases</a:t>
            </a:r>
            <a:r>
              <a:rPr lang="tr-TR" dirty="0"/>
              <a:t>, </a:t>
            </a:r>
            <a:r>
              <a:rPr lang="tr-TR" dirty="0" err="1"/>
              <a:t>oxidizing</a:t>
            </a:r>
            <a:r>
              <a:rPr lang="tr-TR" dirty="0"/>
              <a:t> </a:t>
            </a:r>
            <a:r>
              <a:rPr lang="tr-TR" dirty="0" err="1"/>
              <a:t>agents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gases</a:t>
            </a:r>
            <a:r>
              <a:rPr lang="tr-TR" dirty="0"/>
              <a:t>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dirty="0" err="1"/>
              <a:t>Minimizing</a:t>
            </a:r>
            <a:r>
              <a:rPr lang="tr-TR" dirty="0"/>
              <a:t> </a:t>
            </a:r>
            <a:r>
              <a:rPr lang="tr-TR" dirty="0" err="1"/>
              <a:t>exposure</a:t>
            </a:r>
            <a:r>
              <a:rPr lang="tr-TR" dirty="0"/>
              <a:t> is </a:t>
            </a:r>
            <a:r>
              <a:rPr lang="tr-TR" dirty="0" err="1"/>
              <a:t>very</a:t>
            </a:r>
            <a:r>
              <a:rPr lang="tr-TR" dirty="0"/>
              <a:t> </a:t>
            </a:r>
            <a:r>
              <a:rPr lang="tr-TR" dirty="0" err="1"/>
              <a:t>important</a:t>
            </a:r>
            <a:r>
              <a:rPr lang="tr-TR" dirty="0"/>
              <a:t>. </a:t>
            </a:r>
            <a:r>
              <a:rPr lang="tr-TR" dirty="0" err="1"/>
              <a:t>Proper</a:t>
            </a:r>
            <a:r>
              <a:rPr lang="tr-TR" dirty="0"/>
              <a:t> </a:t>
            </a:r>
            <a:r>
              <a:rPr lang="tr-TR" dirty="0" err="1"/>
              <a:t>precautions</a:t>
            </a:r>
            <a:r>
              <a:rPr lang="tr-TR" dirty="0"/>
              <a:t> </a:t>
            </a:r>
            <a:r>
              <a:rPr lang="tr-TR" dirty="0" err="1"/>
              <a:t>should</a:t>
            </a:r>
            <a:r>
              <a:rPr lang="tr-TR" dirty="0"/>
              <a:t> be </a:t>
            </a:r>
            <a:r>
              <a:rPr lang="tr-TR" dirty="0" err="1"/>
              <a:t>used</a:t>
            </a:r>
            <a:r>
              <a:rPr lang="tr-TR" dirty="0"/>
              <a:t>.</a:t>
            </a:r>
          </a:p>
          <a:p>
            <a:pPr marL="0" indent="0" algn="ctr">
              <a:buNone/>
            </a:pPr>
            <a:endParaRPr lang="tr-TR" sz="1600" dirty="0"/>
          </a:p>
          <a:p>
            <a:pPr marL="0" indent="0" algn="ctr">
              <a:buNone/>
            </a:pPr>
            <a:r>
              <a:rPr lang="en-US" sz="1600" dirty="0"/>
              <a:t>Corrosive Chemicals that May Be Encountered</a:t>
            </a:r>
            <a:r>
              <a:rPr lang="tr-TR" sz="1600" dirty="0"/>
              <a:t> in </a:t>
            </a:r>
            <a:r>
              <a:rPr lang="tr-TR" sz="1600" dirty="0" err="1"/>
              <a:t>Faculty</a:t>
            </a:r>
            <a:r>
              <a:rPr lang="tr-TR" sz="1600" dirty="0"/>
              <a:t> of </a:t>
            </a:r>
            <a:r>
              <a:rPr lang="tr-TR" sz="1600" dirty="0" err="1"/>
              <a:t>Pharmacy</a:t>
            </a:r>
            <a:r>
              <a:rPr lang="tr-TR" sz="1600" dirty="0"/>
              <a:t> </a:t>
            </a:r>
            <a:r>
              <a:rPr lang="tr-TR" sz="1600" dirty="0" err="1"/>
              <a:t>Labs</a:t>
            </a:r>
            <a:endParaRPr lang="tr-TR" sz="1600" dirty="0"/>
          </a:p>
          <a:p>
            <a:endParaRPr lang="tr-TR" dirty="0"/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5484833"/>
              </p:ext>
            </p:extLst>
          </p:nvPr>
        </p:nvGraphicFramePr>
        <p:xfrm>
          <a:off x="2175580" y="4159338"/>
          <a:ext cx="8167491" cy="20859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8592">
                  <a:extLst>
                    <a:ext uri="{9D8B030D-6E8A-4147-A177-3AD203B41FA5}">
                      <a16:colId xmlns="" xmlns:a16="http://schemas.microsoft.com/office/drawing/2014/main" val="1728562016"/>
                    </a:ext>
                  </a:extLst>
                </a:gridCol>
                <a:gridCol w="2089067">
                  <a:extLst>
                    <a:ext uri="{9D8B030D-6E8A-4147-A177-3AD203B41FA5}">
                      <a16:colId xmlns="" xmlns:a16="http://schemas.microsoft.com/office/drawing/2014/main" val="1440701301"/>
                    </a:ext>
                  </a:extLst>
                </a:gridCol>
                <a:gridCol w="2271101">
                  <a:extLst>
                    <a:ext uri="{9D8B030D-6E8A-4147-A177-3AD203B41FA5}">
                      <a16:colId xmlns="" xmlns:a16="http://schemas.microsoft.com/office/drawing/2014/main" val="3354230323"/>
                    </a:ext>
                  </a:extLst>
                </a:gridCol>
                <a:gridCol w="2118731">
                  <a:extLst>
                    <a:ext uri="{9D8B030D-6E8A-4147-A177-3AD203B41FA5}">
                      <a16:colId xmlns="" xmlns:a16="http://schemas.microsoft.com/office/drawing/2014/main" val="265816254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sz="1600" dirty="0" err="1"/>
                        <a:t>Acids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err="1"/>
                        <a:t>Bases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err="1"/>
                        <a:t>Oxidizing</a:t>
                      </a:r>
                      <a:r>
                        <a:rPr lang="tr-TR" sz="1600" dirty="0"/>
                        <a:t> </a:t>
                      </a:r>
                      <a:r>
                        <a:rPr lang="tr-TR" sz="1600" dirty="0" err="1"/>
                        <a:t>Agents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err="1"/>
                        <a:t>Gases</a:t>
                      </a:r>
                      <a:endParaRPr lang="tr-TR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350782779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r>
                        <a:rPr lang="tr-TR" sz="16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Hydrochloric</a:t>
                      </a:r>
                      <a:r>
                        <a:rPr lang="tr-TR" sz="16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6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acid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err="1"/>
                        <a:t>Sodium</a:t>
                      </a:r>
                      <a:r>
                        <a:rPr lang="tr-TR" sz="1600" dirty="0"/>
                        <a:t> </a:t>
                      </a:r>
                      <a:r>
                        <a:rPr lang="tr-TR" sz="1600" dirty="0" err="1"/>
                        <a:t>hydroxide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err="1"/>
                        <a:t>Hydrogen</a:t>
                      </a:r>
                      <a:r>
                        <a:rPr lang="tr-TR" sz="1600" dirty="0"/>
                        <a:t> </a:t>
                      </a:r>
                      <a:r>
                        <a:rPr lang="tr-TR" sz="1600" dirty="0" err="1"/>
                        <a:t>peroxide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err="1"/>
                        <a:t>Ammonia</a:t>
                      </a:r>
                      <a:endParaRPr lang="tr-TR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83548435"/>
                  </a:ext>
                </a:extLst>
              </a:tr>
              <a:tr h="394355">
                <a:tc>
                  <a:txBody>
                    <a:bodyPr/>
                    <a:lstStyle/>
                    <a:p>
                      <a:r>
                        <a:rPr lang="tr-TR" sz="1600" dirty="0" err="1"/>
                        <a:t>Sulfuric</a:t>
                      </a:r>
                      <a:r>
                        <a:rPr lang="tr-TR" sz="1600" dirty="0"/>
                        <a:t> </a:t>
                      </a:r>
                      <a:r>
                        <a:rPr lang="tr-TR" sz="1600" dirty="0" err="1"/>
                        <a:t>acid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err="1"/>
                        <a:t>Ammonium</a:t>
                      </a:r>
                      <a:r>
                        <a:rPr lang="tr-TR" sz="1600" baseline="0" dirty="0"/>
                        <a:t> </a:t>
                      </a:r>
                      <a:r>
                        <a:rPr lang="tr-TR" sz="1600" baseline="0" dirty="0" err="1"/>
                        <a:t>hydroxide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err="1"/>
                        <a:t>Potassium</a:t>
                      </a:r>
                      <a:r>
                        <a:rPr lang="tr-TR" sz="1600" dirty="0"/>
                        <a:t> </a:t>
                      </a:r>
                      <a:r>
                        <a:rPr lang="tr-TR" sz="1600" dirty="0" err="1"/>
                        <a:t>permanganate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2705623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1600" dirty="0" err="1"/>
                        <a:t>Nitric</a:t>
                      </a:r>
                      <a:r>
                        <a:rPr lang="tr-TR" sz="1600" dirty="0"/>
                        <a:t> </a:t>
                      </a:r>
                      <a:r>
                        <a:rPr lang="tr-TR" sz="1600" dirty="0" err="1"/>
                        <a:t>acid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err="1"/>
                        <a:t>Nitric</a:t>
                      </a:r>
                      <a:r>
                        <a:rPr lang="tr-TR" sz="1600" dirty="0"/>
                        <a:t> </a:t>
                      </a:r>
                      <a:r>
                        <a:rPr lang="tr-TR" sz="1600" dirty="0" err="1"/>
                        <a:t>acid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770488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1600" dirty="0" err="1"/>
                        <a:t>Acetic</a:t>
                      </a:r>
                      <a:r>
                        <a:rPr lang="tr-TR" sz="1600" dirty="0"/>
                        <a:t> </a:t>
                      </a:r>
                      <a:r>
                        <a:rPr lang="tr-TR" sz="1600" dirty="0" err="1"/>
                        <a:t>acid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3477826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7503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alphaModFix amt="35000"/>
            <a:extLst/>
          </a:blip>
          <a:srcRect t="31646" b="4615"/>
          <a:stretch/>
        </p:blipFill>
        <p:spPr>
          <a:xfrm>
            <a:off x="81022" y="-60385"/>
            <a:ext cx="12191980" cy="6857990"/>
          </a:xfrm>
          <a:prstGeom prst="rect">
            <a:avLst/>
          </a:prstGeom>
        </p:spPr>
      </p:pic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37191" y="249821"/>
            <a:ext cx="9720072" cy="1499616"/>
          </a:xfrm>
        </p:spPr>
        <p:txBody>
          <a:bodyPr>
            <a:normAutofit/>
          </a:bodyPr>
          <a:lstStyle/>
          <a:p>
            <a:r>
              <a:rPr lang="tr-TR" dirty="0" err="1"/>
              <a:t>CorrosIves</a:t>
            </a:r>
            <a:r>
              <a:rPr lang="tr-TR" dirty="0"/>
              <a:t> - </a:t>
            </a:r>
            <a:r>
              <a:rPr lang="tr-TR" dirty="0" err="1"/>
              <a:t>AcIds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1914" y="1749437"/>
            <a:ext cx="12068174" cy="4663440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en-US" dirty="0"/>
              <a:t>The potential for injury by an</a:t>
            </a:r>
            <a:r>
              <a:rPr lang="tr-TR" dirty="0"/>
              <a:t> </a:t>
            </a:r>
            <a:r>
              <a:rPr lang="en-US" dirty="0"/>
              <a:t>acid depends on its chemical structure, the area of the exposure, the concentration of the solution, the</a:t>
            </a:r>
            <a:r>
              <a:rPr lang="tr-TR" dirty="0"/>
              <a:t> </a:t>
            </a:r>
            <a:r>
              <a:rPr lang="en-US" dirty="0"/>
              <a:t>duration of exposure, and the temperature of the solution. The greater the concentration, duration, and</a:t>
            </a:r>
            <a:r>
              <a:rPr lang="tr-TR" dirty="0"/>
              <a:t> </a:t>
            </a:r>
            <a:r>
              <a:rPr lang="en-US" dirty="0"/>
              <a:t>temperature encountered, the greater is the potential for harm.</a:t>
            </a:r>
            <a:endParaRPr lang="tr-TR" dirty="0"/>
          </a:p>
          <a:p>
            <a:pPr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tr-TR" dirty="0" err="1"/>
              <a:t>HCl</a:t>
            </a:r>
            <a:r>
              <a:rPr lang="tr-TR" dirty="0"/>
              <a:t>, H</a:t>
            </a:r>
            <a:r>
              <a:rPr lang="tr-TR" baseline="-25000" dirty="0"/>
              <a:t>2</a:t>
            </a:r>
            <a:r>
              <a:rPr lang="tr-TR" dirty="0"/>
              <a:t>SO</a:t>
            </a:r>
            <a:r>
              <a:rPr lang="tr-TR" baseline="-25000" dirty="0"/>
              <a:t>4</a:t>
            </a:r>
            <a:r>
              <a:rPr lang="tr-TR" dirty="0"/>
              <a:t>, HNO</a:t>
            </a:r>
            <a:r>
              <a:rPr lang="tr-TR" baseline="-25000" dirty="0"/>
              <a:t>3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en-US" dirty="0"/>
              <a:t>Strong acids (and strong bases) in concentrations greater than 1 molar are usually corrosive. While concentrated and dilute may just sound like relative terms to describe the molarity of solutions,</a:t>
            </a:r>
            <a:r>
              <a:rPr lang="tr-TR" dirty="0"/>
              <a:t> </a:t>
            </a:r>
            <a:r>
              <a:rPr lang="en-US" dirty="0"/>
              <a:t>in acid–base chemistry these have specific definitions. Concentrated means that the acid or base has the molarity</a:t>
            </a:r>
            <a:r>
              <a:rPr lang="tr-TR" dirty="0"/>
              <a:t> of</a:t>
            </a:r>
            <a:r>
              <a:rPr lang="en-US" dirty="0"/>
              <a:t> saturated solutions. Dilute is a less well-defined term and means that the</a:t>
            </a:r>
            <a:r>
              <a:rPr lang="tr-TR" dirty="0"/>
              <a:t> </a:t>
            </a:r>
            <a:r>
              <a:rPr lang="en-US" dirty="0"/>
              <a:t>concentration is lower than concentrated. This could be 6 M, 1 M, or less. So, while a “dilute solution” may sound</a:t>
            </a:r>
            <a:r>
              <a:rPr lang="tr-TR" dirty="0"/>
              <a:t> </a:t>
            </a:r>
            <a:r>
              <a:rPr lang="en-US" dirty="0"/>
              <a:t>like a “safe” one, 6 M is still pretty concentrated and probably quite hazardous.</a:t>
            </a:r>
            <a:endParaRPr lang="tr-TR" dirty="0"/>
          </a:p>
          <a:p>
            <a:pPr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en-US" dirty="0"/>
              <a:t>Acids generally cause damage to proteins, forming a substance called coagulum. As</a:t>
            </a:r>
            <a:r>
              <a:rPr lang="tr-TR" dirty="0"/>
              <a:t> </a:t>
            </a:r>
            <a:r>
              <a:rPr lang="en-US" dirty="0"/>
              <a:t>this</a:t>
            </a:r>
            <a:r>
              <a:rPr lang="tr-TR" dirty="0"/>
              <a:t> s</a:t>
            </a:r>
            <a:r>
              <a:rPr lang="en-US" dirty="0" err="1"/>
              <a:t>ubstance</a:t>
            </a:r>
            <a:r>
              <a:rPr lang="en-US" dirty="0"/>
              <a:t> accumulates it can block or prevent further damage to underlying tissues. This is why</a:t>
            </a:r>
            <a:r>
              <a:rPr lang="tr-TR" dirty="0"/>
              <a:t> </a:t>
            </a:r>
            <a:r>
              <a:rPr lang="en-US" dirty="0"/>
              <a:t>acids may be less damaging than bases</a:t>
            </a:r>
            <a:r>
              <a:rPr lang="tr-TR" dirty="0"/>
              <a:t>, </a:t>
            </a:r>
            <a:r>
              <a:rPr lang="en-US" dirty="0"/>
              <a:t>but </a:t>
            </a:r>
            <a:r>
              <a:rPr lang="tr-TR" dirty="0"/>
              <a:t> n</a:t>
            </a:r>
            <a:r>
              <a:rPr lang="en-US" dirty="0" err="1"/>
              <a:t>evertheless</a:t>
            </a:r>
            <a:r>
              <a:rPr lang="en-US" dirty="0"/>
              <a:t> all</a:t>
            </a:r>
            <a:r>
              <a:rPr lang="tr-TR" dirty="0"/>
              <a:t> </a:t>
            </a:r>
            <a:r>
              <a:rPr lang="en-US" dirty="0"/>
              <a:t>corrosives have the potential to be very damaging.</a:t>
            </a:r>
            <a:endParaRPr lang="tr-TR" dirty="0"/>
          </a:p>
          <a:p>
            <a:pPr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en-US" dirty="0"/>
              <a:t>When diluting an acid, you should always </a:t>
            </a:r>
            <a:r>
              <a:rPr lang="en-US" i="1" dirty="0"/>
              <a:t>pour </a:t>
            </a:r>
            <a:r>
              <a:rPr lang="en-US" dirty="0"/>
              <a:t>acid into water. While the reverse process,</a:t>
            </a:r>
            <a:r>
              <a:rPr lang="tr-TR" dirty="0"/>
              <a:t> </a:t>
            </a:r>
            <a:r>
              <a:rPr lang="en-US" dirty="0"/>
              <a:t>pouring water into acid, may sound like an equivalent procedure, it is not.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039638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32754" y="335050"/>
            <a:ext cx="9720072" cy="1499616"/>
          </a:xfrm>
        </p:spPr>
        <p:txBody>
          <a:bodyPr/>
          <a:lstStyle/>
          <a:p>
            <a:r>
              <a:rPr lang="tr-TR" dirty="0" err="1"/>
              <a:t>CorrosIves</a:t>
            </a:r>
            <a:r>
              <a:rPr lang="tr-TR" dirty="0"/>
              <a:t> - </a:t>
            </a:r>
            <a:r>
              <a:rPr lang="tr-TR" dirty="0" err="1"/>
              <a:t>AcIds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97148" y="1673525"/>
            <a:ext cx="11153954" cy="5184475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Since acetic acid is a weak acid (</a:t>
            </a:r>
            <a:r>
              <a:rPr lang="en-US" i="1" dirty="0"/>
              <a:t>K</a:t>
            </a:r>
            <a:r>
              <a:rPr lang="en-US" dirty="0"/>
              <a:t>a = 1</a:t>
            </a:r>
            <a:r>
              <a:rPr lang="en-US" i="1" dirty="0"/>
              <a:t>.</a:t>
            </a:r>
            <a:r>
              <a:rPr lang="en-US" dirty="0"/>
              <a:t>7 × 10</a:t>
            </a:r>
            <a:r>
              <a:rPr lang="en-US" baseline="30000" dirty="0"/>
              <a:t>−5</a:t>
            </a:r>
            <a:r>
              <a:rPr lang="en-US" i="1" dirty="0"/>
              <a:t>) </a:t>
            </a:r>
            <a:r>
              <a:rPr lang="en-US" dirty="0"/>
              <a:t>and you probably know it also as the principal</a:t>
            </a:r>
            <a:r>
              <a:rPr lang="tr-TR" dirty="0"/>
              <a:t> </a:t>
            </a:r>
            <a:r>
              <a:rPr lang="en-US" dirty="0"/>
              <a:t>component of vinegar, it may seem to be a reasonably safe compound. In low concentrations it is.</a:t>
            </a:r>
            <a:r>
              <a:rPr lang="tr-TR" dirty="0"/>
              <a:t> </a:t>
            </a:r>
            <a:r>
              <a:rPr lang="en-US" dirty="0"/>
              <a:t>However, acetic acid is sometimes used in its “glacial” form that is 99.8% acetic acid. Not only is</a:t>
            </a:r>
            <a:r>
              <a:rPr lang="tr-TR" dirty="0"/>
              <a:t> </a:t>
            </a:r>
            <a:r>
              <a:rPr lang="en-US" dirty="0"/>
              <a:t>acetic acid at concentrations </a:t>
            </a:r>
            <a:r>
              <a:rPr lang="en-US" i="1" dirty="0"/>
              <a:t>&gt;</a:t>
            </a:r>
            <a:r>
              <a:rPr lang="en-US" dirty="0"/>
              <a:t>50% flammable (which is not a common danger associated with most</a:t>
            </a:r>
            <a:r>
              <a:rPr lang="tr-TR" dirty="0"/>
              <a:t> </a:t>
            </a:r>
            <a:r>
              <a:rPr lang="en-US" dirty="0"/>
              <a:t>acids), glacial acetic acid has a very high affinity for water and is a strong dehydrating agent. The</a:t>
            </a:r>
            <a:r>
              <a:rPr lang="tr-TR" dirty="0"/>
              <a:t> </a:t>
            </a:r>
            <a:r>
              <a:rPr lang="en-US" dirty="0"/>
              <a:t>exothermicity of this reaction is sufficient to cause burns. Vapors of</a:t>
            </a:r>
            <a:r>
              <a:rPr lang="tr-TR" dirty="0"/>
              <a:t> </a:t>
            </a:r>
            <a:r>
              <a:rPr lang="en-US" dirty="0"/>
              <a:t>glacial acetic acid are understandably quite dangerous if inhaled.</a:t>
            </a:r>
          </a:p>
          <a:p>
            <a:r>
              <a:rPr lang="en-US" dirty="0"/>
              <a:t>Phosphoric acid is a weak acid (</a:t>
            </a:r>
            <a:r>
              <a:rPr lang="en-US" i="1" dirty="0"/>
              <a:t>K</a:t>
            </a:r>
            <a:r>
              <a:rPr lang="en-US" dirty="0"/>
              <a:t>a1 = 7 × 10</a:t>
            </a:r>
            <a:r>
              <a:rPr lang="en-US" baseline="30000" dirty="0"/>
              <a:t>−3</a:t>
            </a:r>
            <a:r>
              <a:rPr lang="en-US" i="1" dirty="0"/>
              <a:t>) </a:t>
            </a:r>
            <a:r>
              <a:rPr lang="en-US" dirty="0"/>
              <a:t>but can also be found in pure, 100% form.</a:t>
            </a:r>
            <a:r>
              <a:rPr lang="tr-TR" dirty="0"/>
              <a:t> </a:t>
            </a:r>
            <a:r>
              <a:rPr lang="en-US" dirty="0"/>
              <a:t>Phosphoric acid is also known as ortho-phosphoric acid and it solidifies below 21 ◦C. It is hygroscopic</a:t>
            </a:r>
            <a:r>
              <a:rPr lang="tr-TR" dirty="0"/>
              <a:t> </a:t>
            </a:r>
            <a:r>
              <a:rPr lang="en-US" dirty="0"/>
              <a:t>and a strong corrosive. In high concentrations it can cause severe burns to the skin. At lower concentrations</a:t>
            </a:r>
            <a:r>
              <a:rPr lang="tr-TR" dirty="0"/>
              <a:t> </a:t>
            </a:r>
            <a:r>
              <a:rPr lang="en-US" dirty="0"/>
              <a:t>it is an irritant. While phosphoric acid as a mist can be irritating to the eyes, nose, throat, and</a:t>
            </a:r>
            <a:r>
              <a:rPr lang="tr-TR" dirty="0"/>
              <a:t> </a:t>
            </a:r>
            <a:r>
              <a:rPr lang="en-US" dirty="0"/>
              <a:t>respiratory system, it is unlikely to cause pulmonary edema.</a:t>
            </a:r>
          </a:p>
          <a:p>
            <a:r>
              <a:rPr lang="en-US" dirty="0"/>
              <a:t>While all acids are very hazardous in concentrated form, hydrofluoric acid (HF) is extremely</a:t>
            </a:r>
            <a:r>
              <a:rPr lang="tr-TR" dirty="0"/>
              <a:t> </a:t>
            </a:r>
            <a:r>
              <a:rPr lang="en-US" dirty="0"/>
              <a:t>hazardous, and HF solutions ≥0</a:t>
            </a:r>
            <a:r>
              <a:rPr lang="en-US" i="1" dirty="0"/>
              <a:t>.</a:t>
            </a:r>
            <a:r>
              <a:rPr lang="en-US" dirty="0"/>
              <a:t>01 molar concentrations are very corrosive. While you are not likely</a:t>
            </a:r>
            <a:r>
              <a:rPr lang="tr-TR" dirty="0"/>
              <a:t> </a:t>
            </a:r>
            <a:r>
              <a:rPr lang="en-US" dirty="0"/>
              <a:t>to encounter HF in your early laboratory sessions, you should know something of its especially hazardous</a:t>
            </a:r>
            <a:r>
              <a:rPr lang="tr-TR" dirty="0"/>
              <a:t> </a:t>
            </a:r>
            <a:r>
              <a:rPr lang="en-US" dirty="0"/>
              <a:t>nature and that it requires special treatment upon exposure.</a:t>
            </a:r>
            <a:r>
              <a:rPr lang="tr-TR" dirty="0"/>
              <a:t> </a:t>
            </a:r>
            <a:r>
              <a:rPr lang="en-US" dirty="0"/>
              <a:t>HF solutions must be handled with great care, and exposures to HF require special attention</a:t>
            </a:r>
            <a:r>
              <a:rPr lang="tr-TR" dirty="0"/>
              <a:t> </a:t>
            </a:r>
            <a:r>
              <a:rPr lang="en-US" dirty="0"/>
              <a:t>with flushing for only 5 minutes rather than the normal 15 minutes, then immediate, specific medical</a:t>
            </a:r>
            <a:r>
              <a:rPr lang="tr-TR" dirty="0"/>
              <a:t> </a:t>
            </a:r>
            <a:r>
              <a:rPr lang="en-US" dirty="0"/>
              <a:t>treatment, typically with benzalkonium chloride (</a:t>
            </a:r>
            <a:r>
              <a:rPr lang="en-US" dirty="0" err="1"/>
              <a:t>Zephiran</a:t>
            </a:r>
            <a:r>
              <a:rPr lang="en-US" dirty="0"/>
              <a:t>) or calcium gluconate. No work should be</a:t>
            </a:r>
            <a:r>
              <a:rPr lang="tr-TR" dirty="0"/>
              <a:t> </a:t>
            </a:r>
            <a:r>
              <a:rPr lang="en-US" dirty="0"/>
              <a:t>done with HF unless these pharmaceuticals for treating HF burns are present, are readily available to the</a:t>
            </a:r>
            <a:r>
              <a:rPr lang="tr-TR" dirty="0"/>
              <a:t> </a:t>
            </a:r>
            <a:r>
              <a:rPr lang="en-US" dirty="0"/>
              <a:t>laboratory or to a nearby medical clinic or hospital, and a plan has been made with medical staff to treat</a:t>
            </a:r>
            <a:r>
              <a:rPr lang="tr-TR" dirty="0"/>
              <a:t> </a:t>
            </a:r>
            <a:r>
              <a:rPr lang="en-US" dirty="0"/>
              <a:t>these HF burns in the event of an exposure.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714037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24128" y="-101441"/>
            <a:ext cx="9720072" cy="1499616"/>
          </a:xfrm>
        </p:spPr>
        <p:txBody>
          <a:bodyPr/>
          <a:lstStyle/>
          <a:p>
            <a:r>
              <a:rPr lang="tr-TR" dirty="0" err="1"/>
              <a:t>CorrosIves</a:t>
            </a:r>
            <a:r>
              <a:rPr lang="tr-TR" dirty="0"/>
              <a:t> - </a:t>
            </a:r>
            <a:r>
              <a:rPr lang="tr-TR" dirty="0" err="1"/>
              <a:t>Bases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93500" y="925729"/>
            <a:ext cx="9720073" cy="4023360"/>
          </a:xfrm>
        </p:spPr>
        <p:txBody>
          <a:bodyPr>
            <a:normAutofit/>
          </a:bodyPr>
          <a:lstStyle/>
          <a:p>
            <a:r>
              <a:rPr lang="tr-TR" dirty="0" err="1"/>
              <a:t>NaOH</a:t>
            </a:r>
            <a:r>
              <a:rPr lang="tr-TR" dirty="0"/>
              <a:t> (</a:t>
            </a:r>
            <a:r>
              <a:rPr lang="tr-TR" dirty="0" err="1"/>
              <a:t>caustic</a:t>
            </a:r>
            <a:r>
              <a:rPr lang="tr-TR" dirty="0"/>
              <a:t> soda), KOH (</a:t>
            </a:r>
            <a:r>
              <a:rPr lang="tr-TR" dirty="0" err="1"/>
              <a:t>caustic</a:t>
            </a:r>
            <a:r>
              <a:rPr lang="tr-TR" dirty="0"/>
              <a:t> </a:t>
            </a:r>
            <a:r>
              <a:rPr lang="tr-TR" dirty="0" err="1"/>
              <a:t>potash</a:t>
            </a:r>
            <a:r>
              <a:rPr lang="tr-TR" dirty="0"/>
              <a:t>) - </a:t>
            </a:r>
            <a:r>
              <a:rPr lang="tr-TR" dirty="0" err="1"/>
              <a:t>highly</a:t>
            </a:r>
            <a:r>
              <a:rPr lang="tr-TR" dirty="0"/>
              <a:t> </a:t>
            </a:r>
            <a:r>
              <a:rPr lang="tr-TR" dirty="0" err="1"/>
              <a:t>corrosive</a:t>
            </a:r>
            <a:endParaRPr lang="tr-TR" dirty="0"/>
          </a:p>
          <a:p>
            <a:r>
              <a:rPr lang="tr-TR" dirty="0" err="1"/>
              <a:t>They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mostly</a:t>
            </a:r>
            <a:r>
              <a:rPr lang="tr-TR" dirty="0"/>
              <a:t> in </a:t>
            </a:r>
            <a:r>
              <a:rPr lang="tr-TR" dirty="0" err="1"/>
              <a:t>pellet</a:t>
            </a:r>
            <a:r>
              <a:rPr lang="tr-TR" dirty="0"/>
              <a:t> form </a:t>
            </a:r>
            <a:r>
              <a:rPr lang="tr-TR" dirty="0" err="1"/>
              <a:t>and</a:t>
            </a:r>
            <a:r>
              <a:rPr lang="tr-TR" dirty="0"/>
              <a:t> b</a:t>
            </a:r>
            <a:r>
              <a:rPr lang="en-US" dirty="0" err="1"/>
              <a:t>oth</a:t>
            </a:r>
            <a:r>
              <a:rPr lang="en-US" dirty="0"/>
              <a:t> liquid and solid forms are extremely corrosive and exposure can cause severe</a:t>
            </a:r>
            <a:r>
              <a:rPr lang="tr-TR" dirty="0"/>
              <a:t> </a:t>
            </a:r>
            <a:r>
              <a:rPr lang="tr-TR" dirty="0" err="1"/>
              <a:t>burns</a:t>
            </a:r>
            <a:r>
              <a:rPr lang="tr-TR" dirty="0"/>
              <a:t>.</a:t>
            </a:r>
            <a:r>
              <a:rPr lang="en-US" dirty="0"/>
              <a:t> Dissolving these hydroxide pellets in water generates a lot of heat, and a hot corrosive can be</a:t>
            </a:r>
            <a:r>
              <a:rPr lang="tr-TR" dirty="0"/>
              <a:t> </a:t>
            </a:r>
            <a:r>
              <a:rPr lang="en-US" dirty="0"/>
              <a:t>even more hazardous</a:t>
            </a:r>
            <a:r>
              <a:rPr lang="tr-TR" dirty="0"/>
              <a:t>. </a:t>
            </a:r>
            <a:r>
              <a:rPr lang="en-US" dirty="0"/>
              <a:t>If you have some of these pellets in the palm of your hand, they will quickly absorb</a:t>
            </a:r>
            <a:r>
              <a:rPr lang="tr-TR" dirty="0"/>
              <a:t> </a:t>
            </a:r>
            <a:r>
              <a:rPr lang="en-US" dirty="0"/>
              <a:t>moisture from your hand and/or the air and can generate a very concentrated (saturated) solution</a:t>
            </a:r>
            <a:r>
              <a:rPr lang="tr-TR" dirty="0"/>
              <a:t>.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8416" y="3228132"/>
            <a:ext cx="7063332" cy="1521972"/>
          </a:xfrm>
          <a:prstGeom prst="rect">
            <a:avLst/>
          </a:prstGeom>
        </p:spPr>
      </p:pic>
      <p:sp>
        <p:nvSpPr>
          <p:cNvPr id="5" name="Dikdörtgen 4"/>
          <p:cNvSpPr/>
          <p:nvPr/>
        </p:nvSpPr>
        <p:spPr>
          <a:xfrm>
            <a:off x="783772" y="4949089"/>
            <a:ext cx="10783389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/>
              <a:t>Ammonium hydroxide, another base commonly used in the laboratory, is a weaker base than the</a:t>
            </a:r>
            <a:r>
              <a:rPr lang="tr-TR" sz="2200" dirty="0"/>
              <a:t> </a:t>
            </a:r>
            <a:r>
              <a:rPr lang="en-US" sz="2200" dirty="0"/>
              <a:t>alkali bases, but at high concentrations is also highly corrosive and irritating to the skin, eyes, and</a:t>
            </a:r>
            <a:r>
              <a:rPr lang="tr-TR" sz="2200" dirty="0"/>
              <a:t> </a:t>
            </a:r>
            <a:r>
              <a:rPr lang="en-US" sz="2200" dirty="0"/>
              <a:t>mucous membranes. Additionally, ammonia gas is released from ammonia hydroxide solutions and this</a:t>
            </a:r>
            <a:r>
              <a:rPr lang="tr-TR" sz="2200" dirty="0"/>
              <a:t> </a:t>
            </a:r>
            <a:r>
              <a:rPr lang="en-US" sz="2200" dirty="0"/>
              <a:t>ammonia can be very irritating to the eyes and mucous membranes</a:t>
            </a:r>
            <a:r>
              <a:rPr lang="en-US" dirty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695919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17299" y="532965"/>
            <a:ext cx="9720072" cy="1499616"/>
          </a:xfrm>
        </p:spPr>
        <p:txBody>
          <a:bodyPr/>
          <a:lstStyle/>
          <a:p>
            <a:r>
              <a:rPr lang="tr-TR" dirty="0" err="1"/>
              <a:t>CorrosIves</a:t>
            </a:r>
            <a:r>
              <a:rPr lang="tr-TR" dirty="0"/>
              <a:t> - </a:t>
            </a:r>
            <a:r>
              <a:rPr lang="tr-TR" dirty="0" err="1"/>
              <a:t>Bases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40802" y="1802674"/>
            <a:ext cx="11019828" cy="5460274"/>
          </a:xfrm>
        </p:spPr>
        <p:txBody>
          <a:bodyPr>
            <a:normAutofit fontScale="92500"/>
          </a:bodyPr>
          <a:lstStyle/>
          <a:p>
            <a:r>
              <a:rPr lang="en-US" dirty="0"/>
              <a:t>In general, bases can cause severe damage because exposures may not be immediately painful, but</a:t>
            </a:r>
          </a:p>
          <a:p>
            <a:r>
              <a:rPr lang="en-US" dirty="0"/>
              <a:t>harmful reactions with body tissues begin immediately if they are not removed immediately from the</a:t>
            </a:r>
          </a:p>
          <a:p>
            <a:r>
              <a:rPr lang="en-US" dirty="0"/>
              <a:t>skin or point of contact. Bases act in a different way than do acids. Hydroxide ions </a:t>
            </a:r>
            <a:r>
              <a:rPr lang="en-US" dirty="0" err="1"/>
              <a:t>saponify</a:t>
            </a:r>
            <a:r>
              <a:rPr lang="en-US" dirty="0"/>
              <a:t> (break up)</a:t>
            </a:r>
          </a:p>
          <a:p>
            <a:r>
              <a:rPr lang="en-US" dirty="0"/>
              <a:t>fats and proteins, and the bases continue to penetrate deeper into the skin or site of exposure, causing</a:t>
            </a:r>
          </a:p>
          <a:p>
            <a:r>
              <a:rPr lang="en-US" dirty="0"/>
              <a:t>damage unless they are consumed or thoroughly washed away. We previously discussed how acids</a:t>
            </a:r>
          </a:p>
          <a:p>
            <a:r>
              <a:rPr lang="en-US" dirty="0"/>
              <a:t>initially damage tissue, but the damaged tissue eventually forms a protective layer that prevents further</a:t>
            </a:r>
          </a:p>
          <a:p>
            <a:r>
              <a:rPr lang="en-US" dirty="0"/>
              <a:t>damage. However, damage by bases does not form protective layers, so corrosive action continues until</a:t>
            </a:r>
          </a:p>
          <a:p>
            <a:r>
              <a:rPr lang="en-US" dirty="0"/>
              <a:t>the base is washed away or used up. Furthermore, bases are not easily removed and it takes continuous</a:t>
            </a:r>
          </a:p>
          <a:p>
            <a:r>
              <a:rPr lang="en-US" dirty="0"/>
              <a:t>washing for some time to remove them. The key here is to prevent exposure, but if you are exposed,</a:t>
            </a:r>
          </a:p>
          <a:p>
            <a:r>
              <a:rPr lang="en-US" dirty="0"/>
              <a:t>you must take action quickly to avoid tissue damage.</a:t>
            </a:r>
            <a:endParaRPr lang="tr-TR" dirty="0"/>
          </a:p>
        </p:txBody>
      </p:sp>
      <p:pic>
        <p:nvPicPr>
          <p:cNvPr id="1028" name="Picture 4" descr="Image result for soa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36995" y="532965"/>
            <a:ext cx="1824011" cy="927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Image result for cin ali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" b="23571"/>
          <a:stretch/>
        </p:blipFill>
        <p:spPr bwMode="auto">
          <a:xfrm>
            <a:off x="7457713" y="164428"/>
            <a:ext cx="1085396" cy="129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Düz Ok Bağlayıcısı 4"/>
          <p:cNvCxnSpPr/>
          <p:nvPr/>
        </p:nvCxnSpPr>
        <p:spPr>
          <a:xfrm>
            <a:off x="8725988" y="974489"/>
            <a:ext cx="113646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Metin kutusu 6"/>
          <p:cNvSpPr txBox="1"/>
          <p:nvPr/>
        </p:nvSpPr>
        <p:spPr>
          <a:xfrm>
            <a:off x="8830491" y="532965"/>
            <a:ext cx="8490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/>
              <a:t>NaOH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892523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98002" y="250807"/>
            <a:ext cx="9720072" cy="1499616"/>
          </a:xfrm>
        </p:spPr>
        <p:txBody>
          <a:bodyPr/>
          <a:lstStyle/>
          <a:p>
            <a:r>
              <a:rPr lang="tr-TR" dirty="0" err="1"/>
              <a:t>Eye</a:t>
            </a:r>
            <a:r>
              <a:rPr lang="tr-TR" dirty="0"/>
              <a:t> </a:t>
            </a:r>
            <a:r>
              <a:rPr lang="tr-TR" dirty="0" err="1"/>
              <a:t>exposure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41248" y="1541416"/>
            <a:ext cx="10876135" cy="5068389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dirty="0"/>
              <a:t>The eye is especially susceptible to severe damage from exposure to corrosives. The concentration</a:t>
            </a:r>
            <a:r>
              <a:rPr lang="tr-TR" dirty="0"/>
              <a:t> </a:t>
            </a:r>
            <a:r>
              <a:rPr lang="en-US" dirty="0"/>
              <a:t>and length of exposure determine the amount of damage or injury. The eye is resistant to changes</a:t>
            </a:r>
            <a:r>
              <a:rPr lang="tr-TR" dirty="0"/>
              <a:t> </a:t>
            </a:r>
            <a:r>
              <a:rPr lang="en-US" dirty="0"/>
              <a:t>from solutions in the range of pH 3–10; however, outside this pH range (&lt;pH 3 or &gt;pH 10), the</a:t>
            </a:r>
            <a:r>
              <a:rPr lang="tr-TR" dirty="0"/>
              <a:t> </a:t>
            </a:r>
            <a:r>
              <a:rPr lang="en-US" dirty="0"/>
              <a:t>eye’s epithelium is rapidly destroyed.</a:t>
            </a:r>
            <a:endParaRPr lang="tr-TR" dirty="0"/>
          </a:p>
          <a:p>
            <a:pPr>
              <a:lnSpc>
                <a:spcPct val="150000"/>
              </a:lnSpc>
            </a:pPr>
            <a:r>
              <a:rPr lang="en-US" dirty="0"/>
              <a:t>Eye exposure to concentrated sulfuric acid can be extremely</a:t>
            </a:r>
            <a:r>
              <a:rPr lang="tr-TR" dirty="0"/>
              <a:t> </a:t>
            </a:r>
            <a:r>
              <a:rPr lang="en-US" dirty="0"/>
              <a:t>serious due to the affinity of sulfate ions for corneal tissue, its dehydrating effect, and its high heat of</a:t>
            </a:r>
            <a:r>
              <a:rPr lang="tr-TR" dirty="0"/>
              <a:t> </a:t>
            </a:r>
            <a:r>
              <a:rPr lang="en-US" dirty="0"/>
              <a:t>hydration. Reducing exposure time is critical to prevent permanent damage or blindness—every second</a:t>
            </a:r>
            <a:r>
              <a:rPr lang="tr-TR" dirty="0"/>
              <a:t> </a:t>
            </a:r>
            <a:r>
              <a:rPr lang="en-US" dirty="0"/>
              <a:t>is important. Any exposure of base or acid should immediately be treated with thorough washing with</a:t>
            </a:r>
            <a:r>
              <a:rPr lang="tr-TR" dirty="0"/>
              <a:t> </a:t>
            </a:r>
            <a:r>
              <a:rPr lang="en-US" dirty="0"/>
              <a:t>water for at least 15 minutes, followed by an immediate examination by a physician in a nearby clinic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hospital</a:t>
            </a:r>
            <a:r>
              <a:rPr lang="tr-TR" dirty="0"/>
              <a:t> </a:t>
            </a:r>
            <a:r>
              <a:rPr lang="tr-TR" dirty="0" err="1"/>
              <a:t>emergency</a:t>
            </a:r>
            <a:r>
              <a:rPr lang="tr-TR" dirty="0"/>
              <a:t> </a:t>
            </a:r>
            <a:r>
              <a:rPr lang="tr-TR" dirty="0" err="1"/>
              <a:t>room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934649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ntegral">
  <a:themeElements>
    <a:clrScheme name="E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E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292</TotalTime>
  <Words>1246</Words>
  <Application>Microsoft Office PowerPoint</Application>
  <PresentationFormat>Widescreen</PresentationFormat>
  <Paragraphs>51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Tw Cen MT</vt:lpstr>
      <vt:lpstr>Tw Cen MT Condensed</vt:lpstr>
      <vt:lpstr>Wingdings</vt:lpstr>
      <vt:lpstr>Wingdings 3</vt:lpstr>
      <vt:lpstr>Entegral</vt:lpstr>
      <vt:lpstr>RECOGNIZING LABORATORY HAZARDS: PHYSICAL HAZARDS</vt:lpstr>
      <vt:lpstr>CORROSIVE HAZARDS</vt:lpstr>
      <vt:lpstr>CorrosIves - AcIds</vt:lpstr>
      <vt:lpstr>CorrosIves - AcIds</vt:lpstr>
      <vt:lpstr>CorrosIves - Bases</vt:lpstr>
      <vt:lpstr>CorrosIves - Bases</vt:lpstr>
      <vt:lpstr>Eye exposure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RECOGNIZING LABORATORY HAZARDS: PHYSICAL HAZARDS</dc:title>
  <dc:creator>Mehmet Gokhan Caglayan</dc:creator>
  <cp:lastModifiedBy>kullanicii</cp:lastModifiedBy>
  <cp:revision>24</cp:revision>
  <dcterms:created xsi:type="dcterms:W3CDTF">2016-12-18T17:37:08Z</dcterms:created>
  <dcterms:modified xsi:type="dcterms:W3CDTF">2018-04-05T08:54:51Z</dcterms:modified>
</cp:coreProperties>
</file>