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78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2" r:id="rId18"/>
    <p:sldId id="263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54" d="100"/>
          <a:sy n="54" d="100"/>
        </p:scale>
        <p:origin x="232" y="10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Introductıon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pharmacology</a:t>
            </a:r>
            <a:r>
              <a:rPr lang="tr-TR" dirty="0"/>
              <a:t> of CNS </a:t>
            </a:r>
            <a:r>
              <a:rPr lang="tr-TR" dirty="0" err="1"/>
              <a:t>drugs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4212" y="4475238"/>
            <a:ext cx="6400800" cy="1947333"/>
          </a:xfrm>
        </p:spPr>
        <p:txBody>
          <a:bodyPr/>
          <a:lstStyle/>
          <a:p>
            <a:r>
              <a:rPr lang="tr-TR" dirty="0"/>
              <a:t>Işıl Özakca Gündüz</a:t>
            </a:r>
          </a:p>
          <a:p>
            <a:r>
              <a:rPr lang="tr-TR" sz="1800" i="1" dirty="0"/>
              <a:t>2020-2021 Fall </a:t>
            </a:r>
            <a:r>
              <a:rPr lang="tr-TR" sz="1800" i="1" dirty="0" err="1"/>
              <a:t>Semester</a:t>
            </a:r>
            <a:endParaRPr lang="tr-TR" sz="1800" i="1" dirty="0"/>
          </a:p>
        </p:txBody>
      </p:sp>
    </p:spTree>
    <p:extLst>
      <p:ext uri="{BB962C8B-B14F-4D97-AF65-F5344CB8AC3E}">
        <p14:creationId xmlns:p14="http://schemas.microsoft.com/office/powerpoint/2010/main" val="147303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0927" y="220133"/>
            <a:ext cx="8534400" cy="835782"/>
          </a:xfrm>
        </p:spPr>
        <p:txBody>
          <a:bodyPr/>
          <a:lstStyle/>
          <a:p>
            <a:r>
              <a:rPr lang="tr-TR" dirty="0" err="1"/>
              <a:t>Glutamate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520842" y="1034145"/>
            <a:ext cx="4735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Excitatory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 Ca</a:t>
            </a:r>
            <a:r>
              <a:rPr lang="tr-TR" baseline="30000" dirty="0">
                <a:sym typeface="Wingdings" panose="05000000000000000000" pitchFamily="2" charset="2"/>
              </a:rPr>
              <a:t>+2</a:t>
            </a:r>
            <a:r>
              <a:rPr lang="tr-TR" dirty="0">
                <a:sym typeface="Wingdings" panose="05000000000000000000" pitchFamily="2" charset="2"/>
              </a:rPr>
              <a:t>-dependent </a:t>
            </a:r>
            <a:r>
              <a:rPr lang="tr-TR" dirty="0" err="1">
                <a:sym typeface="Wingdings" panose="05000000000000000000" pitchFamily="2" charset="2"/>
              </a:rPr>
              <a:t>exocytosis</a:t>
            </a:r>
            <a:r>
              <a:rPr lang="tr-TR" dirty="0">
                <a:sym typeface="Wingdings" panose="05000000000000000000" pitchFamily="2" charset="2"/>
              </a:rPr>
              <a:t>.</a:t>
            </a:r>
          </a:p>
          <a:p>
            <a:r>
              <a:rPr lang="tr-TR" dirty="0" err="1">
                <a:sym typeface="Wingdings" panose="05000000000000000000" pitchFamily="2" charset="2"/>
              </a:rPr>
              <a:t>Glutamate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transporters</a:t>
            </a:r>
            <a:r>
              <a:rPr lang="tr-TR" dirty="0">
                <a:sym typeface="Wingdings" panose="05000000000000000000" pitchFamily="2" charset="2"/>
              </a:rPr>
              <a:t>.</a:t>
            </a:r>
          </a:p>
          <a:p>
            <a:r>
              <a:rPr lang="tr-TR" dirty="0" err="1">
                <a:sym typeface="Wingdings" panose="05000000000000000000" pitchFamily="2" charset="2"/>
              </a:rPr>
              <a:t>Vesicular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glutamate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transporter</a:t>
            </a:r>
            <a:r>
              <a:rPr lang="tr-TR" dirty="0">
                <a:sym typeface="Wingdings" panose="05000000000000000000" pitchFamily="2" charset="2"/>
              </a:rPr>
              <a:t> (VGLUT).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4065" t="345" r="2280" b="865"/>
          <a:stretch/>
        </p:blipFill>
        <p:spPr>
          <a:xfrm>
            <a:off x="6594231" y="336227"/>
            <a:ext cx="4718538" cy="4845607"/>
          </a:xfrm>
          <a:prstGeom prst="rect">
            <a:avLst/>
          </a:prstGeom>
        </p:spPr>
      </p:pic>
      <p:grpSp>
        <p:nvGrpSpPr>
          <p:cNvPr id="9" name="Grup 8"/>
          <p:cNvGrpSpPr/>
          <p:nvPr/>
        </p:nvGrpSpPr>
        <p:grpSpPr>
          <a:xfrm>
            <a:off x="520841" y="5055100"/>
            <a:ext cx="10343101" cy="1246495"/>
            <a:chOff x="520842" y="4593930"/>
            <a:chExt cx="10343101" cy="1246495"/>
          </a:xfrm>
        </p:grpSpPr>
        <p:sp>
          <p:nvSpPr>
            <p:cNvPr id="5" name="Metin kutusu 4"/>
            <p:cNvSpPr txBox="1"/>
            <p:nvPr/>
          </p:nvSpPr>
          <p:spPr>
            <a:xfrm>
              <a:off x="520842" y="4593930"/>
              <a:ext cx="87339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/>
                <a:t>Metabotropic</a:t>
              </a:r>
              <a:r>
                <a:rPr lang="tr-TR" dirty="0"/>
                <a:t> </a:t>
              </a:r>
              <a:r>
                <a:rPr lang="tr-TR" dirty="0" err="1"/>
                <a:t>receptors</a:t>
              </a:r>
              <a:r>
                <a:rPr lang="tr-TR" dirty="0"/>
                <a:t>:</a:t>
              </a:r>
            </a:p>
            <a:p>
              <a:r>
                <a:rPr lang="tr-TR" dirty="0" err="1"/>
                <a:t>Group</a:t>
              </a:r>
              <a:r>
                <a:rPr lang="tr-TR" dirty="0"/>
                <a:t> I: </a:t>
              </a:r>
              <a:r>
                <a:rPr lang="tr-TR" dirty="0" err="1"/>
                <a:t>Postsynaptic</a:t>
              </a:r>
              <a:r>
                <a:rPr lang="tr-TR" dirty="0"/>
                <a:t>, PLC </a:t>
              </a:r>
              <a:r>
                <a:rPr lang="tr-TR" dirty="0" err="1"/>
                <a:t>activation</a:t>
              </a:r>
              <a:r>
                <a:rPr lang="tr-TR" dirty="0"/>
                <a:t>, IP3-mediated </a:t>
              </a:r>
              <a:r>
                <a:rPr lang="tr-TR" dirty="0" err="1"/>
                <a:t>intracellular</a:t>
              </a:r>
              <a:r>
                <a:rPr lang="tr-TR" dirty="0"/>
                <a:t> </a:t>
              </a:r>
              <a:r>
                <a:rPr lang="tr-TR" dirty="0" err="1"/>
                <a:t>Ca</a:t>
              </a:r>
              <a:r>
                <a:rPr lang="tr-TR" dirty="0"/>
                <a:t> </a:t>
              </a:r>
              <a:r>
                <a:rPr lang="tr-TR" dirty="0" err="1"/>
                <a:t>release</a:t>
              </a:r>
              <a:r>
                <a:rPr lang="tr-TR" dirty="0"/>
                <a:t>.</a:t>
              </a:r>
            </a:p>
            <a:p>
              <a:r>
                <a:rPr lang="tr-TR" dirty="0" err="1"/>
                <a:t>Group</a:t>
              </a:r>
              <a:r>
                <a:rPr lang="tr-TR" dirty="0"/>
                <a:t> II</a:t>
              </a:r>
            </a:p>
            <a:p>
              <a:r>
                <a:rPr lang="tr-TR" dirty="0" err="1"/>
                <a:t>Group</a:t>
              </a:r>
              <a:r>
                <a:rPr lang="tr-TR" dirty="0"/>
                <a:t> III</a:t>
              </a:r>
            </a:p>
          </p:txBody>
        </p:sp>
        <p:sp>
          <p:nvSpPr>
            <p:cNvPr id="6" name="Sağ Ayraç 5"/>
            <p:cNvSpPr/>
            <p:nvPr/>
          </p:nvSpPr>
          <p:spPr>
            <a:xfrm>
              <a:off x="1535877" y="5216229"/>
              <a:ext cx="217714" cy="511629"/>
            </a:xfrm>
            <a:prstGeom prst="rightBrac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Metin kutusu 6"/>
            <p:cNvSpPr txBox="1"/>
            <p:nvPr/>
          </p:nvSpPr>
          <p:spPr>
            <a:xfrm>
              <a:off x="1698171" y="5194094"/>
              <a:ext cx="9165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/>
                <a:t>Presynaptic</a:t>
              </a:r>
              <a:r>
                <a:rPr lang="tr-TR" dirty="0"/>
                <a:t>. </a:t>
              </a:r>
              <a:r>
                <a:rPr lang="tr-TR" dirty="0" err="1"/>
                <a:t>Inhibition</a:t>
              </a:r>
              <a:r>
                <a:rPr lang="tr-TR" dirty="0"/>
                <a:t> of </a:t>
              </a:r>
              <a:r>
                <a:rPr lang="tr-TR" dirty="0" err="1"/>
                <a:t>Ca</a:t>
              </a:r>
              <a:r>
                <a:rPr lang="tr-TR" dirty="0"/>
                <a:t> </a:t>
              </a:r>
              <a:r>
                <a:rPr lang="tr-TR" dirty="0" err="1"/>
                <a:t>channels</a:t>
              </a:r>
              <a:r>
                <a:rPr lang="tr-TR" dirty="0"/>
                <a:t>, </a:t>
              </a:r>
              <a:r>
                <a:rPr lang="tr-TR" dirty="0" err="1"/>
                <a:t>inhibiton</a:t>
              </a:r>
              <a:r>
                <a:rPr lang="tr-TR" dirty="0"/>
                <a:t> of </a:t>
              </a:r>
              <a:r>
                <a:rPr lang="tr-TR" dirty="0" err="1"/>
                <a:t>neurotransmitter</a:t>
              </a:r>
              <a:r>
                <a:rPr lang="tr-TR" dirty="0"/>
                <a:t> </a:t>
              </a:r>
              <a:r>
                <a:rPr lang="tr-TR" dirty="0" err="1"/>
                <a:t>synthesis</a:t>
              </a:r>
              <a:r>
                <a:rPr lang="tr-TR" dirty="0"/>
                <a:t>. </a:t>
              </a:r>
              <a:r>
                <a:rPr lang="tr-TR" dirty="0" err="1"/>
                <a:t>Negative</a:t>
              </a:r>
              <a:r>
                <a:rPr lang="tr-TR" dirty="0"/>
                <a:t> </a:t>
              </a:r>
              <a:r>
                <a:rPr lang="tr-TR" dirty="0" err="1"/>
                <a:t>feed-back</a:t>
              </a:r>
              <a:r>
                <a:rPr lang="tr-TR" dirty="0"/>
                <a:t>.</a:t>
              </a:r>
            </a:p>
          </p:txBody>
        </p:sp>
      </p:grpSp>
      <p:sp>
        <p:nvSpPr>
          <p:cNvPr id="8" name="Dikdörtgen 7"/>
          <p:cNvSpPr/>
          <p:nvPr/>
        </p:nvSpPr>
        <p:spPr>
          <a:xfrm>
            <a:off x="520841" y="2260040"/>
            <a:ext cx="62433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Ionotropic</a:t>
            </a:r>
            <a:r>
              <a:rPr lang="tr-TR" dirty="0"/>
              <a:t> </a:t>
            </a:r>
            <a:r>
              <a:rPr lang="tr-TR" dirty="0" err="1"/>
              <a:t>receptors</a:t>
            </a:r>
            <a:r>
              <a:rPr lang="tr-TR" dirty="0"/>
              <a:t>:</a:t>
            </a:r>
          </a:p>
          <a:p>
            <a:r>
              <a:rPr lang="tr-TR" dirty="0"/>
              <a:t>AMPA (</a:t>
            </a:r>
            <a:r>
              <a:rPr lang="tr-TR" dirty="0" err="1"/>
              <a:t>Na</a:t>
            </a:r>
            <a:r>
              <a:rPr lang="tr-TR" dirty="0"/>
              <a:t>, K)</a:t>
            </a:r>
          </a:p>
          <a:p>
            <a:r>
              <a:rPr lang="tr-TR" dirty="0"/>
              <a:t>KA (</a:t>
            </a:r>
            <a:r>
              <a:rPr lang="tr-TR" dirty="0" err="1"/>
              <a:t>Na</a:t>
            </a:r>
            <a:r>
              <a:rPr lang="tr-TR" dirty="0"/>
              <a:t>, K)</a:t>
            </a:r>
          </a:p>
          <a:p>
            <a:r>
              <a:rPr lang="tr-TR" b="1" dirty="0">
                <a:solidFill>
                  <a:schemeClr val="accent6"/>
                </a:solidFill>
              </a:rPr>
              <a:t>NMDA </a:t>
            </a:r>
            <a:r>
              <a:rPr lang="tr-TR" dirty="0">
                <a:solidFill>
                  <a:schemeClr val="accent6"/>
                </a:solidFill>
              </a:rPr>
              <a:t>(</a:t>
            </a:r>
            <a:r>
              <a:rPr lang="tr-TR" dirty="0" err="1">
                <a:solidFill>
                  <a:schemeClr val="accent6"/>
                </a:solidFill>
              </a:rPr>
              <a:t>Ca</a:t>
            </a:r>
            <a:r>
              <a:rPr lang="tr-TR" dirty="0">
                <a:solidFill>
                  <a:schemeClr val="accent6"/>
                </a:solidFill>
              </a:rPr>
              <a:t>, </a:t>
            </a:r>
            <a:r>
              <a:rPr lang="tr-TR" dirty="0" err="1">
                <a:solidFill>
                  <a:schemeClr val="accent6"/>
                </a:solidFill>
              </a:rPr>
              <a:t>Na</a:t>
            </a:r>
            <a:r>
              <a:rPr lang="tr-TR" dirty="0">
                <a:solidFill>
                  <a:schemeClr val="accent6"/>
                </a:solidFill>
              </a:rPr>
              <a:t>, K)</a:t>
            </a:r>
          </a:p>
          <a:p>
            <a:endParaRPr lang="tr-TR" dirty="0">
              <a:solidFill>
                <a:schemeClr val="accent6"/>
              </a:solidFill>
            </a:endParaRPr>
          </a:p>
          <a:p>
            <a:r>
              <a:rPr lang="tr-TR" dirty="0" err="1"/>
              <a:t>Glutamate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</a:t>
            </a:r>
            <a:r>
              <a:rPr lang="tr-TR" dirty="0" err="1"/>
              <a:t>bind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receptor</a:t>
            </a:r>
            <a:r>
              <a:rPr lang="tr-TR" dirty="0"/>
              <a:t>.</a:t>
            </a:r>
          </a:p>
          <a:p>
            <a:r>
              <a:rPr lang="tr-TR" dirty="0" err="1"/>
              <a:t>Membrane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be </a:t>
            </a:r>
            <a:r>
              <a:rPr lang="tr-TR" dirty="0" err="1"/>
              <a:t>depolarized</a:t>
            </a:r>
            <a:r>
              <a:rPr lang="tr-TR" dirty="0"/>
              <a:t>.</a:t>
            </a:r>
          </a:p>
          <a:p>
            <a:r>
              <a:rPr lang="tr-TR" dirty="0" err="1"/>
              <a:t>Long-term</a:t>
            </a:r>
            <a:r>
              <a:rPr lang="tr-TR" dirty="0"/>
              <a:t> </a:t>
            </a:r>
            <a:r>
              <a:rPr lang="tr-TR" dirty="0" err="1"/>
              <a:t>potentiation</a:t>
            </a:r>
            <a:r>
              <a:rPr lang="tr-TR" dirty="0"/>
              <a:t> (LTP).</a:t>
            </a:r>
          </a:p>
        </p:txBody>
      </p:sp>
    </p:spTree>
    <p:extLst>
      <p:ext uri="{BB962C8B-B14F-4D97-AF65-F5344CB8AC3E}">
        <p14:creationId xmlns:p14="http://schemas.microsoft.com/office/powerpoint/2010/main" val="352958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0927" y="220133"/>
            <a:ext cx="8534400" cy="835782"/>
          </a:xfrm>
        </p:spPr>
        <p:txBody>
          <a:bodyPr/>
          <a:lstStyle/>
          <a:p>
            <a:r>
              <a:rPr lang="tr-TR" dirty="0" err="1"/>
              <a:t>Glycıne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gaba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556011" y="1046680"/>
            <a:ext cx="473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Inhibitory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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42269" y="1534765"/>
            <a:ext cx="696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Pentameric</a:t>
            </a:r>
            <a:r>
              <a:rPr lang="tr-TR" dirty="0"/>
              <a:t> </a:t>
            </a:r>
            <a:r>
              <a:rPr lang="tr-TR" dirty="0" err="1"/>
              <a:t>structures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selectively</a:t>
            </a:r>
            <a:r>
              <a:rPr lang="tr-TR" dirty="0"/>
              <a:t> </a:t>
            </a:r>
            <a:r>
              <a:rPr lang="tr-TR" dirty="0" err="1"/>
              <a:t>permeable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Cl.</a:t>
            </a:r>
          </a:p>
          <a:p>
            <a:r>
              <a:rPr lang="tr-TR" dirty="0" err="1"/>
              <a:t>Strychnine</a:t>
            </a:r>
            <a:r>
              <a:rPr lang="tr-TR" dirty="0"/>
              <a:t>: </a:t>
            </a:r>
            <a:r>
              <a:rPr lang="tr-TR" dirty="0" err="1"/>
              <a:t>Glycine</a:t>
            </a:r>
            <a:r>
              <a:rPr lang="tr-TR" dirty="0"/>
              <a:t> </a:t>
            </a:r>
            <a:r>
              <a:rPr lang="tr-TR" dirty="0" err="1"/>
              <a:t>receptor</a:t>
            </a:r>
            <a:r>
              <a:rPr lang="tr-TR" dirty="0"/>
              <a:t> </a:t>
            </a:r>
            <a:r>
              <a:rPr lang="tr-TR" dirty="0" err="1"/>
              <a:t>blocker</a:t>
            </a:r>
            <a:r>
              <a:rPr lang="tr-TR" dirty="0"/>
              <a:t>, </a:t>
            </a:r>
            <a:r>
              <a:rPr lang="tr-TR" dirty="0" err="1"/>
              <a:t>potent</a:t>
            </a:r>
            <a:r>
              <a:rPr lang="tr-TR" dirty="0"/>
              <a:t> </a:t>
            </a:r>
            <a:r>
              <a:rPr lang="tr-TR" dirty="0" err="1"/>
              <a:t>convulsant</a:t>
            </a:r>
            <a:r>
              <a:rPr lang="tr-TR" dirty="0"/>
              <a:t>.</a:t>
            </a:r>
            <a:endParaRPr lang="tr-TR" dirty="0">
              <a:solidFill>
                <a:schemeClr val="accent6"/>
              </a:solidFill>
            </a:endParaRPr>
          </a:p>
          <a:p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330" y="122171"/>
            <a:ext cx="4351161" cy="4190731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556011" y="2667992"/>
            <a:ext cx="105032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GABA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receptors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: GABA</a:t>
            </a:r>
            <a:r>
              <a:rPr lang="tr-TR" b="1" baseline="-250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 GABA</a:t>
            </a:r>
            <a:r>
              <a:rPr lang="tr-TR" b="1" baseline="-25000" dirty="0">
                <a:solidFill>
                  <a:schemeClr val="accent2">
                    <a:lumMod val="75000"/>
                  </a:schemeClr>
                </a:solidFill>
              </a:rPr>
              <a:t>B</a:t>
            </a:r>
          </a:p>
          <a:p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GABA</a:t>
            </a:r>
            <a:r>
              <a:rPr lang="tr-TR" baseline="-250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Fast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component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of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inhibitory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postsynaptic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potential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Ionotropic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receptors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Selective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permeable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to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Cl</a:t>
            </a:r>
            <a:r>
              <a:rPr lang="tr-TR" baseline="30000" dirty="0">
                <a:solidFill>
                  <a:schemeClr val="tx1">
                    <a:lumMod val="95000"/>
                  </a:schemeClr>
                </a:solidFill>
              </a:rPr>
              <a:t>-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channels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Subunits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of GABA</a:t>
            </a:r>
            <a:r>
              <a:rPr lang="tr-TR" baseline="-25000" dirty="0">
                <a:solidFill>
                  <a:schemeClr val="tx1">
                    <a:lumMod val="95000"/>
                  </a:schemeClr>
                </a:solidFill>
              </a:rPr>
              <a:t>A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clinically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important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endParaRPr lang="tr-TR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GABA</a:t>
            </a:r>
            <a:r>
              <a:rPr lang="tr-TR" baseline="-25000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Slow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component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of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inhibitory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postsynaptic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potential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Metabotropic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receptors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Inhibition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of Ca</a:t>
            </a:r>
            <a:r>
              <a:rPr lang="tr-TR" baseline="30000" dirty="0">
                <a:solidFill>
                  <a:schemeClr val="tx1">
                    <a:lumMod val="95000"/>
                  </a:schemeClr>
                </a:solidFill>
              </a:rPr>
              <a:t>+2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channels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or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activation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of K</a:t>
            </a:r>
            <a:r>
              <a:rPr lang="tr-TR" baseline="30000" dirty="0">
                <a:solidFill>
                  <a:schemeClr val="tx1">
                    <a:lumMod val="95000"/>
                  </a:schemeClr>
                </a:solidFill>
              </a:rPr>
              <a:t>+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channels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r>
              <a:rPr lang="tr-TR" dirty="0" err="1"/>
              <a:t>Inhibitory</a:t>
            </a:r>
            <a:r>
              <a:rPr lang="tr-TR" dirty="0"/>
              <a:t> </a:t>
            </a:r>
            <a:r>
              <a:rPr lang="tr-TR" dirty="0" err="1"/>
              <a:t>postsynaptic</a:t>
            </a:r>
            <a:r>
              <a:rPr lang="tr-TR" dirty="0"/>
              <a:t> </a:t>
            </a:r>
            <a:r>
              <a:rPr lang="tr-TR" dirty="0" err="1"/>
              <a:t>potential</a:t>
            </a:r>
            <a:r>
              <a:rPr lang="tr-TR" dirty="0"/>
              <a:t> is </a:t>
            </a:r>
            <a:r>
              <a:rPr lang="tr-TR" dirty="0" err="1"/>
              <a:t>long-lasting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slow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Inhibition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of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neurotransmitter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release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via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inhibition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of Ca</a:t>
            </a:r>
            <a:r>
              <a:rPr lang="tr-TR" baseline="30000" dirty="0">
                <a:solidFill>
                  <a:schemeClr val="tx1">
                    <a:lumMod val="95000"/>
                  </a:schemeClr>
                </a:solidFill>
              </a:rPr>
              <a:t>+2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channels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Inhibition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of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adenylyl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cyclase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and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cAMP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production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8299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520927" y="220133"/>
            <a:ext cx="8534400" cy="8357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err="1"/>
              <a:t>AcetYlcholıne</a:t>
            </a:r>
            <a:r>
              <a:rPr lang="tr-TR" dirty="0"/>
              <a:t> (</a:t>
            </a:r>
            <a:r>
              <a:rPr lang="tr-TR" dirty="0" err="1"/>
              <a:t>Ach</a:t>
            </a:r>
            <a:r>
              <a:rPr lang="tr-TR" dirty="0"/>
              <a:t>)</a:t>
            </a:r>
          </a:p>
        </p:txBody>
      </p:sp>
      <p:sp>
        <p:nvSpPr>
          <p:cNvPr id="3" name="Dikdörtgen 7"/>
          <p:cNvSpPr/>
          <p:nvPr/>
        </p:nvSpPr>
        <p:spPr>
          <a:xfrm>
            <a:off x="578658" y="1141000"/>
            <a:ext cx="113860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First </a:t>
            </a:r>
            <a:r>
              <a:rPr lang="tr-TR" dirty="0" err="1"/>
              <a:t>compound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identified</a:t>
            </a:r>
            <a:r>
              <a:rPr lang="tr-TR" dirty="0"/>
              <a:t> as a </a:t>
            </a:r>
            <a:r>
              <a:rPr lang="tr-TR" dirty="0" err="1"/>
              <a:t>transmitter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CNS.</a:t>
            </a:r>
          </a:p>
          <a:p>
            <a:endParaRPr lang="tr-TR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Most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CNS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responses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to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Ach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are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mediated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by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a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large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family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of G protein-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coupled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muscarinic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receptors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r>
              <a:rPr lang="tr-TR" dirty="0" err="1"/>
              <a:t>ACh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</a:t>
            </a:r>
            <a:r>
              <a:rPr lang="tr-TR" dirty="0" err="1"/>
              <a:t>slow</a:t>
            </a:r>
            <a:r>
              <a:rPr lang="tr-TR" dirty="0"/>
              <a:t> </a:t>
            </a:r>
            <a:r>
              <a:rPr lang="tr-TR" dirty="0" err="1"/>
              <a:t>inhibition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neuron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activating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M2 </a:t>
            </a:r>
            <a:r>
              <a:rPr lang="tr-TR" dirty="0" err="1"/>
              <a:t>subtype</a:t>
            </a:r>
            <a:r>
              <a:rPr lang="tr-TR" dirty="0"/>
              <a:t> of </a:t>
            </a:r>
            <a:r>
              <a:rPr lang="tr-TR" dirty="0" err="1"/>
              <a:t>receptor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opens</a:t>
            </a:r>
            <a:r>
              <a:rPr lang="tr-TR" dirty="0"/>
              <a:t> </a:t>
            </a:r>
            <a:r>
              <a:rPr lang="tr-TR" dirty="0" err="1"/>
              <a:t>potassium</a:t>
            </a:r>
            <a:r>
              <a:rPr lang="tr-TR" dirty="0"/>
              <a:t> </a:t>
            </a:r>
            <a:r>
              <a:rPr lang="tr-TR" dirty="0" err="1"/>
              <a:t>channels</a:t>
            </a:r>
            <a:r>
              <a:rPr lang="tr-TR" dirty="0"/>
              <a:t>.</a:t>
            </a:r>
          </a:p>
          <a:p>
            <a:endParaRPr lang="tr-TR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tr-TR" dirty="0"/>
              <a:t>A far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widespread</a:t>
            </a:r>
            <a:r>
              <a:rPr lang="tr-TR" dirty="0"/>
              <a:t> </a:t>
            </a:r>
            <a:r>
              <a:rPr lang="tr-TR" dirty="0" err="1"/>
              <a:t>muscarinic</a:t>
            </a:r>
            <a:r>
              <a:rPr lang="tr-TR" dirty="0"/>
              <a:t> </a:t>
            </a:r>
            <a:r>
              <a:rPr lang="tr-TR" dirty="0" err="1"/>
              <a:t>action</a:t>
            </a:r>
            <a:r>
              <a:rPr lang="tr-TR" dirty="0"/>
              <a:t> in </a:t>
            </a:r>
            <a:r>
              <a:rPr lang="tr-TR" dirty="0" err="1"/>
              <a:t>response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acetylcholine</a:t>
            </a:r>
            <a:r>
              <a:rPr lang="tr-TR" dirty="0"/>
              <a:t> is a </a:t>
            </a:r>
            <a:r>
              <a:rPr lang="tr-TR" dirty="0" err="1"/>
              <a:t>slow</a:t>
            </a:r>
            <a:r>
              <a:rPr lang="tr-TR" dirty="0"/>
              <a:t> </a:t>
            </a:r>
            <a:r>
              <a:rPr lang="tr-TR" dirty="0" err="1"/>
              <a:t>excitation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in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cases</a:t>
            </a:r>
            <a:r>
              <a:rPr lang="tr-TR" dirty="0"/>
              <a:t> is </a:t>
            </a:r>
            <a:r>
              <a:rPr lang="tr-TR" dirty="0" err="1"/>
              <a:t>mediated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M1 </a:t>
            </a:r>
            <a:r>
              <a:rPr lang="tr-TR" dirty="0" err="1"/>
              <a:t>receptors</a:t>
            </a:r>
            <a:r>
              <a:rPr lang="tr-TR" dirty="0"/>
              <a:t>.</a:t>
            </a:r>
          </a:p>
          <a:p>
            <a:endParaRPr lang="tr-TR" dirty="0">
              <a:solidFill>
                <a:schemeClr val="tx1">
                  <a:lumMod val="9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Alzheimer:</a:t>
            </a:r>
          </a:p>
          <a:p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Ach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neurons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are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located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in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certain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areas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to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play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an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important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role in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cognitive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functions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r>
              <a:rPr lang="tr-TR" dirty="0" err="1"/>
              <a:t>Presenile</a:t>
            </a:r>
            <a:r>
              <a:rPr lang="tr-TR" dirty="0"/>
              <a:t> </a:t>
            </a:r>
            <a:r>
              <a:rPr lang="tr-TR" dirty="0" err="1"/>
              <a:t>dementia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Alzheimer </a:t>
            </a:r>
            <a:r>
              <a:rPr lang="tr-TR" dirty="0" err="1"/>
              <a:t>type</a:t>
            </a:r>
            <a:r>
              <a:rPr lang="tr-TR" dirty="0"/>
              <a:t> is </a:t>
            </a:r>
            <a:r>
              <a:rPr lang="tr-TR" dirty="0" err="1"/>
              <a:t>reportedly</a:t>
            </a:r>
            <a:r>
              <a:rPr lang="tr-TR" dirty="0"/>
              <a:t> </a:t>
            </a:r>
            <a:r>
              <a:rPr lang="tr-TR" dirty="0" err="1"/>
              <a:t>associated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profound</a:t>
            </a:r>
            <a:r>
              <a:rPr lang="tr-TR" dirty="0"/>
              <a:t> </a:t>
            </a:r>
            <a:r>
              <a:rPr lang="tr-TR" dirty="0" err="1"/>
              <a:t>loss</a:t>
            </a:r>
            <a:r>
              <a:rPr lang="tr-TR" dirty="0"/>
              <a:t> of </a:t>
            </a:r>
            <a:r>
              <a:rPr lang="tr-TR" dirty="0" err="1"/>
              <a:t>cholinergic</a:t>
            </a:r>
            <a:r>
              <a:rPr lang="tr-TR" dirty="0"/>
              <a:t> </a:t>
            </a:r>
            <a:r>
              <a:rPr lang="tr-TR" dirty="0" err="1"/>
              <a:t>neurons</a:t>
            </a:r>
            <a:r>
              <a:rPr lang="tr-TR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9479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520927" y="220133"/>
            <a:ext cx="8534400" cy="8357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err="1">
                <a:solidFill>
                  <a:srgbClr val="7C0B62"/>
                </a:solidFill>
              </a:rPr>
              <a:t>Monoamıne</a:t>
            </a:r>
            <a:r>
              <a:rPr lang="tr-TR" dirty="0">
                <a:solidFill>
                  <a:srgbClr val="7C0B62"/>
                </a:solidFill>
              </a:rPr>
              <a:t> </a:t>
            </a:r>
            <a:r>
              <a:rPr lang="tr-TR" dirty="0" err="1">
                <a:solidFill>
                  <a:srgbClr val="7C0B62"/>
                </a:solidFill>
              </a:rPr>
              <a:t>neurotransmıtters</a:t>
            </a:r>
            <a:r>
              <a:rPr lang="tr-TR" dirty="0">
                <a:solidFill>
                  <a:srgbClr val="7C0B62"/>
                </a:solidFill>
              </a:rPr>
              <a:t>: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56010" y="1046680"/>
            <a:ext cx="11437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Dopamine</a:t>
            </a:r>
            <a: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tr-TR" dirty="0" err="1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noradrenaline</a:t>
            </a:r>
            <a: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, 5-hydroxytryptamine </a:t>
            </a:r>
            <a:r>
              <a:rPr lang="tr-TR" dirty="0" err="1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and</a:t>
            </a:r>
            <a: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tr-TR" dirty="0" err="1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histamine</a:t>
            </a:r>
            <a: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pathways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site of </a:t>
            </a:r>
            <a:r>
              <a:rPr lang="tr-TR" dirty="0" err="1"/>
              <a:t>action</a:t>
            </a:r>
            <a:r>
              <a:rPr lang="tr-TR" dirty="0"/>
              <a:t> of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drugs</a:t>
            </a:r>
            <a:r>
              <a:rPr lang="tr-TR" dirty="0"/>
              <a:t>;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example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CNS </a:t>
            </a:r>
            <a:r>
              <a:rPr lang="tr-TR" dirty="0" err="1"/>
              <a:t>stimulants</a:t>
            </a:r>
            <a:r>
              <a:rPr lang="tr-TR" dirty="0"/>
              <a:t> </a:t>
            </a:r>
            <a:r>
              <a:rPr lang="tr-TR" dirty="0" err="1"/>
              <a:t>cocaine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amphetamine</a:t>
            </a:r>
            <a:r>
              <a:rPr lang="tr-TR" dirty="0"/>
              <a:t> </a:t>
            </a:r>
            <a:r>
              <a:rPr lang="tr-TR" dirty="0" err="1"/>
              <a:t>appear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act</a:t>
            </a:r>
            <a:r>
              <a:rPr lang="tr-TR" dirty="0"/>
              <a:t> </a:t>
            </a:r>
            <a:r>
              <a:rPr lang="tr-TR" dirty="0" err="1"/>
              <a:t>primarily</a:t>
            </a:r>
            <a:r>
              <a:rPr lang="tr-TR" dirty="0"/>
              <a:t> at </a:t>
            </a:r>
            <a:r>
              <a:rPr lang="tr-TR" dirty="0" err="1"/>
              <a:t>catecholamine</a:t>
            </a:r>
            <a:r>
              <a:rPr lang="tr-TR" dirty="0"/>
              <a:t> </a:t>
            </a:r>
            <a:r>
              <a:rPr lang="tr-TR" dirty="0" err="1"/>
              <a:t>synapses</a:t>
            </a:r>
            <a:r>
              <a:rPr lang="tr-TR" dirty="0"/>
              <a:t>. </a:t>
            </a:r>
            <a:r>
              <a:rPr lang="tr-TR" dirty="0" err="1"/>
              <a:t>Cocaine</a:t>
            </a:r>
            <a:r>
              <a:rPr lang="tr-TR" dirty="0"/>
              <a:t> </a:t>
            </a:r>
            <a:r>
              <a:rPr lang="tr-TR" dirty="0" err="1"/>
              <a:t>blocks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reuptake</a:t>
            </a:r>
            <a:r>
              <a:rPr lang="tr-TR" dirty="0"/>
              <a:t> of </a:t>
            </a:r>
            <a:r>
              <a:rPr lang="tr-TR" dirty="0" err="1"/>
              <a:t>dopamine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norepinephrine</a:t>
            </a:r>
            <a:r>
              <a:rPr lang="tr-TR" dirty="0"/>
              <a:t>, </a:t>
            </a:r>
            <a:r>
              <a:rPr lang="tr-TR" dirty="0" err="1"/>
              <a:t>whereas</a:t>
            </a:r>
            <a:r>
              <a:rPr lang="tr-TR" dirty="0"/>
              <a:t> </a:t>
            </a:r>
            <a:r>
              <a:rPr lang="tr-TR" dirty="0" err="1"/>
              <a:t>amphetamines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presynaptic</a:t>
            </a:r>
            <a:r>
              <a:rPr lang="tr-TR" dirty="0"/>
              <a:t> </a:t>
            </a:r>
            <a:r>
              <a:rPr lang="tr-TR" dirty="0" err="1"/>
              <a:t>terminals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release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transmitters</a:t>
            </a:r>
            <a:r>
              <a:rPr lang="tr-TR" dirty="0"/>
              <a:t>.</a:t>
            </a:r>
          </a:p>
          <a:p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601163" y="2830842"/>
            <a:ext cx="8534400" cy="8357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err="1"/>
              <a:t>Dopamıne</a:t>
            </a:r>
            <a:endParaRPr lang="tr-TR" dirty="0"/>
          </a:p>
          <a:p>
            <a:endParaRPr lang="tr-TR" dirty="0"/>
          </a:p>
        </p:txBody>
      </p:sp>
      <p:sp>
        <p:nvSpPr>
          <p:cNvPr id="5" name="Dikdörtgen 7"/>
          <p:cNvSpPr/>
          <p:nvPr/>
        </p:nvSpPr>
        <p:spPr>
          <a:xfrm>
            <a:off x="607523" y="3685945"/>
            <a:ext cx="113860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Slow</a:t>
            </a:r>
            <a:r>
              <a:rPr lang="tr-TR" dirty="0"/>
              <a:t> </a:t>
            </a:r>
            <a:r>
              <a:rPr lang="tr-TR" dirty="0" err="1"/>
              <a:t>inhibitory</a:t>
            </a:r>
            <a:r>
              <a:rPr lang="tr-TR" dirty="0"/>
              <a:t> </a:t>
            </a:r>
            <a:r>
              <a:rPr lang="tr-TR" dirty="0" err="1"/>
              <a:t>action</a:t>
            </a:r>
            <a:r>
              <a:rPr lang="tr-TR" dirty="0"/>
              <a:t> </a:t>
            </a:r>
            <a:r>
              <a:rPr lang="tr-TR" dirty="0">
                <a:sym typeface="Wingdings"/>
              </a:rPr>
              <a:t></a:t>
            </a:r>
          </a:p>
          <a:p>
            <a:endParaRPr lang="tr-TR" dirty="0"/>
          </a:p>
          <a:p>
            <a:r>
              <a:rPr lang="tr-TR" dirty="0"/>
              <a:t>Parkinson </a:t>
            </a:r>
            <a:r>
              <a:rPr lang="tr-TR" dirty="0" err="1"/>
              <a:t>treatment</a:t>
            </a:r>
            <a:r>
              <a:rPr lang="tr-TR" dirty="0"/>
              <a:t> </a:t>
            </a:r>
            <a:r>
              <a:rPr lang="tr-TR" dirty="0">
                <a:sym typeface="Wingdings"/>
              </a:rPr>
              <a:t>  Project </a:t>
            </a:r>
            <a:r>
              <a:rPr lang="tr-TR" dirty="0" err="1">
                <a:sym typeface="Wingdings"/>
              </a:rPr>
              <a:t>linking</a:t>
            </a:r>
            <a:r>
              <a:rPr lang="tr-TR" dirty="0">
                <a:sym typeface="Wingdings"/>
              </a:rPr>
              <a:t> </a:t>
            </a:r>
            <a:r>
              <a:rPr lang="tr-TR" dirty="0" err="1">
                <a:sym typeface="Wingdings"/>
              </a:rPr>
              <a:t>the</a:t>
            </a:r>
            <a:r>
              <a:rPr lang="tr-TR" dirty="0">
                <a:sym typeface="Wingdings"/>
              </a:rPr>
              <a:t> </a:t>
            </a:r>
            <a:r>
              <a:rPr lang="tr-TR" dirty="0" err="1">
                <a:sym typeface="Wingdings"/>
              </a:rPr>
              <a:t>substantia</a:t>
            </a:r>
            <a:r>
              <a:rPr lang="tr-TR" dirty="0">
                <a:sym typeface="Wingdings"/>
              </a:rPr>
              <a:t> </a:t>
            </a:r>
            <a:r>
              <a:rPr lang="tr-TR" dirty="0" err="1">
                <a:sym typeface="Wingdings"/>
              </a:rPr>
              <a:t>nigra</a:t>
            </a:r>
            <a:r>
              <a:rPr lang="tr-TR" dirty="0">
                <a:sym typeface="Wingdings"/>
              </a:rPr>
              <a:t> </a:t>
            </a:r>
            <a:r>
              <a:rPr lang="tr-TR" dirty="0" err="1">
                <a:sym typeface="Wingdings"/>
              </a:rPr>
              <a:t>to</a:t>
            </a:r>
            <a:r>
              <a:rPr lang="tr-TR" dirty="0">
                <a:sym typeface="Wingdings"/>
              </a:rPr>
              <a:t> </a:t>
            </a:r>
            <a:r>
              <a:rPr lang="tr-TR" dirty="0" err="1">
                <a:sym typeface="Wingdings"/>
              </a:rPr>
              <a:t>the</a:t>
            </a:r>
            <a:r>
              <a:rPr lang="tr-TR" dirty="0">
                <a:sym typeface="Wingdings"/>
              </a:rPr>
              <a:t> </a:t>
            </a:r>
            <a:r>
              <a:rPr lang="tr-TR" dirty="0" err="1">
                <a:sym typeface="Wingdings"/>
              </a:rPr>
              <a:t>neostriatum</a:t>
            </a:r>
            <a:endParaRPr lang="tr-TR" dirty="0">
              <a:sym typeface="Wingdings"/>
            </a:endParaRPr>
          </a:p>
          <a:p>
            <a:r>
              <a:rPr lang="tr-TR" dirty="0" err="1">
                <a:sym typeface="Wingdings"/>
              </a:rPr>
              <a:t>Antipsychotic</a:t>
            </a:r>
            <a:r>
              <a:rPr lang="tr-TR" dirty="0">
                <a:sym typeface="Wingdings"/>
              </a:rPr>
              <a:t> </a:t>
            </a:r>
            <a:r>
              <a:rPr lang="tr-TR" dirty="0" err="1">
                <a:sym typeface="Wingdings"/>
              </a:rPr>
              <a:t>drugs</a:t>
            </a:r>
            <a:r>
              <a:rPr lang="tr-TR" dirty="0">
                <a:sym typeface="Wingdings"/>
              </a:rPr>
              <a:t>   Project </a:t>
            </a:r>
            <a:r>
              <a:rPr lang="tr-TR" dirty="0" err="1">
                <a:sym typeface="Wingdings"/>
              </a:rPr>
              <a:t>linking</a:t>
            </a:r>
            <a:r>
              <a:rPr lang="tr-TR" dirty="0">
                <a:sym typeface="Wingdings"/>
              </a:rPr>
              <a:t> </a:t>
            </a:r>
            <a:r>
              <a:rPr lang="tr-TR" dirty="0" err="1">
                <a:sym typeface="Wingdings"/>
              </a:rPr>
              <a:t>the</a:t>
            </a:r>
            <a:r>
              <a:rPr lang="tr-TR" dirty="0">
                <a:sym typeface="Wingdings"/>
              </a:rPr>
              <a:t> </a:t>
            </a:r>
            <a:r>
              <a:rPr lang="tr-TR" dirty="0" err="1">
                <a:sym typeface="Wingdings"/>
              </a:rPr>
              <a:t>ventral</a:t>
            </a:r>
            <a:r>
              <a:rPr lang="tr-TR" dirty="0">
                <a:sym typeface="Wingdings"/>
              </a:rPr>
              <a:t> </a:t>
            </a:r>
            <a:r>
              <a:rPr lang="tr-TR" dirty="0" err="1">
                <a:sym typeface="Wingdings"/>
              </a:rPr>
              <a:t>tegmental</a:t>
            </a:r>
            <a:r>
              <a:rPr lang="tr-TR" dirty="0">
                <a:sym typeface="Wingdings"/>
              </a:rPr>
              <a:t> </a:t>
            </a:r>
            <a:r>
              <a:rPr lang="tr-TR" dirty="0" err="1">
                <a:sym typeface="Wingdings"/>
              </a:rPr>
              <a:t>region</a:t>
            </a:r>
            <a:r>
              <a:rPr lang="tr-TR" dirty="0">
                <a:sym typeface="Wingdings"/>
              </a:rPr>
              <a:t> </a:t>
            </a:r>
            <a:r>
              <a:rPr lang="tr-TR" dirty="0" err="1">
                <a:sym typeface="Wingdings"/>
              </a:rPr>
              <a:t>to</a:t>
            </a:r>
            <a:r>
              <a:rPr lang="tr-TR" dirty="0">
                <a:sym typeface="Wingdings"/>
              </a:rPr>
              <a:t> </a:t>
            </a:r>
            <a:r>
              <a:rPr lang="tr-TR" dirty="0" err="1">
                <a:sym typeface="Wingdings"/>
              </a:rPr>
              <a:t>limbic</a:t>
            </a:r>
            <a:r>
              <a:rPr lang="tr-TR" dirty="0">
                <a:sym typeface="Wingdings"/>
              </a:rPr>
              <a:t> </a:t>
            </a:r>
            <a:r>
              <a:rPr lang="tr-TR" dirty="0" err="1">
                <a:sym typeface="Wingdings"/>
              </a:rPr>
              <a:t>structures</a:t>
            </a:r>
            <a:endParaRPr lang="tr-TR" dirty="0"/>
          </a:p>
          <a:p>
            <a:endParaRPr lang="tr-TR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Five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dopamine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receptors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have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been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identified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and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they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fall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into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two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categories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: D</a:t>
            </a:r>
            <a:r>
              <a:rPr lang="tr-TR" baseline="-25000" dirty="0">
                <a:solidFill>
                  <a:schemeClr val="tx1">
                    <a:lumMod val="95000"/>
                  </a:schemeClr>
                </a:solidFill>
              </a:rPr>
              <a:t>1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-like (D</a:t>
            </a:r>
            <a:r>
              <a:rPr lang="tr-TR" baseline="-25000" dirty="0">
                <a:solidFill>
                  <a:schemeClr val="tx1">
                    <a:lumMod val="95000"/>
                  </a:schemeClr>
                </a:solidFill>
              </a:rPr>
              <a:t>1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and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D</a:t>
            </a:r>
            <a:r>
              <a:rPr lang="tr-TR" baseline="-25000" dirty="0">
                <a:solidFill>
                  <a:schemeClr val="tx1">
                    <a:lumMod val="95000"/>
                  </a:schemeClr>
                </a:solidFill>
              </a:rPr>
              <a:t>5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)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and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D</a:t>
            </a:r>
            <a:r>
              <a:rPr lang="tr-TR" baseline="-25000" dirty="0">
                <a:solidFill>
                  <a:schemeClr val="tx1">
                    <a:lumMod val="95000"/>
                  </a:schemeClr>
                </a:solidFill>
              </a:rPr>
              <a:t>2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-like (D</a:t>
            </a:r>
            <a:r>
              <a:rPr lang="tr-TR" baseline="-25000" dirty="0">
                <a:solidFill>
                  <a:schemeClr val="tx1">
                    <a:lumMod val="95000"/>
                  </a:schemeClr>
                </a:solidFill>
              </a:rPr>
              <a:t>2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, D</a:t>
            </a:r>
            <a:r>
              <a:rPr lang="tr-TR" baseline="-25000" dirty="0">
                <a:solidFill>
                  <a:schemeClr val="tx1">
                    <a:lumMod val="95000"/>
                  </a:schemeClr>
                </a:solidFill>
              </a:rPr>
              <a:t>3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and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D</a:t>
            </a:r>
            <a:r>
              <a:rPr lang="tr-TR" baseline="-25000" dirty="0">
                <a:solidFill>
                  <a:schemeClr val="tx1">
                    <a:lumMod val="95000"/>
                  </a:schemeClr>
                </a:solidFill>
              </a:rPr>
              <a:t>4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).</a:t>
            </a:r>
          </a:p>
          <a:p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All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dopamin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receptors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are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metabotropic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receptors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296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379819" y="343658"/>
            <a:ext cx="8534400" cy="8357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err="1"/>
              <a:t>Noradrenalıne</a:t>
            </a:r>
            <a:endParaRPr lang="tr-TR" dirty="0"/>
          </a:p>
          <a:p>
            <a:endParaRPr lang="tr-TR" dirty="0"/>
          </a:p>
        </p:txBody>
      </p:sp>
      <p:sp>
        <p:nvSpPr>
          <p:cNvPr id="5" name="Dikdörtgen 7"/>
          <p:cNvSpPr/>
          <p:nvPr/>
        </p:nvSpPr>
        <p:spPr>
          <a:xfrm>
            <a:off x="376549" y="1227581"/>
            <a:ext cx="113860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All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noradrenaline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receptors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are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metabotropic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receptors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endParaRPr lang="tr-TR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tr-TR" dirty="0" err="1"/>
              <a:t>Noradrenaline</a:t>
            </a:r>
            <a:r>
              <a:rPr lang="tr-TR" dirty="0"/>
              <a:t> can </a:t>
            </a:r>
            <a:r>
              <a:rPr lang="tr-TR" dirty="0" err="1"/>
              <a:t>hyperpolarize</a:t>
            </a:r>
            <a:r>
              <a:rPr lang="tr-TR" dirty="0"/>
              <a:t> </a:t>
            </a:r>
            <a:r>
              <a:rPr lang="tr-TR" dirty="0" err="1"/>
              <a:t>neurons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increasing</a:t>
            </a:r>
            <a:r>
              <a:rPr lang="tr-TR" dirty="0"/>
              <a:t> </a:t>
            </a:r>
            <a:r>
              <a:rPr lang="tr-TR" dirty="0" err="1"/>
              <a:t>potassium</a:t>
            </a:r>
            <a:r>
              <a:rPr lang="tr-TR" dirty="0"/>
              <a:t> </a:t>
            </a:r>
            <a:r>
              <a:rPr lang="tr-TR" dirty="0" err="1"/>
              <a:t>conductance</a:t>
            </a:r>
            <a:r>
              <a:rPr lang="tr-TR" dirty="0"/>
              <a:t>.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 is </a:t>
            </a:r>
            <a:r>
              <a:rPr lang="tr-TR" dirty="0" err="1"/>
              <a:t>mediated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alpha</a:t>
            </a:r>
            <a:r>
              <a:rPr lang="el-GR" dirty="0"/>
              <a:t>2 </a:t>
            </a:r>
            <a:r>
              <a:rPr lang="tr-TR" dirty="0" err="1"/>
              <a:t>receptors</a:t>
            </a:r>
            <a:r>
              <a:rPr lang="tr-TR" dirty="0">
                <a:sym typeface="Wingdings"/>
              </a:rPr>
              <a:t> </a:t>
            </a:r>
          </a:p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regions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CNS, </a:t>
            </a:r>
            <a:r>
              <a:rPr lang="tr-TR" dirty="0" err="1"/>
              <a:t>norepinephrine</a:t>
            </a:r>
            <a:r>
              <a:rPr lang="tr-TR" dirty="0"/>
              <a:t> </a:t>
            </a:r>
            <a:r>
              <a:rPr lang="tr-TR" dirty="0" err="1"/>
              <a:t>actually</a:t>
            </a:r>
            <a:r>
              <a:rPr lang="tr-TR" dirty="0"/>
              <a:t> </a:t>
            </a:r>
            <a:r>
              <a:rPr lang="tr-TR" dirty="0" err="1"/>
              <a:t>enhances</a:t>
            </a:r>
            <a:r>
              <a:rPr lang="tr-TR" dirty="0"/>
              <a:t> </a:t>
            </a:r>
            <a:r>
              <a:rPr lang="tr-TR" dirty="0" err="1"/>
              <a:t>excitatory</a:t>
            </a:r>
            <a:r>
              <a:rPr lang="tr-TR" dirty="0"/>
              <a:t> </a:t>
            </a:r>
            <a:r>
              <a:rPr lang="tr-TR" dirty="0" err="1"/>
              <a:t>inputs</a:t>
            </a:r>
            <a:r>
              <a:rPr lang="tr-TR" dirty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tr-TR" dirty="0" err="1">
                <a:sym typeface="Wingdings"/>
              </a:rPr>
              <a:t>Indirect</a:t>
            </a:r>
            <a:r>
              <a:rPr lang="tr-TR" dirty="0">
                <a:sym typeface="Wingdings"/>
              </a:rPr>
              <a:t> </a:t>
            </a:r>
            <a:r>
              <a:rPr lang="tr-TR" dirty="0" err="1">
                <a:sym typeface="Wingdings"/>
              </a:rPr>
              <a:t>mechanism</a:t>
            </a:r>
            <a:r>
              <a:rPr lang="tr-TR" dirty="0">
                <a:sym typeface="Wingdings"/>
              </a:rPr>
              <a:t> </a:t>
            </a:r>
            <a:r>
              <a:rPr lang="tr-TR" dirty="0" err="1">
                <a:sym typeface="Wingdings"/>
              </a:rPr>
              <a:t>involves</a:t>
            </a:r>
            <a:r>
              <a:rPr lang="tr-TR" dirty="0">
                <a:sym typeface="Wingdings"/>
              </a:rPr>
              <a:t> </a:t>
            </a:r>
            <a:r>
              <a:rPr lang="tr-TR" dirty="0" err="1">
                <a:sym typeface="Wingdings"/>
              </a:rPr>
              <a:t>disinhibition</a:t>
            </a:r>
            <a:endParaRPr lang="tr-TR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tr-TR" dirty="0">
                <a:sym typeface="Wingdings"/>
              </a:rPr>
              <a:t>Direct </a:t>
            </a:r>
            <a:r>
              <a:rPr lang="tr-TR" dirty="0" err="1">
                <a:sym typeface="Wingdings"/>
              </a:rPr>
              <a:t>mechanism</a:t>
            </a:r>
            <a:r>
              <a:rPr lang="tr-TR" dirty="0">
                <a:sym typeface="Wingdings"/>
              </a:rPr>
              <a:t> </a:t>
            </a:r>
            <a:r>
              <a:rPr lang="tr-TR" dirty="0" err="1">
                <a:sym typeface="Wingdings"/>
              </a:rPr>
              <a:t>involves</a:t>
            </a:r>
            <a:r>
              <a:rPr lang="tr-TR" dirty="0">
                <a:sym typeface="Wingdings"/>
              </a:rPr>
              <a:t> </a:t>
            </a:r>
            <a:r>
              <a:rPr lang="tr-TR" dirty="0" err="1">
                <a:sym typeface="Wingdings"/>
              </a:rPr>
              <a:t>blockade</a:t>
            </a:r>
            <a:r>
              <a:rPr lang="tr-TR" dirty="0">
                <a:sym typeface="Wingdings"/>
              </a:rPr>
              <a:t> of K+ </a:t>
            </a:r>
            <a:r>
              <a:rPr lang="tr-TR" dirty="0" err="1">
                <a:sym typeface="Wingdings"/>
              </a:rPr>
              <a:t>conductances</a:t>
            </a:r>
            <a:r>
              <a:rPr lang="tr-TR" dirty="0">
                <a:sym typeface="Wingdings"/>
              </a:rPr>
              <a:t> (</a:t>
            </a:r>
            <a:r>
              <a:rPr lang="tr-TR" dirty="0" err="1">
                <a:sym typeface="Wingdings"/>
              </a:rPr>
              <a:t>via</a:t>
            </a:r>
            <a:r>
              <a:rPr lang="tr-TR" dirty="0">
                <a:sym typeface="Wingdings"/>
              </a:rPr>
              <a:t> alpha1 </a:t>
            </a:r>
            <a:r>
              <a:rPr lang="tr-TR" dirty="0" err="1">
                <a:sym typeface="Wingdings"/>
              </a:rPr>
              <a:t>or</a:t>
            </a:r>
            <a:r>
              <a:rPr lang="tr-TR" dirty="0">
                <a:sym typeface="Wingdings"/>
              </a:rPr>
              <a:t> beta-</a:t>
            </a:r>
            <a:r>
              <a:rPr lang="tr-TR" dirty="0" err="1">
                <a:sym typeface="Wingdings"/>
              </a:rPr>
              <a:t>adrenoceptors</a:t>
            </a:r>
            <a:r>
              <a:rPr lang="tr-TR" dirty="0">
                <a:sym typeface="Wingdings"/>
              </a:rPr>
              <a:t>)</a:t>
            </a: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320504" y="3338902"/>
            <a:ext cx="8534400" cy="8357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/>
              <a:t>5-hydroxytryptamıne</a:t>
            </a:r>
          </a:p>
          <a:p>
            <a:endParaRPr lang="tr-TR" dirty="0"/>
          </a:p>
        </p:txBody>
      </p:sp>
      <p:sp>
        <p:nvSpPr>
          <p:cNvPr id="7" name="Dikdörtgen 7"/>
          <p:cNvSpPr/>
          <p:nvPr/>
        </p:nvSpPr>
        <p:spPr>
          <a:xfrm>
            <a:off x="326866" y="4035156"/>
            <a:ext cx="119694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All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5-HT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receptors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are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metabotropic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receptors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except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5-HT3 </a:t>
            </a:r>
            <a:r>
              <a:rPr lang="tr-TR" dirty="0" err="1">
                <a:solidFill>
                  <a:schemeClr val="tx1">
                    <a:lumMod val="95000"/>
                  </a:schemeClr>
                </a:solidFill>
              </a:rPr>
              <a:t>subtype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ionotropic</a:t>
            </a:r>
            <a:r>
              <a:rPr lang="tr-TR" dirty="0"/>
              <a:t> 5-HT3 </a:t>
            </a:r>
            <a:r>
              <a:rPr lang="tr-TR" dirty="0" err="1"/>
              <a:t>receptor</a:t>
            </a:r>
            <a:r>
              <a:rPr lang="tr-TR" dirty="0"/>
              <a:t> </a:t>
            </a:r>
            <a:r>
              <a:rPr lang="tr-TR" dirty="0" err="1"/>
              <a:t>exerts</a:t>
            </a:r>
            <a:r>
              <a:rPr lang="tr-TR" dirty="0"/>
              <a:t> a </a:t>
            </a:r>
            <a:r>
              <a:rPr lang="tr-TR" dirty="0" err="1"/>
              <a:t>rapid</a:t>
            </a:r>
            <a:r>
              <a:rPr lang="tr-TR" dirty="0"/>
              <a:t> </a:t>
            </a:r>
            <a:r>
              <a:rPr lang="tr-TR" dirty="0" err="1"/>
              <a:t>excitatory</a:t>
            </a:r>
            <a:r>
              <a:rPr lang="tr-TR" dirty="0"/>
              <a:t> </a:t>
            </a:r>
            <a:r>
              <a:rPr lang="tr-TR" dirty="0" err="1"/>
              <a:t>action</a:t>
            </a:r>
            <a:r>
              <a:rPr lang="tr-TR" dirty="0"/>
              <a:t> at a </a:t>
            </a:r>
            <a:r>
              <a:rPr lang="tr-TR" dirty="0" err="1"/>
              <a:t>very</a:t>
            </a:r>
            <a:r>
              <a:rPr lang="tr-TR" dirty="0"/>
              <a:t> </a:t>
            </a:r>
            <a:r>
              <a:rPr lang="tr-TR" dirty="0" err="1"/>
              <a:t>limited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sites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CNS.</a:t>
            </a:r>
            <a:endParaRPr lang="tr-TR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areas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CNS, 5-HT has a </a:t>
            </a:r>
            <a:r>
              <a:rPr lang="tr-TR" dirty="0" err="1"/>
              <a:t>strong</a:t>
            </a:r>
            <a:r>
              <a:rPr lang="tr-TR" dirty="0"/>
              <a:t> </a:t>
            </a:r>
            <a:r>
              <a:rPr lang="tr-TR" dirty="0" err="1"/>
              <a:t>inhibitory</a:t>
            </a:r>
            <a:r>
              <a:rPr lang="tr-TR" dirty="0"/>
              <a:t> </a:t>
            </a:r>
            <a:r>
              <a:rPr lang="tr-TR" dirty="0" err="1"/>
              <a:t>action</a:t>
            </a:r>
            <a:r>
              <a:rPr lang="tr-TR" dirty="0"/>
              <a:t>.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action</a:t>
            </a:r>
            <a:r>
              <a:rPr lang="tr-TR" dirty="0"/>
              <a:t> is </a:t>
            </a:r>
            <a:r>
              <a:rPr lang="tr-TR" dirty="0" err="1"/>
              <a:t>mediated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5-HT1A </a:t>
            </a:r>
            <a:r>
              <a:rPr lang="tr-TR" dirty="0" err="1"/>
              <a:t>receptors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is </a:t>
            </a:r>
            <a:r>
              <a:rPr lang="tr-TR" dirty="0" err="1"/>
              <a:t>associated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membrane</a:t>
            </a:r>
            <a:r>
              <a:rPr lang="tr-TR" dirty="0"/>
              <a:t> </a:t>
            </a:r>
            <a:r>
              <a:rPr lang="tr-TR" dirty="0" err="1"/>
              <a:t>hyperpolarization</a:t>
            </a:r>
            <a:r>
              <a:rPr lang="tr-TR" dirty="0"/>
              <a:t> </a:t>
            </a:r>
            <a:r>
              <a:rPr lang="tr-TR" dirty="0" err="1"/>
              <a:t>caused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an </a:t>
            </a:r>
            <a:r>
              <a:rPr lang="tr-TR" dirty="0" err="1"/>
              <a:t>increase</a:t>
            </a:r>
            <a:r>
              <a:rPr lang="tr-TR" dirty="0"/>
              <a:t> in K+ </a:t>
            </a:r>
            <a:r>
              <a:rPr lang="tr-TR" dirty="0" err="1"/>
              <a:t>conductance</a:t>
            </a:r>
            <a:endParaRPr lang="tr-TR" dirty="0"/>
          </a:p>
          <a:p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r>
              <a:rPr lang="tr-TR" dirty="0" err="1"/>
              <a:t>Both</a:t>
            </a:r>
            <a:r>
              <a:rPr lang="tr-TR" dirty="0"/>
              <a:t> </a:t>
            </a:r>
            <a:r>
              <a:rPr lang="tr-TR" dirty="0" err="1"/>
              <a:t>excitatory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inhibitory</a:t>
            </a:r>
            <a:r>
              <a:rPr lang="tr-TR" dirty="0"/>
              <a:t> </a:t>
            </a:r>
            <a:r>
              <a:rPr lang="tr-TR" dirty="0" err="1"/>
              <a:t>actions</a:t>
            </a:r>
            <a:r>
              <a:rPr lang="tr-TR" dirty="0"/>
              <a:t> can </a:t>
            </a:r>
            <a:r>
              <a:rPr lang="tr-TR" dirty="0" err="1"/>
              <a:t>occur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neuron</a:t>
            </a:r>
            <a:r>
              <a:rPr lang="tr-TR" dirty="0"/>
              <a:t>. 5-HT has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implicated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regulation</a:t>
            </a:r>
            <a:r>
              <a:rPr lang="tr-TR" dirty="0"/>
              <a:t> of </a:t>
            </a:r>
            <a:r>
              <a:rPr lang="tr-TR" dirty="0" err="1"/>
              <a:t>virtually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brain</a:t>
            </a:r>
            <a:r>
              <a:rPr lang="tr-TR" dirty="0"/>
              <a:t> </a:t>
            </a:r>
            <a:r>
              <a:rPr lang="tr-TR" dirty="0" err="1"/>
              <a:t>functions</a:t>
            </a:r>
            <a:r>
              <a:rPr lang="tr-TR" dirty="0"/>
              <a:t>, </a:t>
            </a:r>
            <a:r>
              <a:rPr lang="tr-TR" dirty="0" err="1"/>
              <a:t>including</a:t>
            </a:r>
            <a:r>
              <a:rPr lang="tr-TR" dirty="0"/>
              <a:t> </a:t>
            </a:r>
            <a:r>
              <a:rPr lang="tr-TR" dirty="0" err="1"/>
              <a:t>perception</a:t>
            </a:r>
            <a:r>
              <a:rPr lang="tr-TR" dirty="0"/>
              <a:t>, </a:t>
            </a:r>
            <a:r>
              <a:rPr lang="tr-TR" dirty="0" err="1"/>
              <a:t>mood</a:t>
            </a:r>
            <a:r>
              <a:rPr lang="tr-TR" dirty="0"/>
              <a:t>, </a:t>
            </a:r>
            <a:r>
              <a:rPr lang="tr-TR" dirty="0" err="1"/>
              <a:t>anxiety</a:t>
            </a:r>
            <a:r>
              <a:rPr lang="tr-TR" dirty="0"/>
              <a:t>, </a:t>
            </a:r>
            <a:r>
              <a:rPr lang="tr-TR" dirty="0" err="1"/>
              <a:t>pain</a:t>
            </a:r>
            <a:r>
              <a:rPr lang="tr-TR" dirty="0"/>
              <a:t>, </a:t>
            </a:r>
            <a:r>
              <a:rPr lang="tr-TR" dirty="0" err="1"/>
              <a:t>sleep</a:t>
            </a:r>
            <a:r>
              <a:rPr lang="tr-TR" dirty="0"/>
              <a:t>, </a:t>
            </a:r>
            <a:r>
              <a:rPr lang="tr-TR" dirty="0" err="1"/>
              <a:t>appetite</a:t>
            </a:r>
            <a:r>
              <a:rPr lang="tr-TR" dirty="0"/>
              <a:t>, </a:t>
            </a:r>
            <a:r>
              <a:rPr lang="tr-TR" dirty="0" err="1"/>
              <a:t>temperature</a:t>
            </a:r>
            <a:r>
              <a:rPr lang="tr-TR" dirty="0"/>
              <a:t>, </a:t>
            </a:r>
            <a:r>
              <a:rPr lang="tr-TR" dirty="0" err="1"/>
              <a:t>neuroendocrine</a:t>
            </a:r>
            <a:r>
              <a:rPr lang="tr-TR" dirty="0"/>
              <a:t> </a:t>
            </a:r>
            <a:r>
              <a:rPr lang="tr-TR" dirty="0" err="1"/>
              <a:t>control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aggression</a:t>
            </a:r>
            <a:r>
              <a:rPr lang="tr-TR" dirty="0"/>
              <a:t> 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  <a:sym typeface="Wingdings"/>
              </a:rPr>
              <a:t></a:t>
            </a:r>
            <a:endParaRPr lang="tr-TR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0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500134" y="343658"/>
            <a:ext cx="8534400" cy="8357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err="1"/>
              <a:t>Hıstamıne</a:t>
            </a:r>
            <a:endParaRPr lang="tr-TR" dirty="0"/>
          </a:p>
          <a:p>
            <a:endParaRPr lang="tr-TR" dirty="0"/>
          </a:p>
        </p:txBody>
      </p:sp>
      <p:sp>
        <p:nvSpPr>
          <p:cNvPr id="5" name="Dikdörtgen 7"/>
          <p:cNvSpPr/>
          <p:nvPr/>
        </p:nvSpPr>
        <p:spPr>
          <a:xfrm>
            <a:off x="520927" y="1227581"/>
            <a:ext cx="113860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modulate</a:t>
            </a:r>
            <a:r>
              <a:rPr lang="tr-TR" dirty="0"/>
              <a:t> </a:t>
            </a:r>
            <a:r>
              <a:rPr lang="tr-TR" dirty="0" err="1"/>
              <a:t>arousal</a:t>
            </a:r>
            <a:r>
              <a:rPr lang="tr-TR" dirty="0"/>
              <a:t>, </a:t>
            </a:r>
            <a:r>
              <a:rPr lang="tr-TR" dirty="0" err="1"/>
              <a:t>attention</a:t>
            </a:r>
            <a:r>
              <a:rPr lang="tr-TR" dirty="0"/>
              <a:t>, </a:t>
            </a:r>
            <a:r>
              <a:rPr lang="tr-TR" dirty="0" err="1"/>
              <a:t>feeding</a:t>
            </a:r>
            <a:r>
              <a:rPr lang="tr-TR" dirty="0"/>
              <a:t> </a:t>
            </a:r>
            <a:r>
              <a:rPr lang="tr-TR" dirty="0" err="1"/>
              <a:t>behavior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.</a:t>
            </a:r>
          </a:p>
          <a:p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four</a:t>
            </a:r>
            <a:r>
              <a:rPr lang="tr-TR" dirty="0"/>
              <a:t> </a:t>
            </a:r>
            <a:r>
              <a:rPr lang="tr-TR" dirty="0" err="1"/>
              <a:t>histamine</a:t>
            </a:r>
            <a:r>
              <a:rPr lang="tr-TR" dirty="0"/>
              <a:t> </a:t>
            </a:r>
            <a:r>
              <a:rPr lang="tr-TR" dirty="0" err="1"/>
              <a:t>receptors</a:t>
            </a:r>
            <a:r>
              <a:rPr lang="tr-TR" dirty="0"/>
              <a:t> (H1 </a:t>
            </a:r>
            <a:r>
              <a:rPr lang="tr-TR" dirty="0" err="1"/>
              <a:t>to</a:t>
            </a:r>
            <a:r>
              <a:rPr lang="tr-TR" dirty="0"/>
              <a:t> H4), </a:t>
            </a:r>
            <a:r>
              <a:rPr lang="tr-TR" dirty="0" err="1"/>
              <a:t>all</a:t>
            </a:r>
            <a:r>
              <a:rPr lang="tr-TR" dirty="0"/>
              <a:t> of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metabotropic</a:t>
            </a:r>
            <a:r>
              <a:rPr lang="tr-TR" dirty="0"/>
              <a:t>. </a:t>
            </a:r>
          </a:p>
          <a:p>
            <a:r>
              <a:rPr lang="tr-TR" dirty="0" err="1"/>
              <a:t>Centrally</a:t>
            </a:r>
            <a:r>
              <a:rPr lang="tr-TR" dirty="0"/>
              <a:t> </a:t>
            </a:r>
            <a:r>
              <a:rPr lang="tr-TR" dirty="0" err="1"/>
              <a:t>acting</a:t>
            </a:r>
            <a:r>
              <a:rPr lang="tr-TR" dirty="0"/>
              <a:t> </a:t>
            </a:r>
            <a:r>
              <a:rPr lang="tr-TR" dirty="0" err="1"/>
              <a:t>antihistamines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generally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sedative</a:t>
            </a:r>
            <a:r>
              <a:rPr lang="tr-TR" dirty="0"/>
              <a:t> </a:t>
            </a:r>
            <a:r>
              <a:rPr lang="tr-TR" dirty="0" err="1"/>
              <a:t>properties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antagonism</a:t>
            </a:r>
            <a:endParaRPr lang="tr-TR" dirty="0"/>
          </a:p>
          <a:p>
            <a:r>
              <a:rPr lang="tr-TR" dirty="0"/>
              <a:t>of H1 </a:t>
            </a:r>
            <a:r>
              <a:rPr lang="tr-TR" dirty="0" err="1"/>
              <a:t>receptors</a:t>
            </a:r>
            <a:r>
              <a:rPr lang="tr-TR" dirty="0"/>
              <a:t> is a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side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 of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drugs</a:t>
            </a:r>
            <a:r>
              <a:rPr lang="tr-TR" dirty="0"/>
              <a:t> </a:t>
            </a:r>
            <a:r>
              <a:rPr lang="tr-TR" dirty="0" err="1"/>
              <a:t>including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tricyclic</a:t>
            </a:r>
            <a:r>
              <a:rPr lang="tr-TR" dirty="0"/>
              <a:t> </a:t>
            </a:r>
            <a:r>
              <a:rPr lang="tr-TR" dirty="0" err="1"/>
              <a:t>antidepressants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antipsychotics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6198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304360" y="220133"/>
            <a:ext cx="8534400" cy="8357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err="1">
                <a:solidFill>
                  <a:srgbClr val="7C0B62"/>
                </a:solidFill>
              </a:rPr>
              <a:t>Neuropeptıds</a:t>
            </a:r>
            <a:r>
              <a:rPr lang="tr-TR" dirty="0">
                <a:solidFill>
                  <a:srgbClr val="7C0B62"/>
                </a:solidFill>
              </a:rPr>
              <a:t>: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78005" y="1055915"/>
            <a:ext cx="116359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Opioid</a:t>
            </a:r>
            <a:r>
              <a:rPr lang="tr-TR" dirty="0"/>
              <a:t> </a:t>
            </a:r>
            <a:r>
              <a:rPr lang="tr-TR" dirty="0" err="1"/>
              <a:t>peptides</a:t>
            </a:r>
            <a:r>
              <a:rPr lang="tr-TR" dirty="0"/>
              <a:t> (</a:t>
            </a:r>
            <a:r>
              <a:rPr lang="tr-TR" dirty="0" err="1"/>
              <a:t>eg</a:t>
            </a:r>
            <a:r>
              <a:rPr lang="tr-TR" dirty="0"/>
              <a:t>, </a:t>
            </a:r>
            <a:r>
              <a:rPr lang="tr-TR" dirty="0" err="1"/>
              <a:t>enkephalins</a:t>
            </a:r>
            <a:r>
              <a:rPr lang="tr-TR" dirty="0"/>
              <a:t>, </a:t>
            </a:r>
            <a:r>
              <a:rPr lang="tr-TR" dirty="0" err="1"/>
              <a:t>endorphins</a:t>
            </a:r>
            <a:r>
              <a:rPr lang="tr-TR" dirty="0"/>
              <a:t>), </a:t>
            </a:r>
            <a:r>
              <a:rPr lang="tr-TR" dirty="0" err="1"/>
              <a:t>neurotensin</a:t>
            </a:r>
            <a:r>
              <a:rPr lang="tr-TR" dirty="0"/>
              <a:t>, </a:t>
            </a:r>
            <a:r>
              <a:rPr lang="tr-TR" dirty="0" err="1"/>
              <a:t>substance</a:t>
            </a:r>
            <a:r>
              <a:rPr lang="tr-TR" dirty="0"/>
              <a:t> P, </a:t>
            </a:r>
            <a:r>
              <a:rPr lang="tr-TR" dirty="0" err="1"/>
              <a:t>somatostatin</a:t>
            </a:r>
            <a:r>
              <a:rPr lang="tr-TR" dirty="0"/>
              <a:t>, </a:t>
            </a:r>
            <a:r>
              <a:rPr lang="tr-TR" dirty="0" err="1"/>
              <a:t>cholecystokinin</a:t>
            </a:r>
            <a:r>
              <a:rPr lang="tr-TR" dirty="0"/>
              <a:t>, </a:t>
            </a:r>
            <a:r>
              <a:rPr lang="tr-TR" dirty="0" err="1"/>
              <a:t>vasoactive</a:t>
            </a:r>
            <a:r>
              <a:rPr lang="tr-TR" dirty="0"/>
              <a:t> </a:t>
            </a:r>
            <a:r>
              <a:rPr lang="tr-TR" dirty="0" err="1"/>
              <a:t>intestinal</a:t>
            </a:r>
            <a:r>
              <a:rPr lang="tr-TR" dirty="0"/>
              <a:t> </a:t>
            </a:r>
            <a:r>
              <a:rPr lang="tr-TR" dirty="0" err="1"/>
              <a:t>polypeptide</a:t>
            </a:r>
            <a:r>
              <a:rPr lang="tr-TR" dirty="0"/>
              <a:t>, </a:t>
            </a:r>
            <a:r>
              <a:rPr lang="tr-TR" dirty="0" err="1"/>
              <a:t>neuropeptide</a:t>
            </a:r>
            <a:r>
              <a:rPr lang="tr-TR" dirty="0"/>
              <a:t> Y,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thyrotropin-releasing</a:t>
            </a:r>
            <a:r>
              <a:rPr lang="tr-TR" dirty="0"/>
              <a:t> </a:t>
            </a:r>
            <a:r>
              <a:rPr lang="tr-TR" dirty="0" err="1"/>
              <a:t>hormone</a:t>
            </a:r>
            <a:r>
              <a:rPr lang="tr-TR" dirty="0"/>
              <a:t>.</a:t>
            </a:r>
          </a:p>
          <a:p>
            <a:endParaRPr lang="tr-TR" dirty="0">
              <a:solidFill>
                <a:schemeClr val="tx1">
                  <a:lumMod val="95000"/>
                </a:schemeClr>
              </a:solidFill>
              <a:sym typeface="Wingdings" panose="05000000000000000000" pitchFamily="2" charset="2"/>
            </a:endParaRPr>
          </a:p>
          <a:p>
            <a:r>
              <a:rPr lang="tr-TR" dirty="0" err="1"/>
              <a:t>Unlike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classical</a:t>
            </a:r>
            <a:r>
              <a:rPr lang="tr-TR" dirty="0"/>
              <a:t> </a:t>
            </a:r>
            <a:r>
              <a:rPr lang="tr-TR" dirty="0" err="1"/>
              <a:t>neurotransmitters</a:t>
            </a:r>
            <a:r>
              <a:rPr lang="tr-TR" dirty="0"/>
              <a:t> </a:t>
            </a:r>
            <a:r>
              <a:rPr lang="tr-TR" dirty="0" err="1"/>
              <a:t>above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packaged</a:t>
            </a:r>
            <a:r>
              <a:rPr lang="tr-TR" dirty="0"/>
              <a:t> in 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synaptic</a:t>
            </a:r>
            <a:r>
              <a:rPr lang="tr-TR" dirty="0"/>
              <a:t> </a:t>
            </a:r>
            <a:r>
              <a:rPr lang="tr-TR" dirty="0" err="1"/>
              <a:t>vesicles</a:t>
            </a:r>
            <a:r>
              <a:rPr lang="tr-TR" dirty="0"/>
              <a:t>, </a:t>
            </a:r>
            <a:r>
              <a:rPr lang="tr-TR" dirty="0" err="1"/>
              <a:t>neuropeptides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generally</a:t>
            </a:r>
            <a:r>
              <a:rPr lang="tr-TR" dirty="0"/>
              <a:t> </a:t>
            </a:r>
            <a:r>
              <a:rPr lang="tr-TR" dirty="0" err="1"/>
              <a:t>packaged</a:t>
            </a:r>
            <a:r>
              <a:rPr lang="tr-TR" dirty="0"/>
              <a:t> in </a:t>
            </a:r>
            <a:r>
              <a:rPr lang="tr-TR" dirty="0" err="1"/>
              <a:t>large</a:t>
            </a:r>
            <a:r>
              <a:rPr lang="tr-TR" dirty="0"/>
              <a:t>, dense </a:t>
            </a:r>
            <a:r>
              <a:rPr lang="tr-TR" dirty="0" err="1"/>
              <a:t>core</a:t>
            </a:r>
            <a:r>
              <a:rPr lang="tr-TR" dirty="0"/>
              <a:t> </a:t>
            </a:r>
            <a:r>
              <a:rPr lang="tr-TR" dirty="0" err="1"/>
              <a:t>vesicles</a:t>
            </a:r>
            <a:r>
              <a:rPr lang="tr-TR" dirty="0"/>
              <a:t>.</a:t>
            </a:r>
          </a:p>
          <a:p>
            <a:r>
              <a:rPr lang="tr-TR" dirty="0" err="1"/>
              <a:t>Peptides</a:t>
            </a:r>
            <a:r>
              <a:rPr lang="tr-TR" dirty="0"/>
              <a:t> </a:t>
            </a:r>
            <a:r>
              <a:rPr lang="tr-TR" dirty="0" err="1"/>
              <a:t>often</a:t>
            </a:r>
            <a:r>
              <a:rPr lang="tr-TR" dirty="0"/>
              <a:t> </a:t>
            </a:r>
            <a:r>
              <a:rPr lang="tr-TR" dirty="0" err="1"/>
              <a:t>coexist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conventional</a:t>
            </a:r>
            <a:r>
              <a:rPr lang="tr-TR" dirty="0"/>
              <a:t> </a:t>
            </a:r>
            <a:r>
              <a:rPr lang="tr-TR" dirty="0" err="1"/>
              <a:t>nonpeptide</a:t>
            </a:r>
            <a:r>
              <a:rPr lang="tr-TR" dirty="0"/>
              <a:t> </a:t>
            </a:r>
            <a:r>
              <a:rPr lang="tr-TR" dirty="0" err="1"/>
              <a:t>transmitter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neuron</a:t>
            </a:r>
            <a:r>
              <a:rPr lang="tr-TR" dirty="0"/>
              <a:t>, but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release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neuropeptides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molecule</a:t>
            </a:r>
            <a:r>
              <a:rPr lang="tr-TR" dirty="0"/>
              <a:t> </a:t>
            </a:r>
            <a:r>
              <a:rPr lang="tr-TR" dirty="0" err="1"/>
              <a:t>neurotransmitters</a:t>
            </a:r>
            <a:r>
              <a:rPr lang="tr-TR" dirty="0"/>
              <a:t> can be </a:t>
            </a:r>
            <a:r>
              <a:rPr lang="tr-TR" dirty="0" err="1"/>
              <a:t>independently</a:t>
            </a:r>
            <a:r>
              <a:rPr lang="tr-TR" dirty="0"/>
              <a:t> </a:t>
            </a:r>
            <a:r>
              <a:rPr lang="tr-TR" dirty="0" err="1"/>
              <a:t>regulated</a:t>
            </a:r>
            <a:r>
              <a:rPr lang="tr-TR" dirty="0"/>
              <a:t>.</a:t>
            </a:r>
          </a:p>
          <a:p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neuropeptide</a:t>
            </a:r>
            <a:r>
              <a:rPr lang="tr-TR" dirty="0"/>
              <a:t> </a:t>
            </a:r>
            <a:r>
              <a:rPr lang="tr-TR" dirty="0" err="1"/>
              <a:t>receptors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metabotropic</a:t>
            </a:r>
            <a:r>
              <a:rPr lang="tr-TR" dirty="0"/>
              <a:t>.</a:t>
            </a:r>
          </a:p>
          <a:p>
            <a:r>
              <a:rPr lang="tr-TR" dirty="0" err="1"/>
              <a:t>Neuropeptides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implicated</a:t>
            </a:r>
            <a:r>
              <a:rPr lang="tr-TR" dirty="0"/>
              <a:t> in </a:t>
            </a:r>
            <a:r>
              <a:rPr lang="tr-TR" dirty="0" err="1"/>
              <a:t>reproduction</a:t>
            </a:r>
            <a:r>
              <a:rPr lang="tr-TR" dirty="0"/>
              <a:t>,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behaviors</a:t>
            </a:r>
            <a:r>
              <a:rPr lang="tr-TR" dirty="0"/>
              <a:t>, </a:t>
            </a:r>
            <a:r>
              <a:rPr lang="tr-TR" dirty="0" err="1"/>
              <a:t>appetite</a:t>
            </a:r>
            <a:r>
              <a:rPr lang="tr-TR" dirty="0"/>
              <a:t>, </a:t>
            </a:r>
            <a:r>
              <a:rPr lang="tr-TR" dirty="0" err="1"/>
              <a:t>arousal</a:t>
            </a:r>
            <a:r>
              <a:rPr lang="tr-TR" dirty="0"/>
              <a:t>, </a:t>
            </a:r>
            <a:r>
              <a:rPr lang="tr-TR" dirty="0" err="1"/>
              <a:t>pain</a:t>
            </a:r>
            <a:r>
              <a:rPr lang="tr-TR" dirty="0"/>
              <a:t>, </a:t>
            </a:r>
            <a:r>
              <a:rPr lang="tr-TR" dirty="0" err="1"/>
              <a:t>reward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learning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.</a:t>
            </a:r>
          </a:p>
          <a:p>
            <a:endParaRPr lang="tr-TR" dirty="0">
              <a:solidFill>
                <a:schemeClr val="tx1">
                  <a:lumMod val="95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8915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598" t="1677" r="1172"/>
          <a:stretch/>
        </p:blipFill>
        <p:spPr>
          <a:xfrm>
            <a:off x="392515" y="772886"/>
            <a:ext cx="11437658" cy="56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9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392515" y="772886"/>
            <a:ext cx="11437658" cy="5582334"/>
            <a:chOff x="392515" y="772886"/>
            <a:chExt cx="11437658" cy="5582334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/>
            <a:srcRect l="598" t="1677" r="1172" b="87462"/>
            <a:stretch/>
          </p:blipFill>
          <p:spPr>
            <a:xfrm>
              <a:off x="392515" y="772886"/>
              <a:ext cx="11437658" cy="620485"/>
            </a:xfrm>
            <a:prstGeom prst="rect">
              <a:avLst/>
            </a:prstGeom>
          </p:spPr>
        </p:pic>
        <p:pic>
          <p:nvPicPr>
            <p:cNvPr id="3" name="Resim 2"/>
            <p:cNvPicPr>
              <a:picLocks noChangeAspect="1"/>
            </p:cNvPicPr>
            <p:nvPr/>
          </p:nvPicPr>
          <p:blipFill rotWithShape="1">
            <a:blip r:embed="rId3"/>
            <a:srcRect l="508" r="450"/>
            <a:stretch/>
          </p:blipFill>
          <p:spPr>
            <a:xfrm>
              <a:off x="402771" y="1386532"/>
              <a:ext cx="11427402" cy="4968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4164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384273" y="968829"/>
            <a:ext cx="11448499" cy="4483517"/>
            <a:chOff x="384273" y="772886"/>
            <a:chExt cx="11448499" cy="4483517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/>
            <a:srcRect l="598" t="1677" r="1172" b="87462"/>
            <a:stretch/>
          </p:blipFill>
          <p:spPr>
            <a:xfrm>
              <a:off x="392515" y="772886"/>
              <a:ext cx="11437658" cy="620485"/>
            </a:xfrm>
            <a:prstGeom prst="rect">
              <a:avLst/>
            </a:prstGeom>
          </p:spPr>
        </p:pic>
        <p:pic>
          <p:nvPicPr>
            <p:cNvPr id="4" name="Resim 3"/>
            <p:cNvPicPr>
              <a:picLocks noChangeAspect="1"/>
            </p:cNvPicPr>
            <p:nvPr/>
          </p:nvPicPr>
          <p:blipFill rotWithShape="1">
            <a:blip r:embed="rId3"/>
            <a:srcRect r="802"/>
            <a:stretch/>
          </p:blipFill>
          <p:spPr>
            <a:xfrm>
              <a:off x="384273" y="1379032"/>
              <a:ext cx="11448499" cy="3877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2400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93" y="1083835"/>
            <a:ext cx="11058841" cy="5487961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707F1180-0243-364C-86D6-E66FCB5A8D45}"/>
              </a:ext>
            </a:extLst>
          </p:cNvPr>
          <p:cNvSpPr txBox="1">
            <a:spLocks/>
          </p:cNvSpPr>
          <p:nvPr/>
        </p:nvSpPr>
        <p:spPr>
          <a:xfrm>
            <a:off x="535772" y="238448"/>
            <a:ext cx="11189468" cy="15070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err="1"/>
              <a:t>Organızatıon</a:t>
            </a:r>
            <a:r>
              <a:rPr lang="tr-TR" dirty="0"/>
              <a:t> of </a:t>
            </a:r>
            <a:r>
              <a:rPr lang="tr-TR" dirty="0" err="1"/>
              <a:t>cns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2245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924" r="988" b="1847"/>
          <a:stretch/>
        </p:blipFill>
        <p:spPr>
          <a:xfrm>
            <a:off x="473580" y="1066800"/>
            <a:ext cx="11387966" cy="47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1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ood brain barrier ile ilgili gÃ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" b="8014"/>
          <a:stretch/>
        </p:blipFill>
        <p:spPr bwMode="auto">
          <a:xfrm>
            <a:off x="2035628" y="1546642"/>
            <a:ext cx="7990114" cy="47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7127" y="143932"/>
            <a:ext cx="8534400" cy="1507067"/>
          </a:xfrm>
        </p:spPr>
        <p:txBody>
          <a:bodyPr/>
          <a:lstStyle/>
          <a:p>
            <a:r>
              <a:rPr lang="tr-TR" dirty="0"/>
              <a:t>Blood-</a:t>
            </a:r>
            <a:r>
              <a:rPr lang="tr-TR" dirty="0" err="1"/>
              <a:t>braın</a:t>
            </a:r>
            <a:r>
              <a:rPr lang="tr-TR" dirty="0"/>
              <a:t> </a:t>
            </a:r>
            <a:r>
              <a:rPr lang="tr-TR" dirty="0" err="1"/>
              <a:t>barrıer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329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733" y="257126"/>
            <a:ext cx="6778838" cy="628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890" r="2312"/>
          <a:stretch/>
        </p:blipFill>
        <p:spPr>
          <a:xfrm>
            <a:off x="500743" y="258957"/>
            <a:ext cx="5072742" cy="644985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1146" r="665"/>
          <a:stretch/>
        </p:blipFill>
        <p:spPr>
          <a:xfrm>
            <a:off x="5937843" y="258957"/>
            <a:ext cx="5790587" cy="644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4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5055" t="3343" r="1407" b="956"/>
          <a:stretch/>
        </p:blipFill>
        <p:spPr>
          <a:xfrm>
            <a:off x="2797629" y="609600"/>
            <a:ext cx="6139542" cy="567145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229244" y="2068285"/>
            <a:ext cx="150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>
                <a:latin typeface="Bookman Old Style" panose="02050604050505020204" pitchFamily="18" charset="0"/>
              </a:rPr>
              <a:t>Reserpine</a:t>
            </a:r>
            <a:endParaRPr lang="tr-TR" b="1" dirty="0">
              <a:latin typeface="Bookman Old Style" panose="020506040505050202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02766" y="3445328"/>
            <a:ext cx="2129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Amphetamine</a:t>
            </a:r>
            <a:endParaRPr lang="tr-TR" b="1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tr-TR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Capsaisin</a:t>
            </a:r>
            <a:endParaRPr lang="tr-TR" b="1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tr-TR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Tetanus</a:t>
            </a:r>
            <a:r>
              <a:rPr lang="tr-TR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tr-TR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toxin</a:t>
            </a:r>
            <a:endParaRPr lang="tr-TR" b="1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  <a:p>
            <a:endParaRPr lang="tr-TR" b="1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  <a:p>
            <a:endParaRPr lang="tr-TR" b="1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22034" y="371247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5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60809" y="2080008"/>
            <a:ext cx="613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2&amp;3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1579263" y="5102268"/>
            <a:ext cx="121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Cocaine</a:t>
            </a:r>
            <a:endParaRPr lang="tr-TR" b="1" dirty="0">
              <a:solidFill>
                <a:schemeClr val="accent3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291831" y="511511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9246718" y="5102268"/>
            <a:ext cx="151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>
                <a:latin typeface="Bookman Old Style" panose="02050604050505020204" pitchFamily="18" charset="0"/>
              </a:rPr>
              <a:t>Opioids</a:t>
            </a:r>
            <a:endParaRPr lang="tr-TR" b="1" dirty="0">
              <a:latin typeface="Bookman Old Style" panose="02050604050505020204" pitchFamily="18" charset="0"/>
            </a:endParaRPr>
          </a:p>
          <a:p>
            <a:r>
              <a:rPr lang="tr-TR" b="1" dirty="0" err="1">
                <a:latin typeface="Bookman Old Style" panose="02050604050505020204" pitchFamily="18" charset="0"/>
              </a:rPr>
              <a:t>Strychnine</a:t>
            </a:r>
            <a:endParaRPr lang="tr-TR" b="1" dirty="0">
              <a:latin typeface="Bookman Old Style" panose="02050604050505020204" pitchFamily="18" charset="0"/>
            </a:endParaRPr>
          </a:p>
          <a:p>
            <a:r>
              <a:rPr lang="tr-TR" b="1" dirty="0" err="1">
                <a:latin typeface="Bookman Old Style" panose="02050604050505020204" pitchFamily="18" charset="0"/>
              </a:rPr>
              <a:t>Ketamin</a:t>
            </a:r>
            <a:endParaRPr lang="tr-TR" b="1" dirty="0">
              <a:latin typeface="Bookman Old Style" panose="020506040505050202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773191" y="5379267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8 </a:t>
            </a:r>
          </a:p>
        </p:txBody>
      </p:sp>
    </p:spTree>
    <p:extLst>
      <p:ext uri="{BB962C8B-B14F-4D97-AF65-F5344CB8AC3E}">
        <p14:creationId xmlns:p14="http://schemas.microsoft.com/office/powerpoint/2010/main" val="278950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469" y="301559"/>
            <a:ext cx="7041061" cy="625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02192" y="454763"/>
            <a:ext cx="10587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selectivity</a:t>
            </a:r>
            <a:r>
              <a:rPr lang="tr-TR" dirty="0"/>
              <a:t> of CNS </a:t>
            </a:r>
            <a:r>
              <a:rPr lang="tr-TR" dirty="0" err="1"/>
              <a:t>drug</a:t>
            </a:r>
            <a:r>
              <a:rPr lang="tr-TR" dirty="0"/>
              <a:t> </a:t>
            </a:r>
            <a:r>
              <a:rPr lang="tr-TR" dirty="0" err="1"/>
              <a:t>action</a:t>
            </a:r>
            <a:r>
              <a:rPr lang="tr-TR" dirty="0"/>
              <a:t> is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primary</a:t>
            </a:r>
            <a:r>
              <a:rPr lang="tr-TR" dirty="0"/>
              <a:t> </a:t>
            </a:r>
            <a:r>
              <a:rPr lang="tr-TR" dirty="0" err="1"/>
              <a:t>factors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/>
              <a:t>1.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neurotransmitters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released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 of </a:t>
            </a:r>
            <a:r>
              <a:rPr lang="tr-TR" dirty="0" err="1"/>
              <a:t>neurons</a:t>
            </a:r>
            <a:r>
              <a:rPr lang="tr-TR" dirty="0"/>
              <a:t>.</a:t>
            </a:r>
          </a:p>
          <a:p>
            <a:r>
              <a:rPr lang="tr-TR" dirty="0"/>
              <a:t> </a:t>
            </a:r>
          </a:p>
          <a:p>
            <a:r>
              <a:rPr lang="tr-TR" dirty="0"/>
              <a:t>2. </a:t>
            </a:r>
            <a:r>
              <a:rPr lang="tr-TR" dirty="0" err="1"/>
              <a:t>There</a:t>
            </a:r>
            <a:r>
              <a:rPr lang="tr-TR" dirty="0"/>
              <a:t> is a </a:t>
            </a:r>
            <a:r>
              <a:rPr lang="tr-TR" dirty="0" err="1"/>
              <a:t>multiplicity</a:t>
            </a:r>
            <a:r>
              <a:rPr lang="tr-TR" dirty="0"/>
              <a:t> of </a:t>
            </a:r>
            <a:r>
              <a:rPr lang="tr-TR" dirty="0" err="1"/>
              <a:t>receptors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neurotransmitter</a:t>
            </a:r>
            <a:r>
              <a:rPr lang="tr-TR" dirty="0"/>
              <a:t>. 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534BD651-B526-C644-8512-499A51D86F62}"/>
              </a:ext>
            </a:extLst>
          </p:cNvPr>
          <p:cNvSpPr/>
          <p:nvPr/>
        </p:nvSpPr>
        <p:spPr>
          <a:xfrm>
            <a:off x="802192" y="2607623"/>
            <a:ext cx="108079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Drug</a:t>
            </a:r>
            <a:r>
              <a:rPr lang="tr-TR" dirty="0"/>
              <a:t> </a:t>
            </a:r>
            <a:r>
              <a:rPr lang="tr-TR" dirty="0" err="1"/>
              <a:t>selectivity</a:t>
            </a:r>
            <a:r>
              <a:rPr lang="tr-TR" dirty="0"/>
              <a:t> is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fact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pathways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transmitters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following</a:t>
            </a:r>
            <a:r>
              <a:rPr lang="tr-TR" dirty="0"/>
              <a:t> </a:t>
            </a:r>
            <a:r>
              <a:rPr lang="tr-TR" dirty="0" err="1"/>
              <a:t>criteria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established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transmitter</a:t>
            </a:r>
            <a:r>
              <a:rPr lang="tr-TR" dirty="0"/>
              <a:t> </a:t>
            </a:r>
            <a:r>
              <a:rPr lang="tr-TR" dirty="0" err="1"/>
              <a:t>identification</a:t>
            </a:r>
            <a:r>
              <a:rPr lang="tr-TR" dirty="0"/>
              <a:t>.</a:t>
            </a:r>
          </a:p>
          <a:p>
            <a:r>
              <a:rPr lang="tr-TR" dirty="0"/>
              <a:t>1. </a:t>
            </a:r>
            <a:r>
              <a:rPr lang="tr-TR" dirty="0" err="1"/>
              <a:t>Localization</a:t>
            </a:r>
            <a:r>
              <a:rPr lang="tr-TR" dirty="0"/>
              <a:t>: A </a:t>
            </a:r>
            <a:r>
              <a:rPr lang="tr-TR" dirty="0" err="1"/>
              <a:t>suspected</a:t>
            </a:r>
            <a:r>
              <a:rPr lang="tr-TR" dirty="0"/>
              <a:t> </a:t>
            </a:r>
            <a:r>
              <a:rPr lang="tr-TR" dirty="0" err="1"/>
              <a:t>transmitter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</a:t>
            </a:r>
            <a:r>
              <a:rPr lang="tr-TR" dirty="0" err="1"/>
              <a:t>reside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presynaptic</a:t>
            </a:r>
            <a:r>
              <a:rPr lang="tr-TR" dirty="0"/>
              <a:t> terminal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pathway</a:t>
            </a:r>
            <a:r>
              <a:rPr lang="tr-TR" dirty="0"/>
              <a:t> of </a:t>
            </a:r>
            <a:r>
              <a:rPr lang="tr-TR" dirty="0" err="1"/>
              <a:t>interest</a:t>
            </a:r>
            <a:r>
              <a:rPr lang="tr-TR" dirty="0"/>
              <a:t>.</a:t>
            </a:r>
          </a:p>
          <a:p>
            <a:r>
              <a:rPr lang="tr-TR" dirty="0"/>
              <a:t>2. </a:t>
            </a:r>
            <a:r>
              <a:rPr lang="tr-TR" dirty="0" err="1"/>
              <a:t>Release</a:t>
            </a:r>
            <a:r>
              <a:rPr lang="tr-TR" dirty="0"/>
              <a:t>: A </a:t>
            </a:r>
            <a:r>
              <a:rPr lang="tr-TR" dirty="0" err="1"/>
              <a:t>suspected</a:t>
            </a:r>
            <a:r>
              <a:rPr lang="tr-TR" dirty="0"/>
              <a:t> </a:t>
            </a:r>
            <a:r>
              <a:rPr lang="tr-TR" dirty="0" err="1"/>
              <a:t>transmitter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be </a:t>
            </a:r>
            <a:r>
              <a:rPr lang="tr-TR" dirty="0" err="1"/>
              <a:t>released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a </a:t>
            </a:r>
            <a:r>
              <a:rPr lang="tr-TR" dirty="0" err="1"/>
              <a:t>neuron</a:t>
            </a:r>
            <a:r>
              <a:rPr lang="tr-TR" dirty="0"/>
              <a:t> in </a:t>
            </a:r>
            <a:r>
              <a:rPr lang="tr-TR" dirty="0" err="1"/>
              <a:t>response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neuronal</a:t>
            </a:r>
            <a:r>
              <a:rPr lang="tr-TR" dirty="0"/>
              <a:t> </a:t>
            </a:r>
            <a:r>
              <a:rPr lang="tr-TR" dirty="0" err="1"/>
              <a:t>activity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in a </a:t>
            </a:r>
            <a:r>
              <a:rPr lang="tr-TR" dirty="0" err="1"/>
              <a:t>calcium</a:t>
            </a:r>
            <a:r>
              <a:rPr lang="tr-TR" dirty="0"/>
              <a:t> </a:t>
            </a:r>
            <a:r>
              <a:rPr lang="tr-TR" dirty="0" err="1"/>
              <a:t>dependent</a:t>
            </a:r>
            <a:r>
              <a:rPr lang="tr-TR" dirty="0"/>
              <a:t> </a:t>
            </a:r>
            <a:r>
              <a:rPr lang="tr-TR" dirty="0" err="1"/>
              <a:t>manner</a:t>
            </a:r>
            <a:r>
              <a:rPr lang="tr-TR" dirty="0"/>
              <a:t>.</a:t>
            </a:r>
          </a:p>
          <a:p>
            <a:r>
              <a:rPr lang="tr-TR" dirty="0"/>
              <a:t>3. </a:t>
            </a:r>
            <a:r>
              <a:rPr lang="tr-TR" dirty="0" err="1"/>
              <a:t>Synaptic</a:t>
            </a:r>
            <a:r>
              <a:rPr lang="tr-TR" dirty="0"/>
              <a:t> </a:t>
            </a:r>
            <a:r>
              <a:rPr lang="tr-TR" dirty="0" err="1"/>
              <a:t>mimicry</a:t>
            </a:r>
            <a:r>
              <a:rPr lang="tr-TR" dirty="0"/>
              <a:t>: Application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candidate</a:t>
            </a:r>
            <a:r>
              <a:rPr lang="tr-TR" dirty="0"/>
              <a:t> </a:t>
            </a:r>
            <a:r>
              <a:rPr lang="tr-TR" dirty="0" err="1"/>
              <a:t>substance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produce</a:t>
            </a:r>
            <a:r>
              <a:rPr lang="tr-TR" dirty="0"/>
              <a:t> a </a:t>
            </a:r>
            <a:r>
              <a:rPr lang="tr-TR" dirty="0" err="1"/>
              <a:t>response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mimics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action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transmitter</a:t>
            </a:r>
            <a:r>
              <a:rPr lang="tr-TR" dirty="0"/>
              <a:t> </a:t>
            </a:r>
            <a:r>
              <a:rPr lang="tr-TR" dirty="0" err="1"/>
              <a:t>released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nerve</a:t>
            </a:r>
            <a:r>
              <a:rPr lang="tr-TR" dirty="0"/>
              <a:t> </a:t>
            </a:r>
            <a:r>
              <a:rPr lang="tr-TR" dirty="0" err="1"/>
              <a:t>stimulation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application</a:t>
            </a:r>
            <a:r>
              <a:rPr lang="tr-TR" dirty="0"/>
              <a:t> of a </a:t>
            </a:r>
            <a:r>
              <a:rPr lang="tr-TR" dirty="0" err="1"/>
              <a:t>selective</a:t>
            </a:r>
            <a:r>
              <a:rPr lang="tr-TR" dirty="0"/>
              <a:t> antagonist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block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response</a:t>
            </a:r>
            <a:r>
              <a:rPr lang="tr-TR" dirty="0"/>
              <a:t>.</a:t>
            </a:r>
            <a:endParaRPr lang="tr-T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249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193471" y="427512"/>
            <a:ext cx="5728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1. Amino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acid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neurotransmitters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Glutamate</a:t>
            </a:r>
            <a:endParaRPr lang="tr-TR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Glycine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and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GABA</a:t>
            </a:r>
          </a:p>
          <a:p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Acetylcholine</a:t>
            </a:r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Monoamine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neurotransmitters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Dopamine</a:t>
            </a:r>
            <a:endParaRPr lang="tr-TR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Noradrenaline</a:t>
            </a:r>
            <a:endParaRPr lang="tr-TR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5-hydroxytryptamine</a:t>
            </a:r>
          </a:p>
          <a:p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Histamin</a:t>
            </a:r>
            <a:endParaRPr lang="tr-TR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Neuropeptides</a:t>
            </a:r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5.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Other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Endocannabinoids</a:t>
            </a:r>
            <a:endParaRPr lang="tr-TR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Nitric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oxide</a:t>
            </a:r>
            <a:endParaRPr lang="tr-TR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Purines</a:t>
            </a:r>
            <a:endParaRPr lang="tr-TR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ilim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1804</TotalTime>
  <Words>980</Words>
  <Application>Microsoft Macintosh PowerPoint</Application>
  <PresentationFormat>Geniş ekran</PresentationFormat>
  <Paragraphs>125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Century Gothic</vt:lpstr>
      <vt:lpstr>Wingdings 3</vt:lpstr>
      <vt:lpstr>Dilim</vt:lpstr>
      <vt:lpstr>Introductıon to pharmacology of CNS drugs</vt:lpstr>
      <vt:lpstr>PowerPoint Sunusu</vt:lpstr>
      <vt:lpstr>Blood-braın barrıer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Glutamate</vt:lpstr>
      <vt:lpstr>Glycıne and gaba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Santral sinir sistemi ilaçlarının farmakolojisine  giriş</dc:title>
  <dc:creator>Işıl Özakca</dc:creator>
  <cp:lastModifiedBy>Işıl Özakca Gündüz</cp:lastModifiedBy>
  <cp:revision>61</cp:revision>
  <dcterms:created xsi:type="dcterms:W3CDTF">2018-09-19T06:52:36Z</dcterms:created>
  <dcterms:modified xsi:type="dcterms:W3CDTF">2020-10-07T20:45:53Z</dcterms:modified>
</cp:coreProperties>
</file>