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9" r:id="rId2"/>
    <p:sldId id="480" r:id="rId3"/>
    <p:sldId id="481" r:id="rId4"/>
    <p:sldId id="482" r:id="rId5"/>
    <p:sldId id="483" r:id="rId6"/>
    <p:sldId id="484" r:id="rId7"/>
    <p:sldId id="485" r:id="rId8"/>
    <p:sldId id="486" r:id="rId9"/>
    <p:sldId id="487" r:id="rId10"/>
    <p:sldId id="488" r:id="rId11"/>
    <p:sldId id="489" r:id="rId12"/>
    <p:sldId id="490" r:id="rId13"/>
    <p:sldId id="491"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şe Gül Şıvkın" initials="AGŞ" lastIdx="2" clrIdx="0">
    <p:extLst>
      <p:ext uri="{19B8F6BF-5375-455C-9EA6-DF929625EA0E}">
        <p15:presenceInfo xmlns:p15="http://schemas.microsoft.com/office/powerpoint/2012/main" xmlns="" userId="c0623d9b6733d1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04CD8BA-DF2E-4D6E-8DD2-AFDFB38AD5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9066CF70-6094-4BF0-8E58-BF5501494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750CE9FE-5647-4934-B699-E83F5D8D203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E7972DBE-54F2-49AC-A7F1-2D3A46AF2C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E524D80-E0B8-493B-9755-525621BAD95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45963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CC3215E-EFB2-4D74-B308-0442518552A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F6F517B-20F9-41BB-A75F-BD45451133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63FD765A-FF8F-4ECA-B092-5265AE00022E}"/>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E6804453-6BA2-48E5-974B-17553D1EDB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55A2FDD-2483-4681-83F8-194FB142825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37782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5164F42-5AD5-44E2-BAC5-0C5E85F0C0C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687FE34-15A7-4B6C-A2FB-C75BC09886C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1F5E59C-5DE2-45D5-8D51-2E9721D98D23}"/>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875A6333-25EE-4661-B47E-876F62B289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33B3C6C-9E23-4BFE-9126-9479275ECCF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54424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82A328-07EB-4A25-BFC8-502201171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C86D123-CE1B-4168-A774-CE2E16DF1E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0EB9975-53F7-4779-888F-36AD5861CF6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D6B3BCCD-D418-4D39-BCCB-36873016359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15A1E1A-8259-43E3-9E9F-7E7C0839A1F2}"/>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249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E842922-F36C-4CF2-8E11-55C31935467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0F6BF8D-9CC7-4F6D-B534-CC3A10E7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D92A1DCC-42D5-42D0-9D9F-DC9A334A48E4}"/>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218B8180-91C7-49EC-8775-DB0708D502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BC90449-2F22-4F7B-9F95-A6C3F6D88887}"/>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73494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AB2F51-8ED5-4C68-9126-6101FF6258B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CC30723-EAF4-4914-ABEF-9DB5D1B70B5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DC89D7BD-307A-4E88-A458-A73265C731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0226E414-CDED-4E36-811C-4C70AC00FD20}"/>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7B48E77B-4E6C-4A71-8E10-36655A66708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2352C1E-D381-4B14-A44C-F4C6B8811C9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83255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A1F8BB-B35D-4544-A091-CDDA9BEC760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A84C740-B383-41F4-A1FF-A671471DE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B070C53C-9A5F-4534-9DCC-13F55B29298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1C5A7375-3C29-4531-9151-E2AD11116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25A0110F-76C1-4586-90C4-EF78ABA7810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912607CA-506F-403C-839E-B549FE707CC1}"/>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8" name="Alt Bilgi Yer Tutucusu 7">
            <a:extLst>
              <a:ext uri="{FF2B5EF4-FFF2-40B4-BE49-F238E27FC236}">
                <a16:creationId xmlns:a16="http://schemas.microsoft.com/office/drawing/2014/main" xmlns="" id="{98C59DA7-44A0-4868-9E00-D0DE53E578C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93F7497A-BFDC-4F33-BBA7-D2AB3796A20D}"/>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0479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BC46480-0052-4F60-875E-DA6AB6C0D29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2014F9ED-3BC0-4C29-92FE-01B12FB9A9D9}"/>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4" name="Alt Bilgi Yer Tutucusu 3">
            <a:extLst>
              <a:ext uri="{FF2B5EF4-FFF2-40B4-BE49-F238E27FC236}">
                <a16:creationId xmlns:a16="http://schemas.microsoft.com/office/drawing/2014/main" xmlns="" id="{04419254-A3EC-4062-9D19-64A884ACB20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64468B8C-452A-43FF-888F-22A13CFACD1E}"/>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337169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BAC0AEF9-0C33-43F1-87F9-B0ED87963418}"/>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3" name="Alt Bilgi Yer Tutucusu 2">
            <a:extLst>
              <a:ext uri="{FF2B5EF4-FFF2-40B4-BE49-F238E27FC236}">
                <a16:creationId xmlns:a16="http://schemas.microsoft.com/office/drawing/2014/main" xmlns="" id="{22DC81C6-B65B-4D7E-AEBF-73D4B735C8D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8D346CD6-C4EC-4EA7-8967-446F2D0113DC}"/>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28320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6A875F0-9F96-4CAB-A31A-E8C54BCD56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2C7C3CC-23AF-4358-BDEC-269209A0F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D4A3EC72-E224-4CE8-9288-B6EE046FA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61B640A-F0CB-419E-B189-FDCB1DA3F46A}"/>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15E46979-019A-4591-B2F5-14ACF76DCDB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3504789-ED7B-4D0D-B546-EEFE80047EE5}"/>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12155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458EB8-A1BC-496D-927D-3E13A8C13B9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1564B022-2BCD-45BC-BB46-3D3DCEB1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E40BA79D-C255-47EC-BDAE-16C043742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22AE1638-DD59-48BB-9E3F-E5A557551DE6}"/>
              </a:ext>
            </a:extLst>
          </p:cNvPr>
          <p:cNvSpPr>
            <a:spLocks noGrp="1"/>
          </p:cNvSpPr>
          <p:nvPr>
            <p:ph type="dt" sz="half" idx="10"/>
          </p:nvPr>
        </p:nvSpPr>
        <p:spPr/>
        <p:txBody>
          <a:bodyPr/>
          <a:lstStyle/>
          <a:p>
            <a:fld id="{6AC1D4B8-D719-48E6-953E-9E118A141FBF}" type="datetimeFigureOut">
              <a:rPr lang="tr-TR" smtClean="0"/>
              <a:t>20.11.2019</a:t>
            </a:fld>
            <a:endParaRPr lang="tr-TR"/>
          </a:p>
        </p:txBody>
      </p:sp>
      <p:sp>
        <p:nvSpPr>
          <p:cNvPr id="6" name="Alt Bilgi Yer Tutucusu 5">
            <a:extLst>
              <a:ext uri="{FF2B5EF4-FFF2-40B4-BE49-F238E27FC236}">
                <a16:creationId xmlns:a16="http://schemas.microsoft.com/office/drawing/2014/main" xmlns="" id="{6B9F3B2D-B24F-405E-8A57-949EDDA4EEB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DA81778-1DA5-47FD-8FAF-61E301F7D084}"/>
              </a:ext>
            </a:extLst>
          </p:cNvPr>
          <p:cNvSpPr>
            <a:spLocks noGrp="1"/>
          </p:cNvSpPr>
          <p:nvPr>
            <p:ph type="sldNum" sz="quarter" idx="12"/>
          </p:nvPr>
        </p:nvSpPr>
        <p:spPr/>
        <p:txBody>
          <a:bodyPr/>
          <a:lstStyle/>
          <a:p>
            <a:fld id="{4FED7EA7-5752-4C82-BE64-2169421CAF0A}" type="slidenum">
              <a:rPr lang="tr-TR" smtClean="0"/>
              <a:t>‹#›</a:t>
            </a:fld>
            <a:endParaRPr lang="tr-TR"/>
          </a:p>
        </p:txBody>
      </p:sp>
    </p:spTree>
    <p:extLst>
      <p:ext uri="{BB962C8B-B14F-4D97-AF65-F5344CB8AC3E}">
        <p14:creationId xmlns:p14="http://schemas.microsoft.com/office/powerpoint/2010/main" val="6020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tile tx="0" ty="0" sx="100000" sy="100000" flip="none" algn="tl"/>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FDF05C3A-79B1-48A6-B6C5-C0BB8841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DA0F3C56-DC9E-4975-8DB3-13C4601D3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A56DAAA-1452-4D3F-A672-43C64AFA3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D4B8-D719-48E6-953E-9E118A141FBF}" type="datetimeFigureOut">
              <a:rPr lang="tr-TR" smtClean="0"/>
              <a:t>20.11.2019</a:t>
            </a:fld>
            <a:endParaRPr lang="tr-TR"/>
          </a:p>
        </p:txBody>
      </p:sp>
      <p:sp>
        <p:nvSpPr>
          <p:cNvPr id="5" name="Alt Bilgi Yer Tutucusu 4">
            <a:extLst>
              <a:ext uri="{FF2B5EF4-FFF2-40B4-BE49-F238E27FC236}">
                <a16:creationId xmlns:a16="http://schemas.microsoft.com/office/drawing/2014/main" xmlns="" id="{96547C1E-8AA8-446D-B998-1ED22ABD3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C2916524-F31E-44B9-93E9-B17F87255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7EA7-5752-4C82-BE64-2169421CAF0A}" type="slidenum">
              <a:rPr lang="tr-TR" smtClean="0"/>
              <a:t>‹#›</a:t>
            </a:fld>
            <a:endParaRPr lang="tr-TR"/>
          </a:p>
        </p:txBody>
      </p:sp>
    </p:spTree>
    <p:extLst>
      <p:ext uri="{BB962C8B-B14F-4D97-AF65-F5344CB8AC3E}">
        <p14:creationId xmlns:p14="http://schemas.microsoft.com/office/powerpoint/2010/main" val="333509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1E77705C-27D7-47F4-A563-1C7C3ECF7C22}"/>
              </a:ext>
            </a:extLst>
          </p:cNvPr>
          <p:cNvSpPr>
            <a:spLocks noGrp="1"/>
          </p:cNvSpPr>
          <p:nvPr>
            <p:ph type="ctrTitle"/>
          </p:nvPr>
        </p:nvSpPr>
        <p:spPr>
          <a:xfrm>
            <a:off x="1524000" y="1122363"/>
            <a:ext cx="9144000" cy="1800719"/>
          </a:xfrm>
        </p:spPr>
        <p:txBody>
          <a:bodyPr/>
          <a:lstStyle/>
          <a:p>
            <a:r>
              <a:rPr lang="tr-TR" dirty="0">
                <a:solidFill>
                  <a:srgbClr val="FF0000"/>
                </a:solidFill>
                <a:latin typeface="Arial Black" panose="020B0A04020102020204" pitchFamily="34" charset="0"/>
              </a:rPr>
              <a:t>8. ÜNİTE</a:t>
            </a:r>
          </a:p>
        </p:txBody>
      </p:sp>
      <p:sp>
        <p:nvSpPr>
          <p:cNvPr id="5" name="Alt Başlık 4">
            <a:extLst>
              <a:ext uri="{FF2B5EF4-FFF2-40B4-BE49-F238E27FC236}">
                <a16:creationId xmlns:a16="http://schemas.microsoft.com/office/drawing/2014/main" xmlns="" id="{449DDD08-B514-45B8-BE32-8CDBE6D04350}"/>
              </a:ext>
            </a:extLst>
          </p:cNvPr>
          <p:cNvSpPr>
            <a:spLocks noGrp="1"/>
          </p:cNvSpPr>
          <p:nvPr>
            <p:ph type="subTitle" idx="1"/>
          </p:nvPr>
        </p:nvSpPr>
        <p:spPr/>
        <p:txBody>
          <a:bodyPr>
            <a:normAutofit/>
          </a:bodyPr>
          <a:lstStyle/>
          <a:p>
            <a:r>
              <a:rPr lang="tr-TR" sz="4000" dirty="0">
                <a:solidFill>
                  <a:srgbClr val="FF0000"/>
                </a:solidFill>
                <a:latin typeface="Arial Black" panose="020B0A04020102020204" pitchFamily="34" charset="0"/>
              </a:rPr>
              <a:t>Ön Kasa Bölümü </a:t>
            </a:r>
          </a:p>
        </p:txBody>
      </p:sp>
    </p:spTree>
    <p:extLst>
      <p:ext uri="{BB962C8B-B14F-4D97-AF65-F5344CB8AC3E}">
        <p14:creationId xmlns:p14="http://schemas.microsoft.com/office/powerpoint/2010/main" val="290716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6B7F7F-8116-43D1-A6C9-7BCCC4FA37E1}"/>
              </a:ext>
            </a:extLst>
          </p:cNvPr>
          <p:cNvSpPr>
            <a:spLocks noGrp="1"/>
          </p:cNvSpPr>
          <p:nvPr>
            <p:ph type="title"/>
          </p:nvPr>
        </p:nvSpPr>
        <p:spPr>
          <a:xfrm>
            <a:off x="0" y="0"/>
            <a:ext cx="12192000" cy="2443397"/>
          </a:xfrm>
        </p:spPr>
        <p:txBody>
          <a:bodyPr>
            <a:noAutofit/>
          </a:bodyPr>
          <a:lstStyle/>
          <a:p>
            <a:r>
              <a:rPr lang="tr-TR" sz="2400" dirty="0"/>
              <a:t>    </a:t>
            </a:r>
            <a:r>
              <a:rPr lang="tr-TR" sz="2400" dirty="0" err="1"/>
              <a:t>Voucher</a:t>
            </a:r>
            <a:r>
              <a:rPr lang="tr-TR" sz="2400" dirty="0"/>
              <a:t>, seyahat acenteleri aracılığıyla gelen müşterilerinin otele giriş aşamasında resepsiyon personeline teslim etmek zorunda oldukları ve üzerinde müşterinin adı-soyadı, kişi sayısı, konaklama işletmesinin adı, konaklama süresi, pansiyon durumu, giriş-çıkış tarihi gibi bilgilerin yer aldığı acente tarafından müşteriye verilen bir belge olup, otel işletmesi bu belge olmadan seyahat acentesinden ücret talep edemez. </a:t>
            </a:r>
            <a:r>
              <a:rPr lang="tr-TR" sz="2400" dirty="0" err="1"/>
              <a:t>Voucher</a:t>
            </a:r>
            <a:r>
              <a:rPr lang="tr-TR" sz="2400" dirty="0"/>
              <a:t>, otel işletmesi ile acente arasında önemli bir araç olduğundan giriş anında mutlaka almak istedikleri bir belgedir. </a:t>
            </a:r>
          </a:p>
        </p:txBody>
      </p:sp>
      <p:pic>
        <p:nvPicPr>
          <p:cNvPr id="5" name="İçerik Yer Tutucusu 4">
            <a:extLst>
              <a:ext uri="{FF2B5EF4-FFF2-40B4-BE49-F238E27FC236}">
                <a16:creationId xmlns:a16="http://schemas.microsoft.com/office/drawing/2014/main" xmlns="" id="{00CA9DDD-95FE-4190-A04E-D3097899CC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5" t="39021" r="11857" b="24629"/>
          <a:stretch/>
        </p:blipFill>
        <p:spPr>
          <a:xfrm>
            <a:off x="2008682" y="2364691"/>
            <a:ext cx="7959777" cy="4290942"/>
          </a:xfrm>
        </p:spPr>
      </p:pic>
    </p:spTree>
    <p:extLst>
      <p:ext uri="{BB962C8B-B14F-4D97-AF65-F5344CB8AC3E}">
        <p14:creationId xmlns:p14="http://schemas.microsoft.com/office/powerpoint/2010/main" val="112945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0E5085FF-8573-4773-9C79-52E74E96D62C}"/>
              </a:ext>
            </a:extLst>
          </p:cNvPr>
          <p:cNvSpPr>
            <a:spLocks noGrp="1"/>
          </p:cNvSpPr>
          <p:nvPr>
            <p:ph type="title"/>
          </p:nvPr>
        </p:nvSpPr>
        <p:spPr>
          <a:xfrm>
            <a:off x="224852" y="365125"/>
            <a:ext cx="11692328" cy="5840803"/>
          </a:xfrm>
        </p:spPr>
        <p:txBody>
          <a:bodyPr>
            <a:normAutofit/>
          </a:bodyPr>
          <a:lstStyle/>
          <a:p>
            <a:r>
              <a:rPr lang="tr-TR" sz="2900" dirty="0">
                <a:latin typeface="+mn-lt"/>
              </a:rPr>
              <a:t>    Özellikle Avrupalı müşterilerin </a:t>
            </a:r>
            <a:r>
              <a:rPr lang="tr-TR" sz="2900" dirty="0" err="1">
                <a:latin typeface="+mn-lt"/>
              </a:rPr>
              <a:t>voucher</a:t>
            </a:r>
            <a:r>
              <a:rPr lang="tr-TR" sz="2900" dirty="0">
                <a:latin typeface="+mn-lt"/>
              </a:rPr>
              <a:t> konusunda çok titiz oldukları ve girişlerinde mutlaka </a:t>
            </a:r>
            <a:r>
              <a:rPr lang="tr-TR" sz="2900" dirty="0" err="1">
                <a:latin typeface="+mn-lt"/>
              </a:rPr>
              <a:t>voucher’larını</a:t>
            </a:r>
            <a:r>
              <a:rPr lang="tr-TR" sz="2900" dirty="0">
                <a:latin typeface="+mn-lt"/>
              </a:rPr>
              <a:t> ibraz ettiğini görmekteysek de ülkemiz insanının henüz bu konuda yeteri kadar bilinçlenmediğini söyleyebiliriz. </a:t>
            </a:r>
            <a:r>
              <a:rPr lang="tr-TR" sz="2900" dirty="0" err="1">
                <a:latin typeface="+mn-lt"/>
              </a:rPr>
              <a:t>Voucher</a:t>
            </a:r>
            <a:r>
              <a:rPr lang="tr-TR" sz="2900" dirty="0">
                <a:latin typeface="+mn-lt"/>
              </a:rPr>
              <a:t>, ödeme aracı olduğu kadar aynı zamanda rezervasyonun yapıldığını da gösteren bir belgedir. Rezervasyonun acente tarafından yapılıp ödemenin müşteri tarafından ödendiği durumlarda da acenteler </a:t>
            </a:r>
            <a:r>
              <a:rPr lang="tr-TR" sz="2900" dirty="0" err="1">
                <a:latin typeface="+mn-lt"/>
              </a:rPr>
              <a:t>voucher</a:t>
            </a:r>
            <a:r>
              <a:rPr lang="tr-TR" sz="2900" dirty="0">
                <a:latin typeface="+mn-lt"/>
              </a:rPr>
              <a:t> düzenlemektedir. Bu durumda rezervasyonun yapıldığını gösteren bir belgedir.</a:t>
            </a:r>
          </a:p>
        </p:txBody>
      </p:sp>
    </p:spTree>
    <p:extLst>
      <p:ext uri="{BB962C8B-B14F-4D97-AF65-F5344CB8AC3E}">
        <p14:creationId xmlns:p14="http://schemas.microsoft.com/office/powerpoint/2010/main" val="188584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829A37C-D9DA-4C71-93D4-CE7035057E7C}"/>
              </a:ext>
            </a:extLst>
          </p:cNvPr>
          <p:cNvSpPr>
            <a:spLocks noGrp="1"/>
          </p:cNvSpPr>
          <p:nvPr>
            <p:ph type="title"/>
          </p:nvPr>
        </p:nvSpPr>
        <p:spPr>
          <a:xfrm>
            <a:off x="0" y="18255"/>
            <a:ext cx="12192000" cy="1325563"/>
          </a:xfrm>
        </p:spPr>
        <p:txBody>
          <a:bodyPr>
            <a:normAutofit/>
          </a:bodyPr>
          <a:lstStyle/>
          <a:p>
            <a:r>
              <a:rPr lang="tr-TR" sz="2800" dirty="0">
                <a:solidFill>
                  <a:srgbClr val="FF0000"/>
                </a:solidFill>
                <a:latin typeface="+mn-lt"/>
              </a:rPr>
              <a:t>Acentelerle otel işletmeleri arasında üç şekilde hesap ödeme şekli görülmektedir: </a:t>
            </a:r>
          </a:p>
        </p:txBody>
      </p:sp>
      <p:sp>
        <p:nvSpPr>
          <p:cNvPr id="3" name="İçerik Yer Tutucusu 2">
            <a:extLst>
              <a:ext uri="{FF2B5EF4-FFF2-40B4-BE49-F238E27FC236}">
                <a16:creationId xmlns:a16="http://schemas.microsoft.com/office/drawing/2014/main" xmlns="" id="{2D7A005E-9509-455E-9E8B-D74D6E5CE52B}"/>
              </a:ext>
            </a:extLst>
          </p:cNvPr>
          <p:cNvSpPr>
            <a:spLocks noGrp="1"/>
          </p:cNvSpPr>
          <p:nvPr>
            <p:ph idx="1"/>
          </p:nvPr>
        </p:nvSpPr>
        <p:spPr>
          <a:xfrm>
            <a:off x="613348" y="2005507"/>
            <a:ext cx="10515600" cy="4351338"/>
          </a:xfrm>
        </p:spPr>
        <p:txBody>
          <a:bodyPr/>
          <a:lstStyle/>
          <a:p>
            <a:pPr marL="0" indent="0">
              <a:buNone/>
            </a:pPr>
            <a:r>
              <a:rPr lang="tr-TR" dirty="0">
                <a:solidFill>
                  <a:schemeClr val="accent6">
                    <a:lumMod val="50000"/>
                  </a:schemeClr>
                </a:solidFill>
              </a:rPr>
              <a:t>    1. Müşterinin konaklama ve pansiyon toplamının acente tarafından ödenmesi</a:t>
            </a:r>
          </a:p>
          <a:p>
            <a:pPr marL="0" indent="0">
              <a:buNone/>
            </a:pPr>
            <a:r>
              <a:rPr lang="tr-TR" dirty="0"/>
              <a:t>    </a:t>
            </a:r>
            <a:endParaRPr lang="tr-TR" dirty="0">
              <a:solidFill>
                <a:schemeClr val="accent4">
                  <a:lumMod val="50000"/>
                </a:schemeClr>
              </a:solidFill>
            </a:endParaRPr>
          </a:p>
          <a:p>
            <a:pPr marL="0" indent="0">
              <a:buNone/>
            </a:pPr>
            <a:r>
              <a:rPr lang="tr-TR" dirty="0">
                <a:solidFill>
                  <a:schemeClr val="accent4">
                    <a:lumMod val="50000"/>
                  </a:schemeClr>
                </a:solidFill>
              </a:rPr>
              <a:t>    2. Müşterinin toplam hesabının (konaklama, pansiyon ve </a:t>
            </a:r>
            <a:r>
              <a:rPr lang="tr-TR" dirty="0" err="1">
                <a:solidFill>
                  <a:schemeClr val="accent4">
                    <a:lumMod val="50000"/>
                  </a:schemeClr>
                </a:solidFill>
              </a:rPr>
              <a:t>extra</a:t>
            </a:r>
            <a:r>
              <a:rPr lang="tr-TR" dirty="0">
                <a:solidFill>
                  <a:schemeClr val="accent4">
                    <a:lumMod val="50000"/>
                  </a:schemeClr>
                </a:solidFill>
              </a:rPr>
              <a:t> harcamalar dahil) acente tarafından ödenmesi</a:t>
            </a:r>
          </a:p>
          <a:p>
            <a:endParaRPr lang="tr-TR" dirty="0">
              <a:solidFill>
                <a:schemeClr val="accent2">
                  <a:lumMod val="50000"/>
                </a:schemeClr>
              </a:solidFill>
            </a:endParaRPr>
          </a:p>
          <a:p>
            <a:pPr marL="0" indent="0">
              <a:buNone/>
            </a:pPr>
            <a:r>
              <a:rPr lang="tr-TR" dirty="0">
                <a:solidFill>
                  <a:schemeClr val="accent2">
                    <a:lumMod val="50000"/>
                  </a:schemeClr>
                </a:solidFill>
              </a:rPr>
              <a:t>    3. Rezervasyonun acente tarafından yaptırılıp ödemenin çıkışta müşteri tarafından ödenmesi</a:t>
            </a:r>
          </a:p>
        </p:txBody>
      </p:sp>
    </p:spTree>
    <p:extLst>
      <p:ext uri="{BB962C8B-B14F-4D97-AF65-F5344CB8AC3E}">
        <p14:creationId xmlns:p14="http://schemas.microsoft.com/office/powerpoint/2010/main" val="335155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dirty="0">
                <a:solidFill>
                  <a:srgbClr val="FF0000"/>
                </a:solidFill>
              </a:rPr>
              <a:t>KAYNAKÇA: Demirtaş, N. (2010).</a:t>
            </a:r>
            <a:r>
              <a:rPr lang="tr-TR" dirty="0" err="1">
                <a:solidFill>
                  <a:srgbClr val="FF0000"/>
                </a:solidFill>
              </a:rPr>
              <a:t>Önbüro</a:t>
            </a:r>
            <a:r>
              <a:rPr lang="tr-TR" dirty="0">
                <a:solidFill>
                  <a:srgbClr val="FF0000"/>
                </a:solidFill>
              </a:rPr>
              <a:t> İşlemleri, Ankuzem,1. </a:t>
            </a:r>
            <a:r>
              <a:rPr lang="tr-TR">
                <a:solidFill>
                  <a:srgbClr val="FF0000"/>
                </a:solidFill>
              </a:rPr>
              <a:t>Baskı.</a:t>
            </a:r>
            <a:endParaRPr lang="tr-TR">
              <a:solidFill>
                <a:prstClr val="black"/>
              </a:solidFill>
            </a:endParaRPr>
          </a:p>
          <a:p>
            <a:endParaRPr lang="tr-TR"/>
          </a:p>
        </p:txBody>
      </p:sp>
    </p:spTree>
    <p:extLst>
      <p:ext uri="{BB962C8B-B14F-4D97-AF65-F5344CB8AC3E}">
        <p14:creationId xmlns:p14="http://schemas.microsoft.com/office/powerpoint/2010/main" val="207754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C52D6F4-7754-4DCE-812E-24BDB207732A}"/>
              </a:ext>
            </a:extLst>
          </p:cNvPr>
          <p:cNvSpPr>
            <a:spLocks noGrp="1"/>
          </p:cNvSpPr>
          <p:nvPr>
            <p:ph type="title"/>
          </p:nvPr>
        </p:nvSpPr>
        <p:spPr>
          <a:xfrm>
            <a:off x="1685144" y="103916"/>
            <a:ext cx="8821711" cy="855454"/>
          </a:xfrm>
        </p:spPr>
        <p:txBody>
          <a:bodyPr>
            <a:normAutofit/>
          </a:bodyPr>
          <a:lstStyle/>
          <a:p>
            <a:r>
              <a:rPr lang="tr-TR" sz="3200" dirty="0">
                <a:solidFill>
                  <a:srgbClr val="FF0000"/>
                </a:solidFill>
                <a:latin typeface="Arial Black" panose="020B0A04020102020204" pitchFamily="34" charset="0"/>
              </a:rPr>
              <a:t>Ön Kasa :</a:t>
            </a:r>
          </a:p>
        </p:txBody>
      </p:sp>
      <p:sp>
        <p:nvSpPr>
          <p:cNvPr id="3" name="İçerik Yer Tutucusu 2">
            <a:extLst>
              <a:ext uri="{FF2B5EF4-FFF2-40B4-BE49-F238E27FC236}">
                <a16:creationId xmlns:a16="http://schemas.microsoft.com/office/drawing/2014/main" xmlns="" id="{C2430271-3E57-467C-BC1F-31E4512D9EA9}"/>
              </a:ext>
            </a:extLst>
          </p:cNvPr>
          <p:cNvSpPr>
            <a:spLocks noGrp="1"/>
          </p:cNvSpPr>
          <p:nvPr>
            <p:ph idx="1"/>
          </p:nvPr>
        </p:nvSpPr>
        <p:spPr>
          <a:xfrm>
            <a:off x="119921" y="1184222"/>
            <a:ext cx="11767279" cy="5569861"/>
          </a:xfrm>
        </p:spPr>
        <p:txBody>
          <a:bodyPr>
            <a:normAutofit/>
          </a:bodyPr>
          <a:lstStyle/>
          <a:p>
            <a:r>
              <a:rPr lang="tr-TR" sz="2400" dirty="0"/>
              <a:t>   Ö</a:t>
            </a:r>
            <a:r>
              <a:rPr lang="tr-TR" sz="2500" dirty="0"/>
              <a:t>n kasa misafir hesaplarının tutulduğu ayrı bir bölüm iken günümüzde birçok otelde resepsiyon bölümüyle birleşmiş durumdadır. Bilgisayar sisteminin otellerde kullanılmadığı dönemlerde hesaplar yarı otomatik makinelerle ve el ile tutulduğu ve bu işlemlerin çok vakit alması nedeniyle farklı uzmanlık alanı olarak </a:t>
            </a:r>
            <a:r>
              <a:rPr lang="tr-TR" sz="2500" dirty="0" err="1"/>
              <a:t>önkasiyerler</a:t>
            </a:r>
            <a:r>
              <a:rPr lang="tr-TR" sz="2500" dirty="0"/>
              <a:t> çalışmaktaydı. Ön kasa eski işlevi değişmemesine karşın günümüzde </a:t>
            </a:r>
            <a:r>
              <a:rPr lang="tr-TR" sz="2500" dirty="0" err="1"/>
              <a:t>resepsiyonistler</a:t>
            </a:r>
            <a:r>
              <a:rPr lang="tr-TR" sz="2500" dirty="0"/>
              <a:t>, ön kasiyerlerin görevlerini de yerine getirmektedirler. </a:t>
            </a:r>
          </a:p>
          <a:p>
            <a:endParaRPr lang="tr-TR" sz="2500" dirty="0"/>
          </a:p>
          <a:p>
            <a:r>
              <a:rPr lang="tr-TR" sz="2500" dirty="0"/>
              <a:t>   Konuğun çıkış tarihinde, otelden her an ayrılabileceği düşünüldüğünde bu sürecin her an yaşanabileceği gerçeği göz önünde tutulması ve konuk hesaplarının çok dikkatli ve titiz takip edilmesinin ne kadar önemli olduğu görülmektedir. Çünkü; hesabını ödeyip otelden ayrılan yabancı bir konuktan, hesaba dahil edilmemiş bir harcamanın daha sonra tahsil edilmesi hemen hemen imkansızdır. Bu nedenle son derece karmaşık bir yapıya ve yoğun bir işleyişe sahip olan büyük otel işletmelerinde, konuk hesaplarının daha rasyonel takip edilebilmesi için ön kasa bölümü oluşmuştur.</a:t>
            </a:r>
          </a:p>
        </p:txBody>
      </p:sp>
    </p:spTree>
    <p:extLst>
      <p:ext uri="{BB962C8B-B14F-4D97-AF65-F5344CB8AC3E}">
        <p14:creationId xmlns:p14="http://schemas.microsoft.com/office/powerpoint/2010/main" val="142836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1BBC766D-D275-4C7C-ADE5-4A2F777FF4E9}"/>
              </a:ext>
            </a:extLst>
          </p:cNvPr>
          <p:cNvSpPr>
            <a:spLocks noGrp="1"/>
          </p:cNvSpPr>
          <p:nvPr>
            <p:ph type="title"/>
          </p:nvPr>
        </p:nvSpPr>
        <p:spPr>
          <a:xfrm>
            <a:off x="209862" y="365125"/>
            <a:ext cx="11692328" cy="6095636"/>
          </a:xfrm>
        </p:spPr>
        <p:txBody>
          <a:bodyPr>
            <a:normAutofit/>
          </a:bodyPr>
          <a:lstStyle/>
          <a:p>
            <a:r>
              <a:rPr lang="tr-TR" sz="2900" dirty="0">
                <a:solidFill>
                  <a:srgbClr val="FF0000"/>
                </a:solidFill>
                <a:latin typeface="+mn-lt"/>
              </a:rPr>
              <a:t>   Otel işletmesinin günlük gelir ve giderleri ile ilgili kayıtların da tutulduğu ön kasa bölümünün görevleri şunlardır: </a:t>
            </a:r>
            <a:r>
              <a:rPr lang="tr-TR" sz="2800" dirty="0">
                <a:latin typeface="+mn-lt"/>
              </a:rPr>
              <a:t/>
            </a:r>
            <a:br>
              <a:rPr lang="tr-TR" sz="2800" dirty="0">
                <a:latin typeface="+mn-lt"/>
              </a:rPr>
            </a:br>
            <a:r>
              <a:rPr lang="tr-TR" sz="2800" dirty="0">
                <a:latin typeface="+mn-lt"/>
              </a:rPr>
              <a:t/>
            </a:r>
            <a:br>
              <a:rPr lang="tr-TR" sz="2800" dirty="0">
                <a:latin typeface="+mn-lt"/>
              </a:rPr>
            </a:br>
            <a:r>
              <a:rPr lang="tr-TR" sz="2800" dirty="0">
                <a:latin typeface="+mn-lt"/>
              </a:rPr>
              <a:t>• Otelden ayrılan müşterilerden fatura karşılığı hesap tahsil etmek,</a:t>
            </a:r>
            <a:br>
              <a:rPr lang="tr-TR" sz="2800" dirty="0">
                <a:latin typeface="+mn-lt"/>
              </a:rPr>
            </a:br>
            <a:r>
              <a:rPr lang="tr-TR" sz="2800" dirty="0">
                <a:latin typeface="+mn-lt"/>
              </a:rPr>
              <a:t>• Müşteriden döviz, seyahat çeki, kredi kartı almak,</a:t>
            </a:r>
            <a:br>
              <a:rPr lang="tr-TR" sz="2800" dirty="0">
                <a:latin typeface="+mn-lt"/>
              </a:rPr>
            </a:br>
            <a:r>
              <a:rPr lang="tr-TR" sz="2800" dirty="0">
                <a:latin typeface="+mn-lt"/>
              </a:rPr>
              <a:t>• Günlük olarak, bir önceki güne ait toplam bölüm gelirleriyle ilgili raporu hazırlamak ve ana kasaya teslim etmek,</a:t>
            </a:r>
            <a:br>
              <a:rPr lang="tr-TR" sz="2800" dirty="0">
                <a:latin typeface="+mn-lt"/>
              </a:rPr>
            </a:br>
            <a:r>
              <a:rPr lang="tr-TR" sz="2800" dirty="0">
                <a:latin typeface="+mn-lt"/>
              </a:rPr>
              <a:t>• Müşteri adına ekstra harcama yapmak ve bunu </a:t>
            </a:r>
            <a:r>
              <a:rPr lang="tr-TR" sz="2800" dirty="0" err="1">
                <a:latin typeface="+mn-lt"/>
              </a:rPr>
              <a:t>paid-out</a:t>
            </a:r>
            <a:r>
              <a:rPr lang="tr-TR" sz="2800" dirty="0">
                <a:latin typeface="+mn-lt"/>
              </a:rPr>
              <a:t> makbuzuyla belgelemek,</a:t>
            </a:r>
            <a:br>
              <a:rPr lang="tr-TR" sz="2800" dirty="0">
                <a:latin typeface="+mn-lt"/>
              </a:rPr>
            </a:br>
            <a:r>
              <a:rPr lang="tr-TR" sz="2800" dirty="0">
                <a:latin typeface="+mn-lt"/>
              </a:rPr>
              <a:t>• İşletmeden ayrılacak müşterilerin kredili harcaması olup olmadığını kontrol etmek ve tahsil etmek,</a:t>
            </a:r>
            <a:br>
              <a:rPr lang="tr-TR" sz="2800" dirty="0">
                <a:latin typeface="+mn-lt"/>
              </a:rPr>
            </a:br>
            <a:r>
              <a:rPr lang="tr-TR" sz="2800" dirty="0">
                <a:latin typeface="+mn-lt"/>
              </a:rPr>
              <a:t>• Emanet kasa kiralamak</a:t>
            </a:r>
          </a:p>
        </p:txBody>
      </p:sp>
    </p:spTree>
    <p:extLst>
      <p:ext uri="{BB962C8B-B14F-4D97-AF65-F5344CB8AC3E}">
        <p14:creationId xmlns:p14="http://schemas.microsoft.com/office/powerpoint/2010/main" val="83968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DE8312A-6DD8-4A22-AB4D-B150DD183DA5}"/>
              </a:ext>
            </a:extLst>
          </p:cNvPr>
          <p:cNvSpPr>
            <a:spLocks noGrp="1"/>
          </p:cNvSpPr>
          <p:nvPr>
            <p:ph type="title"/>
          </p:nvPr>
        </p:nvSpPr>
        <p:spPr>
          <a:xfrm>
            <a:off x="0" y="18256"/>
            <a:ext cx="10515600" cy="971095"/>
          </a:xfrm>
        </p:spPr>
        <p:txBody>
          <a:bodyPr>
            <a:normAutofit/>
          </a:bodyPr>
          <a:lstStyle/>
          <a:p>
            <a:r>
              <a:rPr lang="tr-TR" sz="3200" dirty="0">
                <a:solidFill>
                  <a:srgbClr val="FF0000"/>
                </a:solidFill>
                <a:latin typeface="Arial Black" panose="020B0A04020102020204" pitchFamily="34" charset="0"/>
              </a:rPr>
              <a:t>Müşteri Hesaplarının Özellikleri :</a:t>
            </a:r>
          </a:p>
        </p:txBody>
      </p:sp>
      <p:sp>
        <p:nvSpPr>
          <p:cNvPr id="3" name="İçerik Yer Tutucusu 2">
            <a:extLst>
              <a:ext uri="{FF2B5EF4-FFF2-40B4-BE49-F238E27FC236}">
                <a16:creationId xmlns:a16="http://schemas.microsoft.com/office/drawing/2014/main" xmlns="" id="{068717AC-9333-42B2-AFDA-D40570428A8A}"/>
              </a:ext>
            </a:extLst>
          </p:cNvPr>
          <p:cNvSpPr>
            <a:spLocks noGrp="1"/>
          </p:cNvSpPr>
          <p:nvPr>
            <p:ph idx="1"/>
          </p:nvPr>
        </p:nvSpPr>
        <p:spPr>
          <a:xfrm>
            <a:off x="178633" y="1888761"/>
            <a:ext cx="11633616" cy="4721900"/>
          </a:xfrm>
        </p:spPr>
        <p:txBody>
          <a:bodyPr>
            <a:normAutofit/>
          </a:bodyPr>
          <a:lstStyle/>
          <a:p>
            <a:r>
              <a:rPr lang="tr-TR" dirty="0"/>
              <a:t>   </a:t>
            </a:r>
            <a:r>
              <a:rPr lang="tr-TR" dirty="0">
                <a:solidFill>
                  <a:srgbClr val="0070C0"/>
                </a:solidFill>
              </a:rPr>
              <a:t>Otel İşletmesinin müşterilere yapmış olduğu satışlardan doğan alacaklarında takip etmek için açmış oldukları hesaplara müşteri hesabı adı verilir. Otel işletmeciliğinde müşteri hesaplarının özelliklerini genelde dört noktada toplayabiliriz.</a:t>
            </a:r>
          </a:p>
          <a:p>
            <a:pPr marL="0" indent="0">
              <a:buNone/>
            </a:pPr>
            <a:endParaRPr lang="tr-TR" dirty="0"/>
          </a:p>
          <a:p>
            <a:pPr marL="0" indent="0">
              <a:buNone/>
            </a:pPr>
            <a:r>
              <a:rPr lang="tr-TR" dirty="0"/>
              <a:t>    1. Otel işletmeciliğinde müşteri hesaplarının kayıt ve kontrolü büyük bir dikkat ve itina gerektirir. Karşılaştırma yapmak gerektiğinde çoğu ticaret işletmeleri müşterilerinin adreslerini bildikleri halde, otel işletmelerinde müşteri adreslerinin sağlıklı alınmadığı durumlarda hesabını ödeyip ayrıldıktan sonra unutulmuş bulunan </a:t>
            </a:r>
            <a:r>
              <a:rPr lang="tr-TR" dirty="0" err="1"/>
              <a:t>extra</a:t>
            </a:r>
            <a:r>
              <a:rPr lang="tr-TR" dirty="0"/>
              <a:t> bir ödemesinin tahsili güçleşebilmektedir.</a:t>
            </a:r>
          </a:p>
        </p:txBody>
      </p:sp>
    </p:spTree>
    <p:extLst>
      <p:ext uri="{BB962C8B-B14F-4D97-AF65-F5344CB8AC3E}">
        <p14:creationId xmlns:p14="http://schemas.microsoft.com/office/powerpoint/2010/main" val="36766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7E07C2AD-5117-4EE3-A762-ACD3BC26EF52}"/>
              </a:ext>
            </a:extLst>
          </p:cNvPr>
          <p:cNvSpPr>
            <a:spLocks noGrp="1"/>
          </p:cNvSpPr>
          <p:nvPr>
            <p:ph type="title"/>
          </p:nvPr>
        </p:nvSpPr>
        <p:spPr>
          <a:xfrm>
            <a:off x="149902" y="365125"/>
            <a:ext cx="11887200" cy="6110626"/>
          </a:xfrm>
        </p:spPr>
        <p:txBody>
          <a:bodyPr>
            <a:normAutofit/>
          </a:bodyPr>
          <a:lstStyle/>
          <a:p>
            <a:r>
              <a:rPr lang="tr-TR" sz="2800" dirty="0">
                <a:latin typeface="+mn-lt"/>
              </a:rPr>
              <a:t>    2. Otelde konaklayan müşterinin hangi gün ve saatte otelden ayrılacaklarının kesin olarak belirlenmemesi nedeniyle müşteri hesaplarının her an ödenmeye hazır olacak şekilde tutulması gerekir.</a:t>
            </a:r>
            <a:br>
              <a:rPr lang="tr-TR" sz="2800" dirty="0">
                <a:latin typeface="+mn-lt"/>
              </a:rPr>
            </a:br>
            <a:r>
              <a:rPr lang="tr-TR" sz="2800" dirty="0">
                <a:latin typeface="+mn-lt"/>
              </a:rPr>
              <a:t/>
            </a:r>
            <a:br>
              <a:rPr lang="tr-TR" sz="2800" dirty="0">
                <a:latin typeface="+mn-lt"/>
              </a:rPr>
            </a:br>
            <a:r>
              <a:rPr lang="tr-TR" sz="2800" dirty="0">
                <a:latin typeface="+mn-lt"/>
              </a:rPr>
              <a:t>    3. Müşteri hesaplarının ödenmesinde çok dikkatli olmak gerekir. Seyahat çeki ve şahsi çek gibi ödemeler otel yönetimi tarafından riskli ödemelerdir. Çünkü, müşteri otelden ayrıldıktan sonra bu tür kıymetli değerler nakde çevrilebilmektedir. Bu tür ödemelerin eğer karşılığı yoksa, tekrar ilgili müşteriye ulaşmamız güçleşir. Ayrıca yapılan yanlışlıklar, işletmeyi ya da müşteriyi zarara sokabilir bu da müşterinin işletmeye güveninin sarsılmasına dolayısıyla işletmenin prestij kaybetmesine neden olur.</a:t>
            </a:r>
          </a:p>
        </p:txBody>
      </p:sp>
    </p:spTree>
    <p:extLst>
      <p:ext uri="{BB962C8B-B14F-4D97-AF65-F5344CB8AC3E}">
        <p14:creationId xmlns:p14="http://schemas.microsoft.com/office/powerpoint/2010/main" val="202253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xmlns="" id="{5A92F59D-9AB0-434C-AEAE-6648CC04A868}"/>
              </a:ext>
            </a:extLst>
          </p:cNvPr>
          <p:cNvSpPr>
            <a:spLocks noGrp="1"/>
          </p:cNvSpPr>
          <p:nvPr>
            <p:ph type="title"/>
          </p:nvPr>
        </p:nvSpPr>
        <p:spPr>
          <a:xfrm>
            <a:off x="164892" y="260194"/>
            <a:ext cx="11902190" cy="6320488"/>
          </a:xfrm>
        </p:spPr>
        <p:txBody>
          <a:bodyPr>
            <a:normAutofit/>
          </a:bodyPr>
          <a:lstStyle/>
          <a:p>
            <a:r>
              <a:rPr lang="tr-TR" sz="2800" dirty="0">
                <a:latin typeface="+mn-lt"/>
              </a:rPr>
              <a:t>    4. Her otel yönetimi, müşterileri adına otelin değişik bölümlerinde harcama yapması için toplam bir kredi limiti belirlemiştir. Bu kredi limiti periyodik olarak günlük müşteri hesaplarından kontrol edilir. Örneğin, bir otel yönetimi tüm otel müşterileri için (acente, </a:t>
            </a:r>
            <a:r>
              <a:rPr lang="tr-TR" sz="2800" dirty="0" err="1">
                <a:latin typeface="+mn-lt"/>
              </a:rPr>
              <a:t>Vip</a:t>
            </a:r>
            <a:r>
              <a:rPr lang="tr-TR" sz="2800" dirty="0">
                <a:latin typeface="+mn-lt"/>
              </a:rPr>
              <a:t> müşteriler hariç) belli bir kredi limiti tanıyabilir. Bu limiti aşan müşteriden hesabını sıfırlanması nazik bir dille istenir. Müşteriden, girişte (</a:t>
            </a:r>
            <a:r>
              <a:rPr lang="tr-TR" sz="2800" dirty="0" err="1">
                <a:latin typeface="+mn-lt"/>
              </a:rPr>
              <a:t>check</a:t>
            </a:r>
            <a:r>
              <a:rPr lang="tr-TR" sz="2800" dirty="0">
                <a:latin typeface="+mn-lt"/>
              </a:rPr>
              <a:t>-in işleminde) kendisine tanınan bu kredi limitin ödemesi için garanti istenir. Ancak, burada dikkat edilmesi gereken konu, özellikle kredi kartları ile sağlanan garantinin kartın limit miktarını aşıp aşmamasıdır. Örneğin, kredi kart miktar limitinin Amerikan Express için 1200 dolar, </a:t>
            </a:r>
            <a:r>
              <a:rPr lang="tr-TR" sz="2800" dirty="0" err="1">
                <a:latin typeface="+mn-lt"/>
              </a:rPr>
              <a:t>Diners</a:t>
            </a:r>
            <a:r>
              <a:rPr lang="tr-TR" sz="2800" dirty="0">
                <a:latin typeface="+mn-lt"/>
              </a:rPr>
              <a:t> Club, Visa ve Master </a:t>
            </a:r>
            <a:r>
              <a:rPr lang="tr-TR" sz="2800" dirty="0" err="1">
                <a:latin typeface="+mn-lt"/>
              </a:rPr>
              <a:t>Card</a:t>
            </a:r>
            <a:r>
              <a:rPr lang="tr-TR" sz="2800" dirty="0">
                <a:latin typeface="+mn-lt"/>
              </a:rPr>
              <a:t> için 500 dolar olması gibi. Kredi limitlerini aşan müşterilerin takibi her gün ön kasa tarafından yapılır ve limiti aşan müşteriler için “</a:t>
            </a:r>
            <a:r>
              <a:rPr lang="tr-TR" sz="2800" dirty="0" err="1">
                <a:latin typeface="+mn-lt"/>
              </a:rPr>
              <a:t>Over</a:t>
            </a:r>
            <a:r>
              <a:rPr lang="tr-TR" sz="2800" dirty="0">
                <a:latin typeface="+mn-lt"/>
              </a:rPr>
              <a:t> </a:t>
            </a:r>
            <a:r>
              <a:rPr lang="tr-TR" sz="2800" dirty="0" err="1">
                <a:latin typeface="+mn-lt"/>
              </a:rPr>
              <a:t>Credit</a:t>
            </a:r>
            <a:r>
              <a:rPr lang="tr-TR" sz="2800" dirty="0">
                <a:latin typeface="+mn-lt"/>
              </a:rPr>
              <a:t> </a:t>
            </a:r>
            <a:r>
              <a:rPr lang="tr-TR" sz="2800" dirty="0" err="1">
                <a:latin typeface="+mn-lt"/>
              </a:rPr>
              <a:t>List</a:t>
            </a:r>
            <a:r>
              <a:rPr lang="tr-TR" sz="2800" dirty="0">
                <a:latin typeface="+mn-lt"/>
              </a:rPr>
              <a:t>” düzenlenir.</a:t>
            </a:r>
          </a:p>
        </p:txBody>
      </p:sp>
    </p:spTree>
    <p:extLst>
      <p:ext uri="{BB962C8B-B14F-4D97-AF65-F5344CB8AC3E}">
        <p14:creationId xmlns:p14="http://schemas.microsoft.com/office/powerpoint/2010/main" val="359819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B68AA4-EDA4-4952-A6CE-D1800C26CF97}"/>
              </a:ext>
            </a:extLst>
          </p:cNvPr>
          <p:cNvSpPr>
            <a:spLocks noGrp="1"/>
          </p:cNvSpPr>
          <p:nvPr>
            <p:ph type="title"/>
          </p:nvPr>
        </p:nvSpPr>
        <p:spPr>
          <a:xfrm>
            <a:off x="0" y="18256"/>
            <a:ext cx="10515600" cy="986086"/>
          </a:xfrm>
        </p:spPr>
        <p:txBody>
          <a:bodyPr>
            <a:normAutofit/>
          </a:bodyPr>
          <a:lstStyle/>
          <a:p>
            <a:r>
              <a:rPr lang="tr-TR" sz="3200" dirty="0">
                <a:solidFill>
                  <a:srgbClr val="FF0000"/>
                </a:solidFill>
                <a:latin typeface="Arial Black" panose="020B0A04020102020204" pitchFamily="34" charset="0"/>
              </a:rPr>
              <a:t>Müşteri Hesaplarını Ödeme Şekilleri :</a:t>
            </a:r>
          </a:p>
        </p:txBody>
      </p:sp>
      <p:sp>
        <p:nvSpPr>
          <p:cNvPr id="3" name="İçerik Yer Tutucusu 2">
            <a:extLst>
              <a:ext uri="{FF2B5EF4-FFF2-40B4-BE49-F238E27FC236}">
                <a16:creationId xmlns:a16="http://schemas.microsoft.com/office/drawing/2014/main" xmlns="" id="{4D239296-1FBF-4437-AEB6-F6FD2E4AB652}"/>
              </a:ext>
            </a:extLst>
          </p:cNvPr>
          <p:cNvSpPr>
            <a:spLocks noGrp="1"/>
          </p:cNvSpPr>
          <p:nvPr>
            <p:ph idx="1"/>
          </p:nvPr>
        </p:nvSpPr>
        <p:spPr>
          <a:xfrm>
            <a:off x="433465" y="1528997"/>
            <a:ext cx="11573655" cy="4666170"/>
          </a:xfrm>
        </p:spPr>
        <p:txBody>
          <a:bodyPr/>
          <a:lstStyle/>
          <a:p>
            <a:pPr marL="0" indent="0">
              <a:buNone/>
            </a:pPr>
            <a:r>
              <a:rPr lang="tr-TR" dirty="0">
                <a:solidFill>
                  <a:schemeClr val="accent3">
                    <a:lumMod val="50000"/>
                  </a:schemeClr>
                </a:solidFill>
              </a:rPr>
              <a:t>      Otelde konaklayan müşteriler hesaplarını dört değişik şekilde ödeyebilir:</a:t>
            </a:r>
          </a:p>
          <a:p>
            <a:endParaRPr lang="tr-TR" dirty="0">
              <a:solidFill>
                <a:srgbClr val="7030A0"/>
              </a:solidFill>
            </a:endParaRPr>
          </a:p>
          <a:p>
            <a:pPr marL="0" indent="0">
              <a:buNone/>
            </a:pPr>
            <a:r>
              <a:rPr lang="tr-TR" dirty="0">
                <a:solidFill>
                  <a:srgbClr val="7030A0"/>
                </a:solidFill>
              </a:rPr>
              <a:t>• Müşterinin ödemesi (self </a:t>
            </a:r>
            <a:r>
              <a:rPr lang="tr-TR" dirty="0" err="1">
                <a:solidFill>
                  <a:srgbClr val="7030A0"/>
                </a:solidFill>
              </a:rPr>
              <a:t>payment</a:t>
            </a:r>
            <a:r>
              <a:rPr lang="tr-TR" dirty="0">
                <a:solidFill>
                  <a:srgbClr val="7030A0"/>
                </a:solidFill>
              </a:rPr>
              <a:t>)</a:t>
            </a:r>
          </a:p>
          <a:p>
            <a:pPr marL="0" indent="0">
              <a:buNone/>
            </a:pPr>
            <a:r>
              <a:rPr lang="tr-TR" dirty="0">
                <a:solidFill>
                  <a:srgbClr val="7030A0"/>
                </a:solidFill>
              </a:rPr>
              <a:t>• Seyahat acentesinin ödemesi</a:t>
            </a:r>
          </a:p>
          <a:p>
            <a:pPr marL="0" indent="0">
              <a:buNone/>
            </a:pPr>
            <a:r>
              <a:rPr lang="tr-TR" dirty="0">
                <a:solidFill>
                  <a:srgbClr val="7030A0"/>
                </a:solidFill>
              </a:rPr>
              <a:t>• Ödenmez (</a:t>
            </a:r>
            <a:r>
              <a:rPr lang="tr-TR" dirty="0" err="1">
                <a:solidFill>
                  <a:srgbClr val="7030A0"/>
                </a:solidFill>
              </a:rPr>
              <a:t>full</a:t>
            </a:r>
            <a:r>
              <a:rPr lang="tr-TR" dirty="0">
                <a:solidFill>
                  <a:srgbClr val="7030A0"/>
                </a:solidFill>
              </a:rPr>
              <a:t> </a:t>
            </a:r>
            <a:r>
              <a:rPr lang="tr-TR" dirty="0" err="1">
                <a:solidFill>
                  <a:srgbClr val="7030A0"/>
                </a:solidFill>
              </a:rPr>
              <a:t>complimantary</a:t>
            </a:r>
            <a:r>
              <a:rPr lang="tr-TR" dirty="0">
                <a:solidFill>
                  <a:srgbClr val="7030A0"/>
                </a:solidFill>
              </a:rPr>
              <a:t>) durumu</a:t>
            </a:r>
          </a:p>
          <a:p>
            <a:pPr marL="0" indent="0">
              <a:buNone/>
            </a:pPr>
            <a:r>
              <a:rPr lang="tr-TR" dirty="0">
                <a:solidFill>
                  <a:srgbClr val="7030A0"/>
                </a:solidFill>
              </a:rPr>
              <a:t>• Hesabın kredilendirilmesi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5563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37E17E3-8003-4596-B25E-E4302B176360}"/>
              </a:ext>
            </a:extLst>
          </p:cNvPr>
          <p:cNvSpPr>
            <a:spLocks noGrp="1"/>
          </p:cNvSpPr>
          <p:nvPr>
            <p:ph type="title"/>
          </p:nvPr>
        </p:nvSpPr>
        <p:spPr>
          <a:xfrm>
            <a:off x="0" y="18256"/>
            <a:ext cx="12052092" cy="1195948"/>
          </a:xfrm>
        </p:spPr>
        <p:txBody>
          <a:bodyPr>
            <a:normAutofit/>
          </a:bodyPr>
          <a:lstStyle/>
          <a:p>
            <a:r>
              <a:rPr lang="tr-TR" sz="3000" dirty="0">
                <a:solidFill>
                  <a:srgbClr val="FF0000"/>
                </a:solidFill>
                <a:latin typeface="Arial Black" panose="020B0A04020102020204" pitchFamily="34" charset="0"/>
              </a:rPr>
              <a:t>Müşterinin Hesabını Kendisinin Ödemesi (Self </a:t>
            </a:r>
            <a:r>
              <a:rPr lang="tr-TR" sz="3000" dirty="0" err="1">
                <a:solidFill>
                  <a:srgbClr val="FF0000"/>
                </a:solidFill>
                <a:latin typeface="Arial Black" panose="020B0A04020102020204" pitchFamily="34" charset="0"/>
              </a:rPr>
              <a:t>Payment</a:t>
            </a:r>
            <a:r>
              <a:rPr lang="tr-TR" sz="3000" dirty="0">
                <a:solidFill>
                  <a:srgbClr val="FF0000"/>
                </a:solidFill>
                <a:latin typeface="Arial Black" panose="020B0A04020102020204" pitchFamily="34" charset="0"/>
              </a:rPr>
              <a:t>) : </a:t>
            </a:r>
          </a:p>
        </p:txBody>
      </p:sp>
      <p:sp>
        <p:nvSpPr>
          <p:cNvPr id="3" name="İçerik Yer Tutucusu 2">
            <a:extLst>
              <a:ext uri="{FF2B5EF4-FFF2-40B4-BE49-F238E27FC236}">
                <a16:creationId xmlns:a16="http://schemas.microsoft.com/office/drawing/2014/main" xmlns="" id="{D357B3C0-90C5-4581-9734-820F95F3760F}"/>
              </a:ext>
            </a:extLst>
          </p:cNvPr>
          <p:cNvSpPr>
            <a:spLocks noGrp="1"/>
          </p:cNvSpPr>
          <p:nvPr>
            <p:ph idx="1"/>
          </p:nvPr>
        </p:nvSpPr>
        <p:spPr>
          <a:xfrm>
            <a:off x="449705" y="2638269"/>
            <a:ext cx="10904095" cy="3538694"/>
          </a:xfrm>
        </p:spPr>
        <p:txBody>
          <a:bodyPr/>
          <a:lstStyle/>
          <a:p>
            <a:pPr marL="0" indent="0">
              <a:buNone/>
            </a:pPr>
            <a:r>
              <a:rPr lang="tr-TR" dirty="0"/>
              <a:t>     </a:t>
            </a:r>
            <a:r>
              <a:rPr lang="tr-TR" sz="2900" dirty="0">
                <a:solidFill>
                  <a:srgbClr val="00B050"/>
                </a:solidFill>
              </a:rPr>
              <a:t>Rezervasyonlu ya da rezervasyonsuz olarak otele gelen, yerleşen herhangi bir müşteri, ayrılacağı zaman resepsiyona haber verir. Ön kasa müşterinin hesabını hazırlar ve hesabın tamamını tahsil eder. Ödeme aracı değişik olabilir. Örneğin bir kısmını nakit, bir kısmını döviz, bir kısmını kredi kartıyla ödemek isteyebilir.</a:t>
            </a:r>
          </a:p>
        </p:txBody>
      </p:sp>
    </p:spTree>
    <p:extLst>
      <p:ext uri="{BB962C8B-B14F-4D97-AF65-F5344CB8AC3E}">
        <p14:creationId xmlns:p14="http://schemas.microsoft.com/office/powerpoint/2010/main" val="257579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D00DE78-E577-46C4-BF59-BAE10A14AD9D}"/>
              </a:ext>
            </a:extLst>
          </p:cNvPr>
          <p:cNvSpPr>
            <a:spLocks noGrp="1"/>
          </p:cNvSpPr>
          <p:nvPr>
            <p:ph type="title"/>
          </p:nvPr>
        </p:nvSpPr>
        <p:spPr>
          <a:xfrm>
            <a:off x="0" y="1"/>
            <a:ext cx="12192000" cy="1139252"/>
          </a:xfrm>
        </p:spPr>
        <p:txBody>
          <a:bodyPr>
            <a:normAutofit/>
          </a:bodyPr>
          <a:lstStyle/>
          <a:p>
            <a:r>
              <a:rPr lang="tr-TR" sz="3200" dirty="0">
                <a:solidFill>
                  <a:srgbClr val="FF0000"/>
                </a:solidFill>
                <a:latin typeface="Arial Black" panose="020B0A04020102020204" pitchFamily="34" charset="0"/>
              </a:rPr>
              <a:t>Müşterinin Hesabını Seyahat Acentesinin Ödemesi :</a:t>
            </a:r>
          </a:p>
        </p:txBody>
      </p:sp>
      <p:sp>
        <p:nvSpPr>
          <p:cNvPr id="3" name="İçerik Yer Tutucusu 2">
            <a:extLst>
              <a:ext uri="{FF2B5EF4-FFF2-40B4-BE49-F238E27FC236}">
                <a16:creationId xmlns:a16="http://schemas.microsoft.com/office/drawing/2014/main" xmlns="" id="{56BA33A7-F518-4628-9499-67D8B384FCEF}"/>
              </a:ext>
            </a:extLst>
          </p:cNvPr>
          <p:cNvSpPr>
            <a:spLocks noGrp="1"/>
          </p:cNvSpPr>
          <p:nvPr>
            <p:ph idx="1"/>
          </p:nvPr>
        </p:nvSpPr>
        <p:spPr>
          <a:xfrm>
            <a:off x="294806" y="2371750"/>
            <a:ext cx="11602387" cy="3609325"/>
          </a:xfrm>
        </p:spPr>
        <p:txBody>
          <a:bodyPr/>
          <a:lstStyle/>
          <a:p>
            <a:pPr marL="0" indent="0">
              <a:buNone/>
            </a:pPr>
            <a:r>
              <a:rPr lang="tr-TR" dirty="0"/>
              <a:t>     </a:t>
            </a:r>
            <a:r>
              <a:rPr lang="tr-TR" dirty="0">
                <a:solidFill>
                  <a:schemeClr val="accent1">
                    <a:lumMod val="75000"/>
                  </a:schemeClr>
                </a:solidFill>
              </a:rPr>
              <a:t>Seyahat acentesi aracılığıyla rezervasyonlu olarak otelde konaklayan müşterinin, otelde kaldığı süre içinde yaptığı konaklaması veya çeşitli bölümlerde yaptığı harcamaların toplamını da kapsayan bir toplamı seyahat acentesi tarafından ödenebilir. Bunun için önceden acente ile otel işletmesi arasında bir kredi anlaşmasının yapılmış olması gerekir. Seyahat acentesi rezervasyonu yaptırdığı ilgili müşteriye ödemenin kendisi tarafından garanti edildiğini gösterir bir belge verir. Bu belgeye ‘</a:t>
            </a:r>
            <a:r>
              <a:rPr lang="tr-TR" dirty="0" err="1">
                <a:solidFill>
                  <a:schemeClr val="accent1">
                    <a:lumMod val="75000"/>
                  </a:schemeClr>
                </a:solidFill>
              </a:rPr>
              <a:t>Voucher</a:t>
            </a:r>
            <a:r>
              <a:rPr lang="tr-TR" dirty="0">
                <a:solidFill>
                  <a:schemeClr val="accent1">
                    <a:lumMod val="75000"/>
                  </a:schemeClr>
                </a:solidFill>
              </a:rPr>
              <a:t>’ diyoruz.</a:t>
            </a:r>
          </a:p>
        </p:txBody>
      </p:sp>
    </p:spTree>
    <p:extLst>
      <p:ext uri="{BB962C8B-B14F-4D97-AF65-F5344CB8AC3E}">
        <p14:creationId xmlns:p14="http://schemas.microsoft.com/office/powerpoint/2010/main" val="20943752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8429</TotalTime>
  <Words>816</Words>
  <Application>Microsoft Office PowerPoint</Application>
  <PresentationFormat>Özel</PresentationFormat>
  <Paragraphs>33</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Office Teması</vt:lpstr>
      <vt:lpstr>8. ÜNİTE</vt:lpstr>
      <vt:lpstr>Ön Kasa :</vt:lpstr>
      <vt:lpstr>   Otel işletmesinin günlük gelir ve giderleri ile ilgili kayıtların da tutulduğu ön kasa bölümünün görevleri şunlardır:   • Otelden ayrılan müşterilerden fatura karşılığı hesap tahsil etmek, • Müşteriden döviz, seyahat çeki, kredi kartı almak, • Günlük olarak, bir önceki güne ait toplam bölüm gelirleriyle ilgili raporu hazırlamak ve ana kasaya teslim etmek, • Müşteri adına ekstra harcama yapmak ve bunu paid-out makbuzuyla belgelemek, • İşletmeden ayrılacak müşterilerin kredili harcaması olup olmadığını kontrol etmek ve tahsil etmek, • Emanet kasa kiralamak</vt:lpstr>
      <vt:lpstr>Müşteri Hesaplarının Özellikleri :</vt:lpstr>
      <vt:lpstr>    2. Otelde konaklayan müşterinin hangi gün ve saatte otelden ayrılacaklarının kesin olarak belirlenmemesi nedeniyle müşteri hesaplarının her an ödenmeye hazır olacak şekilde tutulması gerekir.      3. Müşteri hesaplarının ödenmesinde çok dikkatli olmak gerekir. Seyahat çeki ve şahsi çek gibi ödemeler otel yönetimi tarafından riskli ödemelerdir. Çünkü, müşteri otelden ayrıldıktan sonra bu tür kıymetli değerler nakde çevrilebilmektedir. Bu tür ödemelerin eğer karşılığı yoksa, tekrar ilgili müşteriye ulaşmamız güçleşir. Ayrıca yapılan yanlışlıklar, işletmeyi ya da müşteriyi zarara sokabilir bu da müşterinin işletmeye güveninin sarsılmasına dolayısıyla işletmenin prestij kaybetmesine neden olur.</vt:lpstr>
      <vt:lpstr>    4. Her otel yönetimi, müşterileri adına otelin değişik bölümlerinde harcama yapması için toplam bir kredi limiti belirlemiştir. Bu kredi limiti periyodik olarak günlük müşteri hesaplarından kontrol edilir. Örneğin, bir otel yönetimi tüm otel müşterileri için (acente, Vip müşteriler hariç) belli bir kredi limiti tanıyabilir. Bu limiti aşan müşteriden hesabını sıfırlanması nazik bir dille istenir. Müşteriden, girişte (check-in işleminde) kendisine tanınan bu kredi limitin ödemesi için garanti istenir. Ancak, burada dikkat edilmesi gereken konu, özellikle kredi kartları ile sağlanan garantinin kartın limit miktarını aşıp aşmamasıdır. Örneğin, kredi kart miktar limitinin Amerikan Express için 1200 dolar, Diners Club, Visa ve Master Card için 500 dolar olması gibi. Kredi limitlerini aşan müşterilerin takibi her gün ön kasa tarafından yapılır ve limiti aşan müşteriler için “Over Credit List” düzenlenir.</vt:lpstr>
      <vt:lpstr>Müşteri Hesaplarını Ödeme Şekilleri :</vt:lpstr>
      <vt:lpstr>Müşterinin Hesabını Kendisinin Ödemesi (Self Payment) : </vt:lpstr>
      <vt:lpstr>Müşterinin Hesabını Seyahat Acentesinin Ödemesi :</vt:lpstr>
      <vt:lpstr>    Voucher, seyahat acenteleri aracılığıyla gelen müşterilerinin otele giriş aşamasında resepsiyon personeline teslim etmek zorunda oldukları ve üzerinde müşterinin adı-soyadı, kişi sayısı, konaklama işletmesinin adı, konaklama süresi, pansiyon durumu, giriş-çıkış tarihi gibi bilgilerin yer aldığı acente tarafından müşteriye verilen bir belge olup, otel işletmesi bu belge olmadan seyahat acentesinden ücret talep edemez. Voucher, otel işletmesi ile acente arasında önemli bir araç olduğundan giriş anında mutlaka almak istedikleri bir belgedir. </vt:lpstr>
      <vt:lpstr>    Özellikle Avrupalı müşterilerin voucher konusunda çok titiz oldukları ve girişlerinde mutlaka voucher’larını ibraz ettiğini görmekteysek de ülkemiz insanının henüz bu konuda yeteri kadar bilinçlenmediğini söyleyebiliriz. Voucher, ödeme aracı olduğu kadar aynı zamanda rezervasyonun yapıldığını da gösteren bir belgedir. Rezervasyonun acente tarafından yapılıp ödemenin müşteri tarafından ödendiği durumlarda da acenteler voucher düzenlemektedir. Bu durumda rezervasyonun yapıldığını gösteren bir belgedir.</vt:lpstr>
      <vt:lpstr>Acentelerle otel işletmeleri arasında üç şekilde hesap ödeme şekli görülmektedir: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Ön Büro İşlemleri</dc:title>
  <dc:creator>Ayşe Gül Şıvkın</dc:creator>
  <cp:lastModifiedBy>kumsaal</cp:lastModifiedBy>
  <cp:revision>147</cp:revision>
  <dcterms:created xsi:type="dcterms:W3CDTF">2019-10-22T15:58:53Z</dcterms:created>
  <dcterms:modified xsi:type="dcterms:W3CDTF">2019-11-20T19:55:41Z</dcterms:modified>
</cp:coreProperties>
</file>