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8" r:id="rId5"/>
    <p:sldId id="260" r:id="rId6"/>
    <p:sldId id="261" r:id="rId7"/>
    <p:sldId id="262" r:id="rId8"/>
    <p:sldId id="269" r:id="rId9"/>
    <p:sldId id="263" r:id="rId10"/>
    <p:sldId id="264" r:id="rId11"/>
    <p:sldId id="265" r:id="rId12"/>
    <p:sldId id="266" r:id="rId13"/>
    <p:sldId id="267" r:id="rId14"/>
    <p:sldId id="341" r:id="rId15"/>
    <p:sldId id="345" r:id="rId16"/>
    <p:sldId id="347" r:id="rId17"/>
    <p:sldId id="350" r:id="rId18"/>
    <p:sldId id="351" r:id="rId19"/>
    <p:sldId id="353" r:id="rId20"/>
    <p:sldId id="354" r:id="rId21"/>
    <p:sldId id="355" r:id="rId22"/>
    <p:sldId id="359" r:id="rId23"/>
    <p:sldId id="360" r:id="rId24"/>
    <p:sldId id="361" r:id="rId25"/>
    <p:sldId id="362" r:id="rId26"/>
    <p:sldId id="364" r:id="rId27"/>
    <p:sldId id="368"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12.02.2020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12.02.2020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12.02.2020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12.02.2020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645B12-0176-437E-B9A4-87525E47D220}"/>
              </a:ext>
            </a:extLst>
          </p:cNvPr>
          <p:cNvSpPr>
            <a:spLocks noGrp="1"/>
          </p:cNvSpPr>
          <p:nvPr>
            <p:ph type="title"/>
          </p:nvPr>
        </p:nvSpPr>
        <p:spPr>
          <a:xfrm>
            <a:off x="457200" y="274638"/>
            <a:ext cx="8229600" cy="6394722"/>
          </a:xfrm>
        </p:spPr>
        <p:txBody>
          <a:bodyPr>
            <a:normAutofit/>
          </a:bodyPr>
          <a:lstStyle/>
          <a:p>
            <a:pPr algn="just"/>
            <a:r>
              <a:rPr lang="tr-TR" sz="2700" b="1" dirty="0"/>
              <a:t>DELİLLERİN TARTIŞILMASI</a:t>
            </a:r>
            <a:br>
              <a:rPr lang="tr-TR" sz="2700" dirty="0"/>
            </a:br>
            <a:r>
              <a:rPr lang="tr-TR" sz="2700" dirty="0"/>
              <a:t>CMK m. 206’ya göre “Sanığın sorguya çekilmesinden sonra delillerin ortaya konulmasına başlanır. Ancak, sanığın tebligata rağmen mazeretsiz olarak gelmemesi sebebiyle sorgusunun yapılamamış olması, delillerin ortaya konulmasına engel olmaz. Ortaya konulan deliller, sonradan gelen sanığa bildirilir.”</a:t>
            </a:r>
            <a:br>
              <a:rPr lang="tr-TR" dirty="0"/>
            </a:br>
            <a:endParaRPr lang="tr-TR" dirty="0"/>
          </a:p>
        </p:txBody>
      </p:sp>
    </p:spTree>
    <p:extLst>
      <p:ext uri="{BB962C8B-B14F-4D97-AF65-F5344CB8AC3E}">
        <p14:creationId xmlns:p14="http://schemas.microsoft.com/office/powerpoint/2010/main" val="388398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84A792-9B5A-4D9C-B3F3-60D5DFFC345D}"/>
              </a:ext>
            </a:extLst>
          </p:cNvPr>
          <p:cNvSpPr>
            <a:spLocks noGrp="1"/>
          </p:cNvSpPr>
          <p:nvPr>
            <p:ph type="title"/>
          </p:nvPr>
        </p:nvSpPr>
        <p:spPr>
          <a:xfrm>
            <a:off x="457200" y="274638"/>
            <a:ext cx="8229600" cy="6178698"/>
          </a:xfrm>
        </p:spPr>
        <p:txBody>
          <a:bodyPr>
            <a:normAutofit fontScale="90000"/>
          </a:bodyPr>
          <a:lstStyle/>
          <a:p>
            <a:pPr algn="just"/>
            <a:br>
              <a:rPr lang="tr-TR" sz="2700" dirty="0"/>
            </a:br>
            <a:r>
              <a:rPr lang="tr-TR" sz="2700" dirty="0"/>
              <a:t>Delillerin müşterekliği ilkesi gereğince deliller duruşmada tartışılacağına göre bütün delillerin bu aşamada hazır edilmiş ve tarafların önüne konulmuş olması gerekir. Ceza muhakemesinin amacı maddi gerçeği ortaya çıkarmak olduğu için kural olarak delilin ortaya konulması yönündeki isteklerin kabul edilmesi gerekir. Nitekim CMK m. 207’ye göre, “</a:t>
            </a:r>
            <a:r>
              <a:rPr lang="tr-TR" sz="2700" i="1" dirty="0"/>
              <a:t>Delilin ortaya konulması istemi, bunun veya ispat edilmek istenen olayın geç bildirilmiş olması nedeniyle reddedilemez.</a:t>
            </a:r>
            <a:r>
              <a:rPr lang="tr-TR" sz="2700" dirty="0"/>
              <a:t>” CMK m. 206/f.2’de üç neden sayılmıştır. Buna göre 1) delil kanuna aykırı olarak elde edilmişse, 2) delil ile ispat edilmek istenilen olayın karara etkisi yoksa, 3) istem sadece davayı uzatmak maksadıyla yapılmışsa delinin ortaya konulması istemi kabul edilmez. </a:t>
            </a:r>
            <a:r>
              <a:rPr lang="tr-TR" dirty="0"/>
              <a:t>  </a:t>
            </a:r>
            <a:br>
              <a:rPr lang="tr-TR" dirty="0"/>
            </a:br>
            <a:endParaRPr lang="tr-TR" dirty="0"/>
          </a:p>
        </p:txBody>
      </p:sp>
    </p:spTree>
    <p:extLst>
      <p:ext uri="{BB962C8B-B14F-4D97-AF65-F5344CB8AC3E}">
        <p14:creationId xmlns:p14="http://schemas.microsoft.com/office/powerpoint/2010/main" val="3515525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85707C-9ED4-4B6A-95C8-8116AFD78ECC}"/>
              </a:ext>
            </a:extLst>
          </p:cNvPr>
          <p:cNvSpPr>
            <a:spLocks noGrp="1"/>
          </p:cNvSpPr>
          <p:nvPr>
            <p:ph type="title"/>
          </p:nvPr>
        </p:nvSpPr>
        <p:spPr>
          <a:xfrm>
            <a:off x="457200" y="274638"/>
            <a:ext cx="8229600" cy="6322714"/>
          </a:xfrm>
        </p:spPr>
        <p:txBody>
          <a:bodyPr>
            <a:normAutofit/>
          </a:bodyPr>
          <a:lstStyle/>
          <a:p>
            <a:pPr algn="just"/>
            <a:r>
              <a:rPr lang="tr-TR" sz="2700" b="1" dirty="0"/>
              <a:t>DURUŞMA TUTANAĞI</a:t>
            </a:r>
            <a:br>
              <a:rPr lang="tr-TR" sz="2700" dirty="0"/>
            </a:br>
            <a:r>
              <a:rPr lang="tr-TR" sz="2700" dirty="0"/>
              <a:t>CMK m. 219’a göre “Duruşma için tutanak tutulur. Tutanak, mahkeme başkanı veya hakim ile zabıt katibi tarafından imzalanır. Duruşmada yapılan işlemlerin teknik araçlarla kayda alınması halinde, bu kayıtlar vakit geçirilmeksizin yazılı tutanağa dönüştürülerek mahkeme başkanı veya hakim ile zabıt katibi tarafından imzalanır. Mahkeme başkanının mazereti bulunursa tutanak, üyelerin en kıdemlisi tarafından imzalanır</a:t>
            </a:r>
            <a:r>
              <a:rPr lang="tr-TR" dirty="0"/>
              <a:t>” </a:t>
            </a:r>
            <a:br>
              <a:rPr lang="tr-TR" dirty="0"/>
            </a:br>
            <a:endParaRPr lang="tr-TR" dirty="0"/>
          </a:p>
        </p:txBody>
      </p:sp>
    </p:spTree>
    <p:extLst>
      <p:ext uri="{BB962C8B-B14F-4D97-AF65-F5344CB8AC3E}">
        <p14:creationId xmlns:p14="http://schemas.microsoft.com/office/powerpoint/2010/main" val="2837390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4F9FC-AEF9-4354-A5A0-36553ABDA60B}"/>
              </a:ext>
            </a:extLst>
          </p:cNvPr>
          <p:cNvSpPr>
            <a:spLocks noGrp="1"/>
          </p:cNvSpPr>
          <p:nvPr>
            <p:ph type="title"/>
          </p:nvPr>
        </p:nvSpPr>
        <p:spPr>
          <a:xfrm>
            <a:off x="457200" y="274638"/>
            <a:ext cx="8229600" cy="5386610"/>
          </a:xfrm>
        </p:spPr>
        <p:txBody>
          <a:bodyPr>
            <a:normAutofit/>
          </a:bodyPr>
          <a:lstStyle/>
          <a:p>
            <a:pPr algn="just"/>
            <a:r>
              <a:rPr lang="tr-TR" sz="2700" dirty="0"/>
              <a:t>CMK m. 220’ye göre “Duruşma tutanağının başlığında; a) Duruşmanın yapıldığı mahkemenin adı, b) Oturum tarihleri, c) Hakimin, Cumhuriyet savcısının ve zabıt katibinin adı ve soyadı, belirtilir.</a:t>
            </a:r>
            <a:br>
              <a:rPr lang="tr-TR" dirty="0"/>
            </a:br>
            <a:endParaRPr lang="tr-TR" dirty="0"/>
          </a:p>
        </p:txBody>
      </p:sp>
    </p:spTree>
    <p:extLst>
      <p:ext uri="{BB962C8B-B14F-4D97-AF65-F5344CB8AC3E}">
        <p14:creationId xmlns:p14="http://schemas.microsoft.com/office/powerpoint/2010/main" val="8894568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2D11F3-232F-43C2-B525-382C0AEB66FF}"/>
              </a:ext>
            </a:extLst>
          </p:cNvPr>
          <p:cNvSpPr>
            <a:spLocks noGrp="1"/>
          </p:cNvSpPr>
          <p:nvPr>
            <p:ph type="title"/>
          </p:nvPr>
        </p:nvSpPr>
        <p:spPr>
          <a:xfrm>
            <a:off x="457200" y="274638"/>
            <a:ext cx="8229600" cy="6250706"/>
          </a:xfrm>
        </p:spPr>
        <p:txBody>
          <a:bodyPr>
            <a:normAutofit/>
          </a:bodyPr>
          <a:lstStyle/>
          <a:p>
            <a:pPr algn="just"/>
            <a:r>
              <a:rPr lang="tr-TR" sz="2700" dirty="0"/>
              <a:t>CMK m. 221’e göre “Duruşma tutanağında; a) Oturumlara katılan sanığın, </a:t>
            </a:r>
            <a:r>
              <a:rPr lang="tr-TR" sz="2700" dirty="0" err="1"/>
              <a:t>müdafiin</a:t>
            </a:r>
            <a:r>
              <a:rPr lang="tr-TR" sz="2700" dirty="0"/>
              <a:t>, atılanın, vekilinin, kanuni temsilcisinin, bilirkişinin, tercümanın, teknik danışmanın adı ve soyadı, b) Duruşmanın seyrini ve sonuçlarını yansıtan ve yargılama usulünün bütün temel kurallarına  uyulduğunu gösteren unsurlar, c) Sanık açıklamaları, d) Tanık ifadeleri, e) Bilirkişi ve teknik danışman açıklamaları, f) Okunan veya okunmasından vazgeçilen belge ve yazılar, g)  istemler, reddi halinde gerekçesi, h) Verilen kararlar, i) Hüküm, yer alır.</a:t>
            </a:r>
            <a:br>
              <a:rPr lang="tr-TR" dirty="0"/>
            </a:br>
            <a:endParaRPr lang="tr-TR" dirty="0"/>
          </a:p>
        </p:txBody>
      </p:sp>
    </p:spTree>
    <p:extLst>
      <p:ext uri="{BB962C8B-B14F-4D97-AF65-F5344CB8AC3E}">
        <p14:creationId xmlns:p14="http://schemas.microsoft.com/office/powerpoint/2010/main" val="2683563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1131094"/>
            <a:ext cx="7886700" cy="2983706"/>
          </a:xfrm>
        </p:spPr>
        <p:txBody>
          <a:bodyPr>
            <a:normAutofit fontScale="90000"/>
          </a:bodyPr>
          <a:lstStyle/>
          <a:p>
            <a:r>
              <a:rPr lang="tr-TR" dirty="0"/>
              <a:t>CMK m. 190’a göre,</a:t>
            </a:r>
            <a:br>
              <a:rPr lang="tr-TR" dirty="0"/>
            </a:br>
            <a:r>
              <a:rPr lang="tr-TR" dirty="0">
                <a:highlight>
                  <a:srgbClr val="FFFF00"/>
                </a:highlight>
              </a:rPr>
              <a:t>“</a:t>
            </a:r>
            <a:r>
              <a:rPr lang="tr-TR" b="1" dirty="0">
                <a:highlight>
                  <a:srgbClr val="FFFF00"/>
                </a:highlight>
              </a:rPr>
              <a:t>Duruşmaya, ara verilmeksizin </a:t>
            </a:r>
            <a:r>
              <a:rPr lang="tr-TR" dirty="0">
                <a:highlight>
                  <a:srgbClr val="FFFF00"/>
                </a:highlight>
              </a:rPr>
              <a:t>devam edilerek hüküm verilir. Ancak, zorunlu hallerde davanın makul sürede sonuçlandırılmasını olanaklı kılacak surette duruşmaya ara verilebilir.”</a:t>
            </a:r>
            <a:br>
              <a:rPr lang="tr-TR" dirty="0"/>
            </a:br>
            <a:endParaRPr lang="tr-TR" dirty="0"/>
          </a:p>
        </p:txBody>
      </p:sp>
    </p:spTree>
    <p:extLst>
      <p:ext uri="{BB962C8B-B14F-4D97-AF65-F5344CB8AC3E}">
        <p14:creationId xmlns:p14="http://schemas.microsoft.com/office/powerpoint/2010/main" val="15441032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1131094"/>
            <a:ext cx="7886700" cy="2726531"/>
          </a:xfrm>
        </p:spPr>
        <p:txBody>
          <a:bodyPr/>
          <a:lstStyle/>
          <a:p>
            <a:r>
              <a:rPr lang="tr-TR" b="1" dirty="0"/>
              <a:t>CMK m. 182’ye göre </a:t>
            </a:r>
            <a:br>
              <a:rPr lang="tr-TR" b="1" dirty="0"/>
            </a:br>
            <a:r>
              <a:rPr lang="tr-TR" b="1" dirty="0">
                <a:highlight>
                  <a:srgbClr val="FFFF00"/>
                </a:highlight>
              </a:rPr>
              <a:t>“Duruşma herkese açıktır.» </a:t>
            </a:r>
            <a:br>
              <a:rPr lang="tr-TR" dirty="0"/>
            </a:br>
            <a:endParaRPr lang="tr-TR" dirty="0"/>
          </a:p>
        </p:txBody>
      </p:sp>
    </p:spTree>
    <p:extLst>
      <p:ext uri="{BB962C8B-B14F-4D97-AF65-F5344CB8AC3E}">
        <p14:creationId xmlns:p14="http://schemas.microsoft.com/office/powerpoint/2010/main" val="14559893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42900" y="1131094"/>
            <a:ext cx="8172450" cy="4026694"/>
          </a:xfrm>
        </p:spPr>
        <p:txBody>
          <a:bodyPr>
            <a:normAutofit fontScale="90000"/>
          </a:bodyPr>
          <a:lstStyle/>
          <a:p>
            <a:r>
              <a:rPr lang="tr-TR" dirty="0"/>
              <a:t>CMK m. 182’ye göre “</a:t>
            </a:r>
            <a:r>
              <a:rPr lang="tr-TR" b="1" dirty="0">
                <a:highlight>
                  <a:srgbClr val="FFFF00"/>
                </a:highlight>
              </a:rPr>
              <a:t>Duruşma herkese açıktır. </a:t>
            </a:r>
            <a:r>
              <a:rPr lang="tr-TR" b="1" dirty="0">
                <a:solidFill>
                  <a:srgbClr val="FF0000"/>
                </a:solidFill>
                <a:highlight>
                  <a:srgbClr val="00FF00"/>
                </a:highlight>
              </a:rPr>
              <a:t>Ancak genel ahlakın veya kamu güvenliğinin kesin olarak gerekli kıldığı hallerde, duruşmanın bir kısmının veya tamamının kapalı yapılmasına mahkemece karar verilebilir.”</a:t>
            </a:r>
            <a:br>
              <a:rPr lang="tr-TR" dirty="0"/>
            </a:br>
            <a:endParaRPr lang="tr-TR" dirty="0"/>
          </a:p>
        </p:txBody>
      </p:sp>
    </p:spTree>
    <p:extLst>
      <p:ext uri="{BB962C8B-B14F-4D97-AF65-F5344CB8AC3E}">
        <p14:creationId xmlns:p14="http://schemas.microsoft.com/office/powerpoint/2010/main" val="33314130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00050" y="1131094"/>
            <a:ext cx="8115300" cy="3755231"/>
          </a:xfrm>
        </p:spPr>
        <p:txBody>
          <a:bodyPr>
            <a:normAutofit fontScale="90000"/>
          </a:bodyPr>
          <a:lstStyle/>
          <a:p>
            <a:br>
              <a:rPr lang="tr-TR" sz="3100" b="1" dirty="0"/>
            </a:br>
            <a:br>
              <a:rPr lang="tr-TR" sz="3100" b="1" dirty="0"/>
            </a:br>
            <a:br>
              <a:rPr lang="tr-TR" sz="3100" b="1" dirty="0"/>
            </a:br>
            <a:r>
              <a:rPr lang="tr-TR" sz="3100" b="1" dirty="0"/>
              <a:t>CMK m. 187/f.3’e göre “</a:t>
            </a:r>
            <a:r>
              <a:rPr lang="tr-TR" sz="3100" b="1" dirty="0">
                <a:highlight>
                  <a:srgbClr val="FFFF00"/>
                </a:highlight>
              </a:rPr>
              <a:t>Açık duruşmanın içeriği, </a:t>
            </a:r>
            <a:br>
              <a:rPr lang="tr-TR" sz="3100" b="1" dirty="0">
                <a:highlight>
                  <a:srgbClr val="FFFF00"/>
                </a:highlight>
              </a:rPr>
            </a:br>
            <a:r>
              <a:rPr lang="tr-TR" sz="3100" b="1" dirty="0">
                <a:highlight>
                  <a:srgbClr val="00FF00"/>
                </a:highlight>
              </a:rPr>
              <a:t>milli güvenliğe veya </a:t>
            </a:r>
            <a:br>
              <a:rPr lang="tr-TR" sz="3100" b="1" dirty="0">
                <a:highlight>
                  <a:srgbClr val="00FF00"/>
                </a:highlight>
              </a:rPr>
            </a:br>
            <a:r>
              <a:rPr lang="tr-TR" sz="3100" b="1" dirty="0">
                <a:highlight>
                  <a:srgbClr val="00FF00"/>
                </a:highlight>
              </a:rPr>
              <a:t>genel ahlaka veya </a:t>
            </a:r>
            <a:br>
              <a:rPr lang="tr-TR" sz="3100" b="1" dirty="0">
                <a:highlight>
                  <a:srgbClr val="00FF00"/>
                </a:highlight>
              </a:rPr>
            </a:br>
            <a:r>
              <a:rPr lang="tr-TR" sz="3100" b="1" dirty="0">
                <a:highlight>
                  <a:srgbClr val="00FF00"/>
                </a:highlight>
              </a:rPr>
              <a:t>kişilerin saygınlık, onur ve haklarına dokunacak veya suç işlemeye kışkırtacak nitelikte ise; </a:t>
            </a:r>
            <a:br>
              <a:rPr lang="tr-TR" sz="3100" b="1" dirty="0">
                <a:highlight>
                  <a:srgbClr val="FFFF00"/>
                </a:highlight>
              </a:rPr>
            </a:br>
            <a:r>
              <a:rPr lang="tr-TR" sz="3100" b="1" dirty="0">
                <a:highlight>
                  <a:srgbClr val="FFFF00"/>
                </a:highlight>
              </a:rPr>
              <a:t>mahkeme, bunları önlemek amacı ile ve gerektiği ölçüde </a:t>
            </a:r>
            <a:r>
              <a:rPr lang="tr-TR" sz="3100" b="1" dirty="0">
                <a:solidFill>
                  <a:srgbClr val="FF0000"/>
                </a:solidFill>
                <a:highlight>
                  <a:srgbClr val="FFFF00"/>
                </a:highlight>
              </a:rPr>
              <a:t>duruşmanın içeriğinin kısmen veya tamamen yayımlanmasını yasaklar </a:t>
            </a:r>
            <a:r>
              <a:rPr lang="tr-TR" sz="3100" b="1" dirty="0">
                <a:highlight>
                  <a:srgbClr val="FFFF00"/>
                </a:highlight>
              </a:rPr>
              <a:t>ve kararını açık duruşmada açıklar.”</a:t>
            </a:r>
            <a:br>
              <a:rPr lang="tr-TR" dirty="0"/>
            </a:br>
            <a:endParaRPr lang="tr-TR" dirty="0"/>
          </a:p>
        </p:txBody>
      </p:sp>
    </p:spTree>
    <p:extLst>
      <p:ext uri="{BB962C8B-B14F-4D97-AF65-F5344CB8AC3E}">
        <p14:creationId xmlns:p14="http://schemas.microsoft.com/office/powerpoint/2010/main" val="37462473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1131094"/>
            <a:ext cx="7886700" cy="4026694"/>
          </a:xfrm>
        </p:spPr>
        <p:txBody>
          <a:bodyPr>
            <a:normAutofit fontScale="90000"/>
          </a:bodyPr>
          <a:lstStyle/>
          <a:p>
            <a:pPr algn="ctr"/>
            <a:r>
              <a:rPr lang="tr-TR" b="1" dirty="0">
                <a:solidFill>
                  <a:srgbClr val="FF0000"/>
                </a:solidFill>
                <a:highlight>
                  <a:srgbClr val="FFFF00"/>
                </a:highlight>
              </a:rPr>
              <a:t>ZORUNLU KAPALILIK</a:t>
            </a:r>
            <a:br>
              <a:rPr lang="tr-TR" dirty="0"/>
            </a:br>
            <a:br>
              <a:rPr lang="tr-TR" dirty="0"/>
            </a:br>
            <a:r>
              <a:rPr lang="tr-TR" dirty="0"/>
              <a:t>CMK m. 185’e göre “</a:t>
            </a:r>
            <a:r>
              <a:rPr lang="tr-TR" b="1" u="sng" dirty="0">
                <a:highlight>
                  <a:srgbClr val="00FFFF"/>
                </a:highlight>
              </a:rPr>
              <a:t>Sanık, </a:t>
            </a:r>
            <a:r>
              <a:rPr lang="tr-TR" b="1" u="sng" dirty="0" err="1">
                <a:highlight>
                  <a:srgbClr val="00FFFF"/>
                </a:highlight>
              </a:rPr>
              <a:t>onsekiz</a:t>
            </a:r>
            <a:r>
              <a:rPr lang="tr-TR" b="1" u="sng" dirty="0">
                <a:highlight>
                  <a:srgbClr val="00FFFF"/>
                </a:highlight>
              </a:rPr>
              <a:t> yaşını doldurmamış ise</a:t>
            </a:r>
            <a:r>
              <a:rPr lang="tr-TR" b="1" dirty="0">
                <a:highlight>
                  <a:srgbClr val="00FFFF"/>
                </a:highlight>
              </a:rPr>
              <a:t> duruşma kapalı yapılır; hüküm de kapalı duruşmada açıklanır.”</a:t>
            </a:r>
          </a:p>
        </p:txBody>
      </p:sp>
    </p:spTree>
    <p:extLst>
      <p:ext uri="{BB962C8B-B14F-4D97-AF65-F5344CB8AC3E}">
        <p14:creationId xmlns:p14="http://schemas.microsoft.com/office/powerpoint/2010/main" val="25601777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1131094"/>
            <a:ext cx="7886700" cy="3769519"/>
          </a:xfrm>
        </p:spPr>
        <p:txBody>
          <a:bodyPr>
            <a:normAutofit fontScale="90000"/>
          </a:bodyPr>
          <a:lstStyle/>
          <a:p>
            <a:pPr algn="just"/>
            <a:r>
              <a:rPr lang="tr-TR" b="1" dirty="0"/>
              <a:t>SANIĞIN DURUŞMADA BULUNMA HAKKI VE YÜKÜMLÜLÜĞÜ</a:t>
            </a:r>
            <a:br>
              <a:rPr lang="tr-TR" b="1" dirty="0"/>
            </a:br>
            <a:br>
              <a:rPr lang="tr-TR" dirty="0"/>
            </a:br>
            <a:r>
              <a:rPr lang="tr-TR" dirty="0"/>
              <a:t>CMK m. 193’e göre “</a:t>
            </a:r>
            <a:r>
              <a:rPr lang="tr-TR" b="1" dirty="0">
                <a:highlight>
                  <a:srgbClr val="FFFF00"/>
                </a:highlight>
              </a:rPr>
              <a:t>Kanunun ayrık tuttuğu haller saklı kalmak üzere, </a:t>
            </a:r>
            <a:r>
              <a:rPr lang="tr-TR" b="1" dirty="0">
                <a:solidFill>
                  <a:srgbClr val="FF0000"/>
                </a:solidFill>
              </a:rPr>
              <a:t>hazır bulunmayan sanık hakkında duruşma yapılmaz</a:t>
            </a:r>
            <a:r>
              <a:rPr lang="tr-TR" b="1" dirty="0"/>
              <a:t>. Gelmemesinin geçerli nedeni olmayan sanığın zorla getirilmesine karar verilir.”</a:t>
            </a:r>
          </a:p>
        </p:txBody>
      </p:sp>
    </p:spTree>
    <p:extLst>
      <p:ext uri="{BB962C8B-B14F-4D97-AF65-F5344CB8AC3E}">
        <p14:creationId xmlns:p14="http://schemas.microsoft.com/office/powerpoint/2010/main" val="3071626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3CA66A-BEB1-4E08-A7EC-6E641FB876EC}"/>
              </a:ext>
            </a:extLst>
          </p:cNvPr>
          <p:cNvSpPr>
            <a:spLocks noGrp="1"/>
          </p:cNvSpPr>
          <p:nvPr>
            <p:ph type="title"/>
          </p:nvPr>
        </p:nvSpPr>
        <p:spPr>
          <a:xfrm>
            <a:off x="457200" y="274638"/>
            <a:ext cx="8229600" cy="5962674"/>
          </a:xfrm>
        </p:spPr>
        <p:txBody>
          <a:bodyPr>
            <a:normAutofit/>
          </a:bodyPr>
          <a:lstStyle/>
          <a:p>
            <a:pPr algn="l"/>
            <a:r>
              <a:rPr lang="tr-TR" sz="2400" dirty="0"/>
              <a:t>CMK m. 206’ya göre “Ortaya konulması istenilen bir delil aşağıda yazılı hallerde </a:t>
            </a:r>
            <a:r>
              <a:rPr lang="tr-TR" sz="2400" dirty="0" err="1"/>
              <a:t>reddolunur</a:t>
            </a:r>
            <a:r>
              <a:rPr lang="tr-TR" sz="2400" dirty="0"/>
              <a:t>:</a:t>
            </a:r>
            <a:br>
              <a:rPr lang="tr-TR" sz="2400" dirty="0"/>
            </a:br>
            <a:r>
              <a:rPr lang="tr-TR" sz="2400" dirty="0"/>
              <a:t>a) Delil, kanuna aykırı olarak elde edilmişse.</a:t>
            </a:r>
            <a:br>
              <a:rPr lang="tr-TR" sz="2400" dirty="0"/>
            </a:br>
            <a:r>
              <a:rPr lang="tr-TR" sz="2400" dirty="0"/>
              <a:t>b) Delil ile ispat edilmek istenilen olayın karara etkisi yoksa.</a:t>
            </a:r>
            <a:br>
              <a:rPr lang="tr-TR" sz="2400" dirty="0"/>
            </a:br>
            <a:r>
              <a:rPr lang="tr-TR" sz="2400" dirty="0"/>
              <a:t>c) İstem, sadece davayı uzatmak maksadıyla yapılmışsa.”</a:t>
            </a:r>
            <a:br>
              <a:rPr lang="tr-TR" dirty="0"/>
            </a:br>
            <a:endParaRPr lang="tr-TR" dirty="0"/>
          </a:p>
        </p:txBody>
      </p:sp>
    </p:spTree>
    <p:extLst>
      <p:ext uri="{BB962C8B-B14F-4D97-AF65-F5344CB8AC3E}">
        <p14:creationId xmlns:p14="http://schemas.microsoft.com/office/powerpoint/2010/main" val="8393367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br>
              <a:rPr lang="tr-TR" b="1" dirty="0"/>
            </a:br>
            <a:br>
              <a:rPr lang="tr-TR" b="1" dirty="0"/>
            </a:br>
            <a:br>
              <a:rPr lang="tr-TR" b="1" dirty="0"/>
            </a:br>
            <a:br>
              <a:rPr lang="tr-TR" b="1" dirty="0"/>
            </a:br>
            <a:br>
              <a:rPr lang="tr-TR" b="1" dirty="0"/>
            </a:br>
            <a:br>
              <a:rPr lang="tr-TR" b="1" dirty="0"/>
            </a:br>
            <a:br>
              <a:rPr lang="tr-TR" b="1" dirty="0"/>
            </a:br>
            <a:br>
              <a:rPr lang="tr-TR" b="1" dirty="0"/>
            </a:br>
            <a:br>
              <a:rPr lang="tr-TR" b="1" dirty="0"/>
            </a:br>
            <a:br>
              <a:rPr lang="tr-TR" b="1" dirty="0"/>
            </a:br>
            <a:br>
              <a:rPr lang="tr-TR" b="1" dirty="0"/>
            </a:br>
            <a:br>
              <a:rPr lang="tr-TR" b="1" dirty="0"/>
            </a:br>
            <a:r>
              <a:rPr lang="tr-TR" b="1" dirty="0">
                <a:highlight>
                  <a:srgbClr val="FFFF00"/>
                </a:highlight>
              </a:rPr>
              <a:t>DELİLLERİN TARTIŞILMASI</a:t>
            </a:r>
            <a:br>
              <a:rPr lang="tr-TR" dirty="0">
                <a:highlight>
                  <a:srgbClr val="FFFF00"/>
                </a:highlight>
              </a:rPr>
            </a:br>
            <a:r>
              <a:rPr lang="tr-TR" dirty="0"/>
              <a:t>CMK m. 206’ya göre </a:t>
            </a:r>
            <a:br>
              <a:rPr lang="tr-TR" dirty="0"/>
            </a:br>
            <a:r>
              <a:rPr lang="tr-TR" dirty="0"/>
              <a:t>“</a:t>
            </a:r>
            <a:r>
              <a:rPr lang="tr-TR" b="1" dirty="0">
                <a:solidFill>
                  <a:srgbClr val="FF0000"/>
                </a:solidFill>
              </a:rPr>
              <a:t>Sanığın sorguya çekilmesinden sonra delillerin ortaya konulmasına başlanır</a:t>
            </a:r>
            <a:r>
              <a:rPr lang="tr-TR" b="1" dirty="0"/>
              <a:t>.</a:t>
            </a:r>
            <a:r>
              <a:rPr lang="tr-TR" dirty="0"/>
              <a:t> Ancak, sanığın tebligata rağmen mazeretsiz olarak gelmemesi sebebiyle sorgusunun yapılamamış olması, delillerin ortaya konulmasına engel olmaz. Ortaya konulan deliller, sonradan gelen sanığa bildirilir.”</a:t>
            </a:r>
            <a:br>
              <a:rPr lang="tr-TR" dirty="0"/>
            </a:br>
            <a:endParaRPr lang="tr-TR" dirty="0"/>
          </a:p>
        </p:txBody>
      </p:sp>
    </p:spTree>
    <p:extLst>
      <p:ext uri="{BB962C8B-B14F-4D97-AF65-F5344CB8AC3E}">
        <p14:creationId xmlns:p14="http://schemas.microsoft.com/office/powerpoint/2010/main" val="13062800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71475" y="1131094"/>
            <a:ext cx="8143875" cy="4498181"/>
          </a:xfrm>
        </p:spPr>
        <p:txBody>
          <a:bodyPr>
            <a:normAutofit fontScale="90000"/>
          </a:bodyPr>
          <a:lstStyle/>
          <a:p>
            <a:r>
              <a:rPr lang="tr-TR" dirty="0"/>
              <a:t>CMK m. 206’ya göre “</a:t>
            </a:r>
            <a:r>
              <a:rPr lang="tr-TR" b="1" dirty="0">
                <a:highlight>
                  <a:srgbClr val="FFFF00"/>
                </a:highlight>
              </a:rPr>
              <a:t>Ortaya konulması istenilen bir delil aşağıda yazılı hallerde </a:t>
            </a:r>
            <a:r>
              <a:rPr lang="tr-TR" b="1" dirty="0" err="1">
                <a:highlight>
                  <a:srgbClr val="FFFF00"/>
                </a:highlight>
              </a:rPr>
              <a:t>reddolunur</a:t>
            </a:r>
            <a:r>
              <a:rPr lang="tr-TR" b="1" dirty="0">
                <a:highlight>
                  <a:srgbClr val="FFFF00"/>
                </a:highlight>
              </a:rPr>
              <a:t>:</a:t>
            </a:r>
            <a:br>
              <a:rPr lang="tr-TR" b="1" dirty="0">
                <a:highlight>
                  <a:srgbClr val="FFFF00"/>
                </a:highlight>
              </a:rPr>
            </a:br>
            <a:r>
              <a:rPr lang="tr-TR" b="1" dirty="0"/>
              <a:t>a) </a:t>
            </a:r>
            <a:r>
              <a:rPr lang="tr-TR" b="1" dirty="0">
                <a:highlight>
                  <a:srgbClr val="00FF00"/>
                </a:highlight>
              </a:rPr>
              <a:t>Delil, kanuna aykırı olarak elde edilmişse,</a:t>
            </a:r>
            <a:br>
              <a:rPr lang="tr-TR" b="1" dirty="0">
                <a:highlight>
                  <a:srgbClr val="00FF00"/>
                </a:highlight>
              </a:rPr>
            </a:br>
            <a:r>
              <a:rPr lang="tr-TR" b="1" dirty="0"/>
              <a:t>b) </a:t>
            </a:r>
            <a:r>
              <a:rPr lang="tr-TR" b="1" dirty="0">
                <a:highlight>
                  <a:srgbClr val="00FF00"/>
                </a:highlight>
              </a:rPr>
              <a:t>Delil ile ispat edilmek istenilen olayın karara etkisi yoksa,</a:t>
            </a:r>
            <a:br>
              <a:rPr lang="tr-TR" b="1" dirty="0">
                <a:highlight>
                  <a:srgbClr val="00FF00"/>
                </a:highlight>
              </a:rPr>
            </a:br>
            <a:r>
              <a:rPr lang="tr-TR" b="1" dirty="0"/>
              <a:t>c) </a:t>
            </a:r>
            <a:r>
              <a:rPr lang="tr-TR" b="1" dirty="0">
                <a:highlight>
                  <a:srgbClr val="00FF00"/>
                </a:highlight>
              </a:rPr>
              <a:t>İstem, sadece davayı uzatmak maksadıyla yapılmışsa.”</a:t>
            </a:r>
            <a:br>
              <a:rPr lang="tr-TR" dirty="0"/>
            </a:br>
            <a:endParaRPr lang="tr-TR" dirty="0"/>
          </a:p>
        </p:txBody>
      </p:sp>
    </p:spTree>
    <p:extLst>
      <p:ext uri="{BB962C8B-B14F-4D97-AF65-F5344CB8AC3E}">
        <p14:creationId xmlns:p14="http://schemas.microsoft.com/office/powerpoint/2010/main" val="21167057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1131094"/>
            <a:ext cx="7886700" cy="3998119"/>
          </a:xfrm>
        </p:spPr>
        <p:txBody>
          <a:bodyPr>
            <a:normAutofit fontScale="90000"/>
          </a:bodyPr>
          <a:lstStyle/>
          <a:p>
            <a:r>
              <a:rPr lang="tr-TR" dirty="0">
                <a:solidFill>
                  <a:srgbClr val="FF0000"/>
                </a:solidFill>
                <a:highlight>
                  <a:srgbClr val="FFFF00"/>
                </a:highlight>
              </a:rPr>
              <a:t>DURUŞMADA OKUNAMAYACAK BELGE</a:t>
            </a:r>
            <a:br>
              <a:rPr lang="tr-TR" dirty="0"/>
            </a:br>
            <a:br>
              <a:rPr lang="tr-TR" dirty="0"/>
            </a:br>
            <a:br>
              <a:rPr lang="tr-TR" dirty="0"/>
            </a:br>
            <a:br>
              <a:rPr lang="tr-TR" dirty="0"/>
            </a:br>
            <a:r>
              <a:rPr lang="tr-TR" dirty="0"/>
              <a:t>CMK m. 210/2 </a:t>
            </a:r>
            <a:br>
              <a:rPr lang="tr-TR" dirty="0"/>
            </a:br>
            <a:r>
              <a:rPr lang="tr-TR" dirty="0"/>
              <a:t>«</a:t>
            </a:r>
            <a:r>
              <a:rPr lang="tr-TR" b="1" dirty="0">
                <a:solidFill>
                  <a:srgbClr val="FF0000"/>
                </a:solidFill>
                <a:highlight>
                  <a:srgbClr val="FFFF00"/>
                </a:highlight>
              </a:rPr>
              <a:t>Tanıklıktan çekinebilecek olan kişi, duruşmada tanıklıktan çekindiğinde, önceki ifadesine ilişkin tutanak okunamaz</a:t>
            </a:r>
            <a:r>
              <a:rPr lang="tr-TR" dirty="0">
                <a:solidFill>
                  <a:srgbClr val="FF0000"/>
                </a:solidFill>
                <a:highlight>
                  <a:srgbClr val="FFFF00"/>
                </a:highlight>
              </a:rPr>
              <a:t>.”</a:t>
            </a:r>
          </a:p>
        </p:txBody>
      </p:sp>
    </p:spTree>
    <p:extLst>
      <p:ext uri="{BB962C8B-B14F-4D97-AF65-F5344CB8AC3E}">
        <p14:creationId xmlns:p14="http://schemas.microsoft.com/office/powerpoint/2010/main" val="10965034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1131094"/>
            <a:ext cx="7886700" cy="4140994"/>
          </a:xfrm>
        </p:spPr>
        <p:txBody>
          <a:bodyPr>
            <a:normAutofit fontScale="90000"/>
          </a:bodyPr>
          <a:lstStyle/>
          <a:p>
            <a:pPr algn="just"/>
            <a:r>
              <a:rPr lang="tr-TR" b="1" dirty="0">
                <a:solidFill>
                  <a:srgbClr val="FF0000"/>
                </a:solidFill>
                <a:highlight>
                  <a:srgbClr val="FFFF00"/>
                </a:highlight>
              </a:rPr>
              <a:t>DOĞRUDAN SORU SORMA</a:t>
            </a:r>
            <a:br>
              <a:rPr lang="tr-TR" dirty="0"/>
            </a:br>
            <a:br>
              <a:rPr lang="tr-TR" dirty="0"/>
            </a:br>
            <a:r>
              <a:rPr lang="tr-TR" dirty="0"/>
              <a:t>CMK m. 201’e göre “</a:t>
            </a:r>
            <a:r>
              <a:rPr lang="tr-TR" b="1" dirty="0">
                <a:highlight>
                  <a:srgbClr val="FFFF00"/>
                </a:highlight>
              </a:rPr>
              <a:t>Cumhuriyet savcısı, müdafi veya vekil sıfatıyla duruşmaya katılan avukat; sanığa, katılana, tanıklara, bilirkişilere ve duruşmaya çağrılmış diğer kişilere, duruşma disiplinine uygun olarak doğrudan soru yöneltebilirler.</a:t>
            </a:r>
            <a:br>
              <a:rPr lang="tr-TR" b="1" dirty="0"/>
            </a:br>
            <a:endParaRPr lang="tr-TR" b="1" dirty="0"/>
          </a:p>
        </p:txBody>
      </p:sp>
    </p:spTree>
    <p:extLst>
      <p:ext uri="{BB962C8B-B14F-4D97-AF65-F5344CB8AC3E}">
        <p14:creationId xmlns:p14="http://schemas.microsoft.com/office/powerpoint/2010/main" val="41486342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42887" y="1131094"/>
            <a:ext cx="8272463" cy="3798094"/>
          </a:xfrm>
        </p:spPr>
        <p:txBody>
          <a:bodyPr>
            <a:normAutofit fontScale="90000"/>
          </a:bodyPr>
          <a:lstStyle/>
          <a:p>
            <a:pPr algn="just"/>
            <a:br>
              <a:rPr lang="tr-TR" dirty="0"/>
            </a:br>
            <a:br>
              <a:rPr lang="tr-TR" dirty="0"/>
            </a:br>
            <a:br>
              <a:rPr lang="tr-TR" dirty="0"/>
            </a:br>
            <a:r>
              <a:rPr lang="tr-TR" dirty="0"/>
              <a:t>CMK m. 201’e göre “…… </a:t>
            </a:r>
            <a:r>
              <a:rPr lang="tr-TR" b="1" dirty="0">
                <a:highlight>
                  <a:srgbClr val="FFFF00"/>
                </a:highlight>
              </a:rPr>
              <a:t>Sanık ve katılan da mahkeme başkanı veya hakim aracılığı ile soru yöneltebilir. </a:t>
            </a:r>
            <a:r>
              <a:rPr lang="tr-TR" b="1" dirty="0"/>
              <a:t>Yöneltilen soruya itiraz edildiğinde sorunun yöneltilmesinin gerekip gerekmediğine, mahkeme başkanı karar verir. Gerektiğinde ilgililer yeniden soru sorabilir.  Heyet halinde görev yapan mahkemelerde, heyeti oluşturan hakimler, birinci fıkrada belirtilen kişilere soru sorabilir.”</a:t>
            </a:r>
            <a:br>
              <a:rPr lang="tr-TR" dirty="0"/>
            </a:br>
            <a:endParaRPr lang="tr-TR" dirty="0"/>
          </a:p>
        </p:txBody>
      </p:sp>
    </p:spTree>
    <p:extLst>
      <p:ext uri="{BB962C8B-B14F-4D97-AF65-F5344CB8AC3E}">
        <p14:creationId xmlns:p14="http://schemas.microsoft.com/office/powerpoint/2010/main" val="22766189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300" y="1131094"/>
            <a:ext cx="8401050" cy="4183856"/>
          </a:xfrm>
        </p:spPr>
        <p:txBody>
          <a:bodyPr>
            <a:normAutofit fontScale="90000"/>
          </a:bodyPr>
          <a:lstStyle/>
          <a:p>
            <a:pPr algn="just"/>
            <a:r>
              <a:rPr lang="tr-TR" dirty="0"/>
              <a:t>CMK m. 202’ye göre “</a:t>
            </a:r>
            <a:r>
              <a:rPr lang="tr-TR" b="1" dirty="0">
                <a:highlight>
                  <a:srgbClr val="FFFF00"/>
                </a:highlight>
              </a:rPr>
              <a:t>Sanık veya mağdur, meramını anlatabilecek ölçüde Türkçe bilmiyorsa; </a:t>
            </a:r>
            <a:r>
              <a:rPr lang="tr-TR" b="1" dirty="0"/>
              <a:t>mahkeme tarafından atanan </a:t>
            </a:r>
            <a:r>
              <a:rPr lang="tr-TR" b="1" dirty="0">
                <a:highlight>
                  <a:srgbClr val="FFFF00"/>
                </a:highlight>
              </a:rPr>
              <a:t>tercüman</a:t>
            </a:r>
            <a:r>
              <a:rPr lang="tr-TR" b="1" dirty="0"/>
              <a:t> aracılığıyla duruşmadaki iddia ve savunmaya ilişkin esaslı noktalar tercüme edilir. </a:t>
            </a:r>
            <a:r>
              <a:rPr lang="tr-TR" b="1" dirty="0">
                <a:highlight>
                  <a:srgbClr val="FFFF00"/>
                </a:highlight>
              </a:rPr>
              <a:t>Engelli olan sanığa veya mağdura</a:t>
            </a:r>
            <a:r>
              <a:rPr lang="tr-TR" b="1" dirty="0"/>
              <a:t>, duruşmadaki iddia ve savunmaya ilişkin esaslı noktalar, anlayabilecekleri biçimde anlatılır.</a:t>
            </a:r>
          </a:p>
        </p:txBody>
      </p:sp>
    </p:spTree>
    <p:extLst>
      <p:ext uri="{BB962C8B-B14F-4D97-AF65-F5344CB8AC3E}">
        <p14:creationId xmlns:p14="http://schemas.microsoft.com/office/powerpoint/2010/main" val="2258610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1131094"/>
            <a:ext cx="7886700" cy="4169569"/>
          </a:xfrm>
        </p:spPr>
        <p:txBody>
          <a:bodyPr>
            <a:normAutofit fontScale="90000"/>
          </a:bodyPr>
          <a:lstStyle/>
          <a:p>
            <a:r>
              <a:rPr lang="tr-TR" dirty="0"/>
              <a:t>CMK m. 217</a:t>
            </a:r>
            <a:br>
              <a:rPr lang="tr-TR" dirty="0"/>
            </a:br>
            <a:r>
              <a:rPr lang="tr-TR" b="1" dirty="0">
                <a:highlight>
                  <a:srgbClr val="FFFF00"/>
                </a:highlight>
              </a:rPr>
              <a:t>Hakim, kararını ancak </a:t>
            </a:r>
            <a:r>
              <a:rPr lang="tr-TR" b="1" dirty="0">
                <a:highlight>
                  <a:srgbClr val="00FF00"/>
                </a:highlight>
              </a:rPr>
              <a:t>duruşmaya getirilmiş ve huzurunda tartışılmış</a:t>
            </a:r>
            <a:r>
              <a:rPr lang="tr-TR" b="1" dirty="0">
                <a:highlight>
                  <a:srgbClr val="FFFF00"/>
                </a:highlight>
              </a:rPr>
              <a:t> delillere dayandırabilir. Bu deliller </a:t>
            </a:r>
            <a:r>
              <a:rPr lang="tr-TR" b="1" dirty="0">
                <a:highlight>
                  <a:srgbClr val="00FF00"/>
                </a:highlight>
              </a:rPr>
              <a:t>hakimin vicdani kanaatiyle </a:t>
            </a:r>
            <a:r>
              <a:rPr lang="tr-TR" b="1" dirty="0">
                <a:solidFill>
                  <a:srgbClr val="FF0000"/>
                </a:solidFill>
                <a:highlight>
                  <a:srgbClr val="00FFFF"/>
                </a:highlight>
              </a:rPr>
              <a:t>serbestçe</a:t>
            </a:r>
            <a:r>
              <a:rPr lang="tr-TR" b="1" dirty="0">
                <a:highlight>
                  <a:srgbClr val="FFFF00"/>
                </a:highlight>
              </a:rPr>
              <a:t> takdir edilir. Yüklenen suç, </a:t>
            </a:r>
            <a:r>
              <a:rPr lang="tr-TR" b="1" dirty="0">
                <a:highlight>
                  <a:srgbClr val="FF00FF"/>
                </a:highlight>
              </a:rPr>
              <a:t>hukuka uygun bir şekilde elde edilmiş her türlü delille </a:t>
            </a:r>
            <a:r>
              <a:rPr lang="tr-TR" b="1" dirty="0">
                <a:highlight>
                  <a:srgbClr val="FFFF00"/>
                </a:highlight>
              </a:rPr>
              <a:t>ispat edilebilir.</a:t>
            </a:r>
            <a:br>
              <a:rPr lang="tr-TR" dirty="0"/>
            </a:br>
            <a:endParaRPr lang="tr-TR" dirty="0"/>
          </a:p>
        </p:txBody>
      </p:sp>
    </p:spTree>
    <p:extLst>
      <p:ext uri="{BB962C8B-B14F-4D97-AF65-F5344CB8AC3E}">
        <p14:creationId xmlns:p14="http://schemas.microsoft.com/office/powerpoint/2010/main" val="36248153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1131094"/>
            <a:ext cx="7886700" cy="3555206"/>
          </a:xfrm>
        </p:spPr>
        <p:txBody>
          <a:bodyPr>
            <a:normAutofit fontScale="90000"/>
          </a:bodyPr>
          <a:lstStyle/>
          <a:p>
            <a:br>
              <a:rPr lang="tr-TR" b="1" dirty="0">
                <a:highlight>
                  <a:srgbClr val="FFFF00"/>
                </a:highlight>
              </a:rPr>
            </a:br>
            <a:br>
              <a:rPr lang="tr-TR" b="1" dirty="0">
                <a:highlight>
                  <a:srgbClr val="FFFF00"/>
                </a:highlight>
              </a:rPr>
            </a:br>
            <a:br>
              <a:rPr lang="tr-TR" b="1" dirty="0">
                <a:highlight>
                  <a:srgbClr val="FFFF00"/>
                </a:highlight>
              </a:rPr>
            </a:br>
            <a:br>
              <a:rPr lang="tr-TR" b="1" dirty="0">
                <a:highlight>
                  <a:srgbClr val="FFFF00"/>
                </a:highlight>
              </a:rPr>
            </a:br>
            <a:br>
              <a:rPr lang="tr-TR" b="1" dirty="0">
                <a:highlight>
                  <a:srgbClr val="FFFF00"/>
                </a:highlight>
              </a:rPr>
            </a:br>
            <a:r>
              <a:rPr lang="tr-TR" b="1" dirty="0">
                <a:highlight>
                  <a:srgbClr val="FFFF00"/>
                </a:highlight>
              </a:rPr>
              <a:t>HÜKÜM (Son karar) </a:t>
            </a:r>
            <a:br>
              <a:rPr lang="tr-TR" dirty="0"/>
            </a:br>
            <a:r>
              <a:rPr lang="tr-TR" dirty="0"/>
              <a:t>CMK m. 223’ e göre “</a:t>
            </a:r>
            <a:r>
              <a:rPr lang="tr-TR" b="1" dirty="0">
                <a:highlight>
                  <a:srgbClr val="FFFF00"/>
                </a:highlight>
              </a:rPr>
              <a:t>Duruşmanın sona erdiği açıklandıktan sonra hüküm verilir. </a:t>
            </a:r>
            <a:br>
              <a:rPr lang="tr-TR" b="1" dirty="0">
                <a:highlight>
                  <a:srgbClr val="FFFF00"/>
                </a:highlight>
              </a:rPr>
            </a:br>
            <a:r>
              <a:rPr lang="tr-TR" b="1" dirty="0">
                <a:highlight>
                  <a:srgbClr val="FFFF00"/>
                </a:highlight>
              </a:rPr>
              <a:t>Beraat, </a:t>
            </a:r>
            <a:br>
              <a:rPr lang="tr-TR" b="1" dirty="0">
                <a:highlight>
                  <a:srgbClr val="FFFF00"/>
                </a:highlight>
              </a:rPr>
            </a:br>
            <a:r>
              <a:rPr lang="tr-TR" b="1" dirty="0">
                <a:highlight>
                  <a:srgbClr val="FFFF00"/>
                </a:highlight>
              </a:rPr>
              <a:t>ceza verilmesine yer olmadığı, </a:t>
            </a:r>
            <a:br>
              <a:rPr lang="tr-TR" b="1" dirty="0">
                <a:highlight>
                  <a:srgbClr val="FFFF00"/>
                </a:highlight>
              </a:rPr>
            </a:br>
            <a:r>
              <a:rPr lang="tr-TR" b="1" dirty="0">
                <a:highlight>
                  <a:srgbClr val="FFFF00"/>
                </a:highlight>
              </a:rPr>
              <a:t>mahkumiyet, </a:t>
            </a:r>
            <a:br>
              <a:rPr lang="tr-TR" b="1" dirty="0">
                <a:highlight>
                  <a:srgbClr val="FFFF00"/>
                </a:highlight>
              </a:rPr>
            </a:br>
            <a:r>
              <a:rPr lang="tr-TR" b="1" dirty="0">
                <a:highlight>
                  <a:srgbClr val="FFFF00"/>
                </a:highlight>
              </a:rPr>
              <a:t>güvenlik tedbirine hükmedilmesi, </a:t>
            </a:r>
            <a:br>
              <a:rPr lang="tr-TR" b="1" dirty="0">
                <a:highlight>
                  <a:srgbClr val="FFFF00"/>
                </a:highlight>
              </a:rPr>
            </a:br>
            <a:r>
              <a:rPr lang="tr-TR" b="1" dirty="0">
                <a:highlight>
                  <a:srgbClr val="FFFF00"/>
                </a:highlight>
              </a:rPr>
              <a:t>davanın reddi ve düşmesi kararı, hükümdür.” </a:t>
            </a:r>
            <a:br>
              <a:rPr lang="tr-TR" dirty="0">
                <a:highlight>
                  <a:srgbClr val="FFFF00"/>
                </a:highlight>
              </a:rPr>
            </a:br>
            <a:endParaRPr lang="tr-TR" dirty="0">
              <a:highlight>
                <a:srgbClr val="FFFF00"/>
              </a:highlight>
            </a:endParaRPr>
          </a:p>
        </p:txBody>
      </p:sp>
    </p:spTree>
    <p:extLst>
      <p:ext uri="{BB962C8B-B14F-4D97-AF65-F5344CB8AC3E}">
        <p14:creationId xmlns:p14="http://schemas.microsoft.com/office/powerpoint/2010/main" val="1152355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6DCB95-28AF-41EF-B21A-4E3FA99331FA}"/>
              </a:ext>
            </a:extLst>
          </p:cNvPr>
          <p:cNvSpPr>
            <a:spLocks noGrp="1"/>
          </p:cNvSpPr>
          <p:nvPr>
            <p:ph type="title"/>
          </p:nvPr>
        </p:nvSpPr>
        <p:spPr>
          <a:xfrm>
            <a:off x="395536" y="274638"/>
            <a:ext cx="8291264" cy="6178698"/>
          </a:xfrm>
        </p:spPr>
        <p:txBody>
          <a:bodyPr>
            <a:normAutofit/>
          </a:bodyPr>
          <a:lstStyle/>
          <a:p>
            <a:pPr algn="just"/>
            <a:r>
              <a:rPr lang="tr-TR" sz="2700" dirty="0"/>
              <a:t>AİHM, iddia ve savunmanın çelişmeli olabilmesi için bütün delillerin aleni bir duruşmada sanığın huzurunda ortaya konulması ve tartışılması gerektiği yönünde kararlar vermiştir. “Delillerin tartışılması” başlıklı CMK m. 216’da, duruşmada ortaya konulan delillerle ilgili tartışmada katılana veya vekiline, cumhuriyet savcısına, sanığa ve </a:t>
            </a:r>
            <a:r>
              <a:rPr lang="tr-TR" sz="2700" dirty="0" err="1"/>
              <a:t>müdafiine</a:t>
            </a:r>
            <a:r>
              <a:rPr lang="tr-TR" sz="2700" dirty="0"/>
              <a:t> veya kanunî temsilcisine söz verilmesi düzenlenmiştir. Bununla amaçlanan, tarafların delillerin içeriğini tartışmasını sağlayarak delillerin müşterekliğini hayata geçirmektir. “</a:t>
            </a:r>
            <a:endParaRPr lang="tr-TR" dirty="0"/>
          </a:p>
        </p:txBody>
      </p:sp>
    </p:spTree>
    <p:extLst>
      <p:ext uri="{BB962C8B-B14F-4D97-AF65-F5344CB8AC3E}">
        <p14:creationId xmlns:p14="http://schemas.microsoft.com/office/powerpoint/2010/main" val="4098066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CCBCA6-DD26-4812-941A-CB35D785EA9E}"/>
              </a:ext>
            </a:extLst>
          </p:cNvPr>
          <p:cNvSpPr>
            <a:spLocks noGrp="1"/>
          </p:cNvSpPr>
          <p:nvPr>
            <p:ph type="title"/>
          </p:nvPr>
        </p:nvSpPr>
        <p:spPr>
          <a:xfrm>
            <a:off x="457200" y="274638"/>
            <a:ext cx="8229600" cy="5674642"/>
          </a:xfrm>
        </p:spPr>
        <p:txBody>
          <a:bodyPr>
            <a:normAutofit/>
          </a:bodyPr>
          <a:lstStyle/>
          <a:p>
            <a:pPr algn="just"/>
            <a:r>
              <a:rPr lang="tr-TR" sz="2400" dirty="0"/>
              <a:t>Doğrudan soru yöneltme” başlıklı CMK m. 201’e göre taraflar sanığa, katılana, tanıklara, bilirkişilere ve duruşmaya çağrılmış diğer kişilere doğrudan soru yönelterek beyanların doğruluğunun ve delil olma değerinin ortaya çıkmasını sağlayabileceklerdir.</a:t>
            </a:r>
          </a:p>
        </p:txBody>
      </p:sp>
    </p:spTree>
    <p:extLst>
      <p:ext uri="{BB962C8B-B14F-4D97-AF65-F5344CB8AC3E}">
        <p14:creationId xmlns:p14="http://schemas.microsoft.com/office/powerpoint/2010/main" val="3993549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7B20C3-F95C-4FDA-AF7F-7B0DA98F43D1}"/>
              </a:ext>
            </a:extLst>
          </p:cNvPr>
          <p:cNvSpPr>
            <a:spLocks noGrp="1"/>
          </p:cNvSpPr>
          <p:nvPr>
            <p:ph type="title"/>
          </p:nvPr>
        </p:nvSpPr>
        <p:spPr>
          <a:xfrm>
            <a:off x="457200" y="274638"/>
            <a:ext cx="8229600" cy="6250706"/>
          </a:xfrm>
        </p:spPr>
        <p:txBody>
          <a:bodyPr>
            <a:normAutofit/>
          </a:bodyPr>
          <a:lstStyle/>
          <a:p>
            <a:pPr algn="just"/>
            <a:r>
              <a:rPr lang="tr-TR" sz="2700" dirty="0"/>
              <a:t>Duruşmada okunması yasak belgenin içeriği delil olamaz. Bu durumun tek örneği CMK m.210/f.2’ye göre tanıklıktan çekinebilecek olan kişinin, duruşmada tanıklıktan çekinmesi halinde önceki ifadesine ilişkin tutanağın duruşmada okunması yasağıdır. Tanık beyanı başlığında ele alındığı üzere bu düzenlemenin amacı tanıklıktan çekinme hakkının kullanılması halinde bu hakkın dolaylı olarak ortadan kaldırılmasını engellemektir.  </a:t>
            </a:r>
            <a:br>
              <a:rPr lang="tr-TR" dirty="0"/>
            </a:br>
            <a:endParaRPr lang="tr-TR" dirty="0"/>
          </a:p>
        </p:txBody>
      </p:sp>
    </p:spTree>
    <p:extLst>
      <p:ext uri="{BB962C8B-B14F-4D97-AF65-F5344CB8AC3E}">
        <p14:creationId xmlns:p14="http://schemas.microsoft.com/office/powerpoint/2010/main" val="2613077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59B8B1-FAE3-4732-B1F0-009C1406F9B5}"/>
              </a:ext>
            </a:extLst>
          </p:cNvPr>
          <p:cNvSpPr>
            <a:spLocks noGrp="1"/>
          </p:cNvSpPr>
          <p:nvPr>
            <p:ph type="title"/>
          </p:nvPr>
        </p:nvSpPr>
        <p:spPr>
          <a:xfrm>
            <a:off x="457200" y="274638"/>
            <a:ext cx="8229600" cy="6106690"/>
          </a:xfrm>
        </p:spPr>
        <p:txBody>
          <a:bodyPr>
            <a:normAutofit/>
          </a:bodyPr>
          <a:lstStyle/>
          <a:p>
            <a:pPr algn="just"/>
            <a:br>
              <a:rPr lang="tr-TR" dirty="0"/>
            </a:br>
            <a:br>
              <a:rPr lang="tr-TR" dirty="0"/>
            </a:br>
            <a:r>
              <a:rPr lang="tr-TR" sz="2700" dirty="0"/>
              <a:t>Delil serbestliği ilkesinin sonucu olarak; ceza yargılamasında her şey delil olabilir, taraflar da delil ileri sürebilirler. Hakim kendiliğinden delilleri araştırabilir, delil ileri sürmede zaman sınırlaması yoktur, ispat yükümlüğü sanığa yüklenemez ve hakim delilleri kendi vicdani kanaatiyle serbestçe değerlendirip takdir eder.</a:t>
            </a:r>
          </a:p>
        </p:txBody>
      </p:sp>
    </p:spTree>
    <p:extLst>
      <p:ext uri="{BB962C8B-B14F-4D97-AF65-F5344CB8AC3E}">
        <p14:creationId xmlns:p14="http://schemas.microsoft.com/office/powerpoint/2010/main" val="1379526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AA5082-D7AE-442B-8C82-DE9AA1C97DAE}"/>
              </a:ext>
            </a:extLst>
          </p:cNvPr>
          <p:cNvSpPr>
            <a:spLocks noGrp="1"/>
          </p:cNvSpPr>
          <p:nvPr>
            <p:ph type="title"/>
          </p:nvPr>
        </p:nvSpPr>
        <p:spPr>
          <a:xfrm>
            <a:off x="457200" y="274638"/>
            <a:ext cx="8229600" cy="6034682"/>
          </a:xfrm>
        </p:spPr>
        <p:txBody>
          <a:bodyPr>
            <a:normAutofit/>
          </a:bodyPr>
          <a:lstStyle/>
          <a:p>
            <a:pPr algn="just"/>
            <a:r>
              <a:rPr lang="tr-TR" sz="2700" dirty="0"/>
              <a:t>Delil serbestliği nedeniyle hâkim hiçbir delille bağlı değildir ve delillerin değerini kendisi takdir eder, ancak hâkim kararını, duruşmaya getirilmiş ve huzurunda tartışılmış delillere dayandırabilir. Delil serbestliği, hâkimin delilleri değerlendirmede keyfi davranabileceği anlamına gelmez. “</a:t>
            </a:r>
            <a:endParaRPr lang="tr-TR" dirty="0"/>
          </a:p>
        </p:txBody>
      </p:sp>
    </p:spTree>
    <p:extLst>
      <p:ext uri="{BB962C8B-B14F-4D97-AF65-F5344CB8AC3E}">
        <p14:creationId xmlns:p14="http://schemas.microsoft.com/office/powerpoint/2010/main" val="2174855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25C8282-DC0B-444C-9BF1-96D43F39D07A}"/>
              </a:ext>
            </a:extLst>
          </p:cNvPr>
          <p:cNvSpPr>
            <a:spLocks noGrp="1"/>
          </p:cNvSpPr>
          <p:nvPr>
            <p:ph type="title"/>
          </p:nvPr>
        </p:nvSpPr>
        <p:spPr>
          <a:xfrm>
            <a:off x="457200" y="274638"/>
            <a:ext cx="8229600" cy="5818658"/>
          </a:xfrm>
        </p:spPr>
        <p:txBody>
          <a:bodyPr>
            <a:normAutofit/>
          </a:bodyPr>
          <a:lstStyle/>
          <a:p>
            <a:pPr algn="just"/>
            <a:r>
              <a:rPr lang="tr-TR" sz="2400" dirty="0"/>
              <a:t>Delilleri takdir yetkisi” başlıklı CMK m.217/f.1’de “</a:t>
            </a:r>
            <a:r>
              <a:rPr lang="tr-TR" sz="2400" i="1" dirty="0"/>
              <a:t>Hakim, kararını ancak duruşmaya getirilmiş ve huzurunda tartışılmış delillere dayandırabilir. Bu deliller hâkimin vicdani kanaatiyle serbestçe takdir edilir.</a:t>
            </a:r>
            <a:r>
              <a:rPr lang="tr-TR" sz="2400" dirty="0"/>
              <a:t>” denilerek delil serbestisi, vicdani delil sistemi, delillerin doğrudan </a:t>
            </a:r>
            <a:r>
              <a:rPr lang="tr-TR" sz="2400" dirty="0" err="1"/>
              <a:t>doğruyalığı</a:t>
            </a:r>
            <a:r>
              <a:rPr lang="tr-TR" sz="2400" dirty="0"/>
              <a:t> ve delillerin müşterekliği ilkelerine birlikte yer verilmiştir.</a:t>
            </a:r>
          </a:p>
        </p:txBody>
      </p:sp>
    </p:spTree>
    <p:extLst>
      <p:ext uri="{BB962C8B-B14F-4D97-AF65-F5344CB8AC3E}">
        <p14:creationId xmlns:p14="http://schemas.microsoft.com/office/powerpoint/2010/main" val="3415201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FC2B47-F2B6-44FD-BA72-D698521E1E3D}"/>
              </a:ext>
            </a:extLst>
          </p:cNvPr>
          <p:cNvSpPr>
            <a:spLocks noGrp="1"/>
          </p:cNvSpPr>
          <p:nvPr>
            <p:ph type="title"/>
          </p:nvPr>
        </p:nvSpPr>
        <p:spPr>
          <a:xfrm>
            <a:off x="457200" y="274638"/>
            <a:ext cx="8229600" cy="5962674"/>
          </a:xfrm>
        </p:spPr>
        <p:txBody>
          <a:bodyPr>
            <a:normAutofit fontScale="90000"/>
          </a:bodyPr>
          <a:lstStyle/>
          <a:p>
            <a:pPr algn="just"/>
            <a:r>
              <a:rPr lang="tr-TR" sz="2700" dirty="0"/>
              <a:t>Hâkimin delilleri serbestçe değerlendirirken keyfi davranmasını engellemeye yönelik bir diğer güvence de hâkimin gerekçe göstermek zorunluluğudur. Kararların gerekçeli olması başlıklı CMK m.34’e göre “</a:t>
            </a:r>
            <a:r>
              <a:rPr lang="tr-TR" sz="2700" i="1" dirty="0"/>
              <a:t>Hâkim ve mahkemelerin her türlü kararı, karşı oy dâhil, gerekçeli olarak yazılır.</a:t>
            </a:r>
            <a:r>
              <a:rPr lang="tr-TR" sz="2700" dirty="0"/>
              <a:t>” “Hükmün gerekçesinde gösterilmesi gereken hususlar” başlıklı CMK m. 230/f.1,b bendine göre de mahkumiyet hükmünün gerekçesinde .. “</a:t>
            </a:r>
            <a:r>
              <a:rPr lang="tr-TR" sz="2700" i="1" dirty="0"/>
              <a:t>Delillerin tartışılması ve değerlendirilmesi, hükme esas alınan ve reddedilen delillerin belirtilmesi; bu kapsamda dosya içerisinde bulunan ve hukuka aykırı yöntemlerle elde edilen delillerin ayrıca ve açıkça gösterilmesi</a:t>
            </a:r>
            <a:r>
              <a:rPr lang="tr-TR" sz="2700" dirty="0"/>
              <a:t>” gerekir. CMK m.. 217/f.2’de ise “</a:t>
            </a:r>
            <a:r>
              <a:rPr lang="tr-TR" sz="2700" i="1" dirty="0"/>
              <a:t>Yüklenen suç, hukuka uygun bir şekilde elde edilmiş her türlü delille ispat edilebilir</a:t>
            </a:r>
            <a:r>
              <a:rPr lang="tr-TR" sz="2700" dirty="0"/>
              <a:t>.” denilerek delillerin serbestçe takdir edilmesi, delillerin hukuka uygun olması şartına bağlanmıştır.</a:t>
            </a:r>
            <a:endParaRPr lang="tr-TR" dirty="0"/>
          </a:p>
        </p:txBody>
      </p:sp>
    </p:spTree>
    <p:extLst>
      <p:ext uri="{BB962C8B-B14F-4D97-AF65-F5344CB8AC3E}">
        <p14:creationId xmlns:p14="http://schemas.microsoft.com/office/powerpoint/2010/main" val="51864896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1464</Words>
  <Application>Microsoft Office PowerPoint</Application>
  <PresentationFormat>Ekran Gösterisi (4:3)</PresentationFormat>
  <Paragraphs>27</Paragraphs>
  <Slides>27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27</vt:i4>
      </vt:variant>
    </vt:vector>
  </HeadingPairs>
  <TitlesOfParts>
    <vt:vector size="30" baseType="lpstr">
      <vt:lpstr>Arial</vt:lpstr>
      <vt:lpstr>Calibri</vt:lpstr>
      <vt:lpstr>Ofis Teması</vt:lpstr>
      <vt:lpstr>DELİLLERİN TARTIŞILMASI CMK m. 206’ya göre “Sanığın sorguya çekilmesinden sonra delillerin ortaya konulmasına başlanır. Ancak, sanığın tebligata rağmen mazeretsiz olarak gelmemesi sebebiyle sorgusunun yapılamamış olması, delillerin ortaya konulmasına engel olmaz. Ortaya konulan deliller, sonradan gelen sanığa bildirilir.” </vt:lpstr>
      <vt:lpstr>CMK m. 206’ya göre “Ortaya konulması istenilen bir delil aşağıda yazılı hallerde reddolunur: a) Delil, kanuna aykırı olarak elde edilmişse. b) Delil ile ispat edilmek istenilen olayın karara etkisi yoksa. c) İstem, sadece davayı uzatmak maksadıyla yapılmışsa.” </vt:lpstr>
      <vt:lpstr>AİHM, iddia ve savunmanın çelişmeli olabilmesi için bütün delillerin aleni bir duruşmada sanığın huzurunda ortaya konulması ve tartışılması gerektiği yönünde kararlar vermiştir. “Delillerin tartışılması” başlıklı CMK m. 216’da, duruşmada ortaya konulan delillerle ilgili tartışmada katılana veya vekiline, cumhuriyet savcısına, sanığa ve müdafiine veya kanunî temsilcisine söz verilmesi düzenlenmiştir. Bununla amaçlanan, tarafların delillerin içeriğini tartışmasını sağlayarak delillerin müşterekliğini hayata geçirmektir. “</vt:lpstr>
      <vt:lpstr>Doğrudan soru yöneltme” başlıklı CMK m. 201’e göre taraflar sanığa, katılana, tanıklara, bilirkişilere ve duruşmaya çağrılmış diğer kişilere doğrudan soru yönelterek beyanların doğruluğunun ve delil olma değerinin ortaya çıkmasını sağlayabileceklerdir.</vt:lpstr>
      <vt:lpstr>Duruşmada okunması yasak belgenin içeriği delil olamaz. Bu durumun tek örneği CMK m.210/f.2’ye göre tanıklıktan çekinebilecek olan kişinin, duruşmada tanıklıktan çekinmesi halinde önceki ifadesine ilişkin tutanağın duruşmada okunması yasağıdır. Tanık beyanı başlığında ele alındığı üzere bu düzenlemenin amacı tanıklıktan çekinme hakkının kullanılması halinde bu hakkın dolaylı olarak ortadan kaldırılmasını engellemektir.   </vt:lpstr>
      <vt:lpstr>  Delil serbestliği ilkesinin sonucu olarak; ceza yargılamasında her şey delil olabilir, taraflar da delil ileri sürebilirler. Hakim kendiliğinden delilleri araştırabilir, delil ileri sürmede zaman sınırlaması yoktur, ispat yükümlüğü sanığa yüklenemez ve hakim delilleri kendi vicdani kanaatiyle serbestçe değerlendirip takdir eder.</vt:lpstr>
      <vt:lpstr>Delil serbestliği nedeniyle hâkim hiçbir delille bağlı değildir ve delillerin değerini kendisi takdir eder, ancak hâkim kararını, duruşmaya getirilmiş ve huzurunda tartışılmış delillere dayandırabilir. Delil serbestliği, hâkimin delilleri değerlendirmede keyfi davranabileceği anlamına gelmez. “</vt:lpstr>
      <vt:lpstr>Delilleri takdir yetkisi” başlıklı CMK m.217/f.1’de “Hakim, kararını ancak duruşmaya getirilmiş ve huzurunda tartışılmış delillere dayandırabilir. Bu deliller hâkimin vicdani kanaatiyle serbestçe takdir edilir.” denilerek delil serbestisi, vicdani delil sistemi, delillerin doğrudan doğruyalığı ve delillerin müşterekliği ilkelerine birlikte yer verilmiştir.</vt:lpstr>
      <vt:lpstr>Hâkimin delilleri serbestçe değerlendirirken keyfi davranmasını engellemeye yönelik bir diğer güvence de hâkimin gerekçe göstermek zorunluluğudur. Kararların gerekçeli olması başlıklı CMK m.34’e göre “Hâkim ve mahkemelerin her türlü kararı, karşı oy dâhil, gerekçeli olarak yazılır.” “Hükmün gerekçesinde gösterilmesi gereken hususlar” başlıklı CMK m. 230/f.1,b bendine göre de mahkumiyet hükmünün gerekçesinde .. “Delillerin tartışılması ve değerlendirilmesi, hükme esas alınan ve reddedilen delillerin belirtilmesi; bu kapsamda dosya içerisinde bulunan ve hukuka aykırı yöntemlerle elde edilen delillerin ayrıca ve açıkça gösterilmesi” gerekir. CMK m.. 217/f.2’de ise “Yüklenen suç, hukuka uygun bir şekilde elde edilmiş her türlü delille ispat edilebilir.” denilerek delillerin serbestçe takdir edilmesi, delillerin hukuka uygun olması şartına bağlanmıştır.</vt:lpstr>
      <vt:lpstr> Delillerin müşterekliği ilkesi gereğince deliller duruşmada tartışılacağına göre bütün delillerin bu aşamada hazır edilmiş ve tarafların önüne konulmuş olması gerekir. Ceza muhakemesinin amacı maddi gerçeği ortaya çıkarmak olduğu için kural olarak delilin ortaya konulması yönündeki isteklerin kabul edilmesi gerekir. Nitekim CMK m. 207’ye göre, “Delilin ortaya konulması istemi, bunun veya ispat edilmek istenen olayın geç bildirilmiş olması nedeniyle reddedilemez.” CMK m. 206/f.2’de üç neden sayılmıştır. Buna göre 1) delil kanuna aykırı olarak elde edilmişse, 2) delil ile ispat edilmek istenilen olayın karara etkisi yoksa, 3) istem sadece davayı uzatmak maksadıyla yapılmışsa delinin ortaya konulması istemi kabul edilmez.    </vt:lpstr>
      <vt:lpstr>DURUŞMA TUTANAĞI CMK m. 219’a göre “Duruşma için tutanak tutulur. Tutanak, mahkeme başkanı veya hakim ile zabıt katibi tarafından imzalanır. Duruşmada yapılan işlemlerin teknik araçlarla kayda alınması halinde, bu kayıtlar vakit geçirilmeksizin yazılı tutanağa dönüştürülerek mahkeme başkanı veya hakim ile zabıt katibi tarafından imzalanır. Mahkeme başkanının mazereti bulunursa tutanak, üyelerin en kıdemlisi tarafından imzalanır”  </vt:lpstr>
      <vt:lpstr>CMK m. 220’ye göre “Duruşma tutanağının başlığında; a) Duruşmanın yapıldığı mahkemenin adı, b) Oturum tarihleri, c) Hakimin, Cumhuriyet savcısının ve zabıt katibinin adı ve soyadı, belirtilir. </vt:lpstr>
      <vt:lpstr>CMK m. 221’e göre “Duruşma tutanağında; a) Oturumlara katılan sanığın, müdafiin, atılanın, vekilinin, kanuni temsilcisinin, bilirkişinin, tercümanın, teknik danışmanın adı ve soyadı, b) Duruşmanın seyrini ve sonuçlarını yansıtan ve yargılama usulünün bütün temel kurallarına  uyulduğunu gösteren unsurlar, c) Sanık açıklamaları, d) Tanık ifadeleri, e) Bilirkişi ve teknik danışman açıklamaları, f) Okunan veya okunmasından vazgeçilen belge ve yazılar, g)  istemler, reddi halinde gerekçesi, h) Verilen kararlar, i) Hüküm, yer alır. </vt:lpstr>
      <vt:lpstr>CMK m. 190’a göre, “Duruşmaya, ara verilmeksizin devam edilerek hüküm verilir. Ancak, zorunlu hallerde davanın makul sürede sonuçlandırılmasını olanaklı kılacak surette duruşmaya ara verilebilir.” </vt:lpstr>
      <vt:lpstr>CMK m. 182’ye göre  “Duruşma herkese açıktır.»  </vt:lpstr>
      <vt:lpstr>CMK m. 182’ye göre “Duruşma herkese açıktır. Ancak genel ahlakın veya kamu güvenliğinin kesin olarak gerekli kıldığı hallerde, duruşmanın bir kısmının veya tamamının kapalı yapılmasına mahkemece karar verilebilir.” </vt:lpstr>
      <vt:lpstr>   CMK m. 187/f.3’e göre “Açık duruşmanın içeriği,  milli güvenliğe veya  genel ahlaka veya  kişilerin saygınlık, onur ve haklarına dokunacak veya suç işlemeye kışkırtacak nitelikte ise;  mahkeme, bunları önlemek amacı ile ve gerektiği ölçüde duruşmanın içeriğinin kısmen veya tamamen yayımlanmasını yasaklar ve kararını açık duruşmada açıklar.” </vt:lpstr>
      <vt:lpstr>ZORUNLU KAPALILIK  CMK m. 185’e göre “Sanık, onsekiz yaşını doldurmamış ise duruşma kapalı yapılır; hüküm de kapalı duruşmada açıklanır.”</vt:lpstr>
      <vt:lpstr>SANIĞIN DURUŞMADA BULUNMA HAKKI VE YÜKÜMLÜLÜĞÜ  CMK m. 193’e göre “Kanunun ayrık tuttuğu haller saklı kalmak üzere, hazır bulunmayan sanık hakkında duruşma yapılmaz. Gelmemesinin geçerli nedeni olmayan sanığın zorla getirilmesine karar verilir.”</vt:lpstr>
      <vt:lpstr>            DELİLLERİN TARTIŞILMASI CMK m. 206’ya göre  “Sanığın sorguya çekilmesinden sonra delillerin ortaya konulmasına başlanır. Ancak, sanığın tebligata rağmen mazeretsiz olarak gelmemesi sebebiyle sorgusunun yapılamamış olması, delillerin ortaya konulmasına engel olmaz. Ortaya konulan deliller, sonradan gelen sanığa bildirilir.” </vt:lpstr>
      <vt:lpstr>CMK m. 206’ya göre “Ortaya konulması istenilen bir delil aşağıda yazılı hallerde reddolunur: a) Delil, kanuna aykırı olarak elde edilmişse, b) Delil ile ispat edilmek istenilen olayın karara etkisi yoksa, c) İstem, sadece davayı uzatmak maksadıyla yapılmışsa.” </vt:lpstr>
      <vt:lpstr>DURUŞMADA OKUNAMAYACAK BELGE    CMK m. 210/2  «Tanıklıktan çekinebilecek olan kişi, duruşmada tanıklıktan çekindiğinde, önceki ifadesine ilişkin tutanak okunamaz.”</vt:lpstr>
      <vt:lpstr>DOĞRUDAN SORU SORMA  CMK m. 201’e göre “Cumhuriyet savcısı, müdafi veya vekil sıfatıyla duruşmaya katılan avukat; sanığa, katılana, tanıklara, bilirkişilere ve duruşmaya çağrılmış diğer kişilere, duruşma disiplinine uygun olarak doğrudan soru yöneltebilirler. </vt:lpstr>
      <vt:lpstr>   CMK m. 201’e göre “…… Sanık ve katılan da mahkeme başkanı veya hakim aracılığı ile soru yöneltebilir. Yöneltilen soruya itiraz edildiğinde sorunun yöneltilmesinin gerekip gerekmediğine, mahkeme başkanı karar verir. Gerektiğinde ilgililer yeniden soru sorabilir.  Heyet halinde görev yapan mahkemelerde, heyeti oluşturan hakimler, birinci fıkrada belirtilen kişilere soru sorabilir.” </vt:lpstr>
      <vt:lpstr>CMK m. 202’ye göre “Sanık veya mağdur, meramını anlatabilecek ölçüde Türkçe bilmiyorsa; mahkeme tarafından atanan tercüman aracılığıyla duruşmadaki iddia ve savunmaya ilişkin esaslı noktalar tercüme edilir. Engelli olan sanığa veya mağdura, duruşmadaki iddia ve savunmaya ilişkin esaslı noktalar, anlayabilecekleri biçimde anlatılır.</vt:lpstr>
      <vt:lpstr>CMK m. 217 Hakim, kararını ancak duruşmaya getirilmiş ve huzurunda tartışılmış delillere dayandırabilir. Bu deliller hakimin vicdani kanaatiyle serbestçe takdir edilir. Yüklenen suç, hukuka uygun bir şekilde elde edilmiş her türlü delille ispat edilebilir. </vt:lpstr>
      <vt:lpstr>     HÜKÜM (Son karar)  CMK m. 223’ e göre “Duruşmanın sona erdiği açıklandıktan sonra hüküm verilir.  Beraat,  ceza verilmesine yer olmadığı,  mahkumiyet,  güvenlik tedbirine hükmedilmesi,  davanın reddi ve düşmesi kararı, hükümdür.”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İSNAT EDİLEBİLİRLİK (İSNAT YETENEĞİ – CEZA EHLİYETİ</dc:title>
  <dc:creator>User</dc:creator>
  <cp:lastModifiedBy>User</cp:lastModifiedBy>
  <cp:revision>6</cp:revision>
  <dcterms:created xsi:type="dcterms:W3CDTF">2014-12-25T21:24:11Z</dcterms:created>
  <dcterms:modified xsi:type="dcterms:W3CDTF">2020-02-11T22:18:28Z</dcterms:modified>
</cp:coreProperties>
</file>