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6" d="100"/>
          <a:sy n="106" d="100"/>
        </p:scale>
        <p:origin x="672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DFB003-E165-463B-A4B5-98139BD7BC38}" type="datetimeFigureOut">
              <a:rPr lang="tr-TR" smtClean="0"/>
              <a:t>11.12.2017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116559-803E-434F-AAA1-5041342F241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827540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DFB003-E165-463B-A4B5-98139BD7BC38}" type="datetimeFigureOut">
              <a:rPr lang="tr-TR" smtClean="0"/>
              <a:t>11.12.2017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116559-803E-434F-AAA1-5041342F241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884220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DFB003-E165-463B-A4B5-98139BD7BC38}" type="datetimeFigureOut">
              <a:rPr lang="tr-TR" smtClean="0"/>
              <a:t>11.12.2017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116559-803E-434F-AAA1-5041342F241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66991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DFB003-E165-463B-A4B5-98139BD7BC38}" type="datetimeFigureOut">
              <a:rPr lang="tr-TR" smtClean="0"/>
              <a:t>11.12.2017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116559-803E-434F-AAA1-5041342F241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981252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DFB003-E165-463B-A4B5-98139BD7BC38}" type="datetimeFigureOut">
              <a:rPr lang="tr-TR" smtClean="0"/>
              <a:t>11.12.2017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116559-803E-434F-AAA1-5041342F241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488327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DFB003-E165-463B-A4B5-98139BD7BC38}" type="datetimeFigureOut">
              <a:rPr lang="tr-TR" smtClean="0"/>
              <a:t>11.12.2017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116559-803E-434F-AAA1-5041342F241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174093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DFB003-E165-463B-A4B5-98139BD7BC38}" type="datetimeFigureOut">
              <a:rPr lang="tr-TR" smtClean="0"/>
              <a:t>11.12.2017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116559-803E-434F-AAA1-5041342F241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718991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DFB003-E165-463B-A4B5-98139BD7BC38}" type="datetimeFigureOut">
              <a:rPr lang="tr-TR" smtClean="0"/>
              <a:t>11.12.2017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116559-803E-434F-AAA1-5041342F241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178938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DFB003-E165-463B-A4B5-98139BD7BC38}" type="datetimeFigureOut">
              <a:rPr lang="tr-TR" smtClean="0"/>
              <a:t>11.12.2017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116559-803E-434F-AAA1-5041342F241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724669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DFB003-E165-463B-A4B5-98139BD7BC38}" type="datetimeFigureOut">
              <a:rPr lang="tr-TR" smtClean="0"/>
              <a:t>11.12.2017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116559-803E-434F-AAA1-5041342F241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806047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DFB003-E165-463B-A4B5-98139BD7BC38}" type="datetimeFigureOut">
              <a:rPr lang="tr-TR" smtClean="0"/>
              <a:t>11.12.2017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116559-803E-434F-AAA1-5041342F241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465628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DFB003-E165-463B-A4B5-98139BD7BC38}" type="datetimeFigureOut">
              <a:rPr lang="tr-TR" smtClean="0"/>
              <a:t>11.12.2017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116559-803E-434F-AAA1-5041342F241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743315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348965"/>
            <a:ext cx="9144000" cy="1240325"/>
          </a:xfrm>
        </p:spPr>
        <p:txBody>
          <a:bodyPr>
            <a:normAutofit/>
          </a:bodyPr>
          <a:lstStyle/>
          <a:p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B452 </a:t>
            </a:r>
            <a:r>
              <a:rPr lang="tr-TR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Ökaryot</a:t>
            </a: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Genetiği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tr-TR" sz="4800" u="sng" dirty="0" smtClean="0">
                <a:latin typeface="Arial" panose="020B0604020202020204" pitchFamily="34" charset="0"/>
                <a:cs typeface="Arial" panose="020B0604020202020204" pitchFamily="34" charset="0"/>
              </a:rPr>
              <a:t>2. HAFTA</a:t>
            </a:r>
            <a:endParaRPr lang="tr-TR" sz="4800" u="sng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71813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8200" y="1243311"/>
            <a:ext cx="10515600" cy="1325563"/>
          </a:xfrm>
        </p:spPr>
        <p:txBody>
          <a:bodyPr/>
          <a:lstStyle/>
          <a:p>
            <a:pPr algn="ctr"/>
            <a:r>
              <a:rPr lang="tr-TR" b="1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tr-TR" b="1" smtClean="0">
                <a:latin typeface="Arial" panose="020B0604020202020204" pitchFamily="34" charset="0"/>
                <a:cs typeface="Arial" panose="020B0604020202020204" pitchFamily="34" charset="0"/>
              </a:rPr>
              <a:t>. HAFTA </a:t>
            </a: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KONU(LAR)</a:t>
            </a:r>
            <a:endParaRPr lang="tr-TR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3265126"/>
            <a:ext cx="10515600" cy="1180125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ÖKARYOT HÜCRELER</a:t>
            </a:r>
            <a:r>
              <a:rPr lang="tr-TR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N TEMEL YAPISI</a:t>
            </a:r>
            <a:endParaRPr lang="tr-TR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188458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ÖKARYOT HÜCRELER</a:t>
            </a:r>
            <a:r>
              <a:rPr lang="tr-TR" sz="3200" b="1" dirty="0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N TEMEL YAPISI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07406" y="1367073"/>
            <a:ext cx="10946394" cy="4809890"/>
          </a:xfrm>
        </p:spPr>
        <p:txBody>
          <a:bodyPr/>
          <a:lstStyle/>
          <a:p>
            <a:pPr marL="0" indent="0" algn="just">
              <a:buNone/>
            </a:pPr>
            <a:r>
              <a:rPr lang="tr-TR" sz="3600" dirty="0" err="1"/>
              <a:t>Ökaryotik</a:t>
            </a:r>
            <a:r>
              <a:rPr lang="tr-TR" sz="3600" dirty="0"/>
              <a:t> hücre, kalıtsal materyali zarla çevrili bir (veya birkaç) yapı yani, çekirdek içinde yer alan hücrelerdir. Eski Yunanca </a:t>
            </a:r>
            <a:r>
              <a:rPr lang="tr-TR" sz="3600" dirty="0" err="1"/>
              <a:t>eu</a:t>
            </a:r>
            <a:r>
              <a:rPr lang="tr-TR" sz="3600" dirty="0"/>
              <a:t>, gerçek ve </a:t>
            </a:r>
            <a:r>
              <a:rPr lang="tr-TR" sz="3600" dirty="0" err="1"/>
              <a:t>karyon</a:t>
            </a:r>
            <a:r>
              <a:rPr lang="tr-TR" sz="3600" dirty="0"/>
              <a:t>, çekirdek sözcüklerinden türetilmiştir. </a:t>
            </a:r>
            <a:endParaRPr lang="tr-TR" sz="3600" dirty="0" smtClean="0"/>
          </a:p>
          <a:p>
            <a:pPr marL="0" indent="0" algn="just">
              <a:buNone/>
            </a:pPr>
            <a:endParaRPr lang="tr-TR" sz="3600" dirty="0" smtClean="0"/>
          </a:p>
          <a:p>
            <a:pPr marL="0" indent="0" algn="just">
              <a:buNone/>
            </a:pPr>
            <a:r>
              <a:rPr lang="tr-TR" sz="3600" dirty="0" smtClean="0"/>
              <a:t>Bakteri </a:t>
            </a:r>
            <a:r>
              <a:rPr lang="tr-TR" sz="3600" dirty="0"/>
              <a:t>ve </a:t>
            </a:r>
            <a:r>
              <a:rPr lang="tr-TR" sz="3600" dirty="0" err="1"/>
              <a:t>arkelerde</a:t>
            </a:r>
            <a:r>
              <a:rPr lang="tr-TR" sz="3600" dirty="0"/>
              <a:t> kalıtsal materyalin çevrili olduğu bir zar yoktur ve </a:t>
            </a:r>
            <a:r>
              <a:rPr lang="tr-TR" sz="3600" dirty="0" err="1"/>
              <a:t>prokaryot</a:t>
            </a:r>
            <a:r>
              <a:rPr lang="tr-TR" sz="3600" dirty="0"/>
              <a:t> olarak adlandırılırlar (Eski Yunanca </a:t>
            </a:r>
            <a:r>
              <a:rPr lang="tr-TR" sz="3600" dirty="0" err="1"/>
              <a:t>pro</a:t>
            </a:r>
            <a:r>
              <a:rPr lang="tr-TR" sz="3600" dirty="0"/>
              <a:t>-, evvel ve </a:t>
            </a:r>
            <a:r>
              <a:rPr lang="tr-TR" sz="3600" dirty="0" err="1"/>
              <a:t>karyon</a:t>
            </a:r>
            <a:r>
              <a:rPr lang="tr-TR" sz="3600" dirty="0"/>
              <a:t> çekirdek sözcüklerinden).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919687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ÖKARYOT HÜCRELER</a:t>
            </a:r>
            <a:r>
              <a:rPr lang="tr-TR" sz="3200" b="1" dirty="0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N TEMEL YAPISI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07406" y="1195057"/>
            <a:ext cx="10946394" cy="498190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sz="3600" dirty="0"/>
              <a:t>Çekirdeğin yanı sıra, </a:t>
            </a:r>
            <a:r>
              <a:rPr lang="tr-TR" sz="3600" dirty="0" err="1"/>
              <a:t>ökaryotlarda</a:t>
            </a:r>
            <a:r>
              <a:rPr lang="tr-TR" sz="3600" dirty="0"/>
              <a:t> mitokondri veya kloroplast gibi zarla çevrili çeşitli </a:t>
            </a:r>
            <a:r>
              <a:rPr lang="tr-TR" sz="3600" dirty="0" err="1"/>
              <a:t>organelleri</a:t>
            </a:r>
            <a:r>
              <a:rPr lang="tr-TR" sz="3600" dirty="0"/>
              <a:t> vardır</a:t>
            </a:r>
            <a:r>
              <a:rPr lang="tr-TR" sz="3600" dirty="0" smtClean="0"/>
              <a:t>.</a:t>
            </a:r>
          </a:p>
          <a:p>
            <a:pPr marL="0" indent="0">
              <a:buNone/>
            </a:pPr>
            <a:endParaRPr lang="tr-TR" sz="3600" dirty="0" smtClean="0"/>
          </a:p>
          <a:p>
            <a:pPr marL="0" indent="0">
              <a:buNone/>
            </a:pPr>
            <a:r>
              <a:rPr lang="tr-TR" sz="3600" dirty="0" err="1" smtClean="0"/>
              <a:t>Prokaryot</a:t>
            </a:r>
            <a:r>
              <a:rPr lang="tr-TR" sz="3600" dirty="0" smtClean="0"/>
              <a:t> </a:t>
            </a:r>
            <a:r>
              <a:rPr lang="tr-TR" sz="3600" dirty="0"/>
              <a:t>hücreler gibi tüm </a:t>
            </a:r>
            <a:r>
              <a:rPr lang="tr-TR" sz="3600" dirty="0" err="1"/>
              <a:t>ökaryotik</a:t>
            </a:r>
            <a:r>
              <a:rPr lang="tr-TR" sz="3600" dirty="0"/>
              <a:t> hücreler plazma zarı yani hücre zarı ile çevrilidir ve ribozomları vardır.</a:t>
            </a:r>
          </a:p>
          <a:p>
            <a:pPr marL="0" indent="0">
              <a:buNone/>
            </a:pPr>
            <a:endParaRPr lang="tr-TR" sz="3600" dirty="0" smtClean="0"/>
          </a:p>
          <a:p>
            <a:pPr marL="0" indent="0">
              <a:buNone/>
            </a:pPr>
            <a:r>
              <a:rPr lang="tr-TR" sz="3600" dirty="0" err="1" smtClean="0"/>
              <a:t>Ökaryotik</a:t>
            </a:r>
            <a:r>
              <a:rPr lang="tr-TR" sz="3600" dirty="0" smtClean="0"/>
              <a:t> </a:t>
            </a:r>
            <a:r>
              <a:rPr lang="tr-TR" sz="3600" dirty="0"/>
              <a:t>hücreler </a:t>
            </a:r>
            <a:r>
              <a:rPr lang="tr-TR" sz="3600" dirty="0" err="1"/>
              <a:t>prokaryotik</a:t>
            </a:r>
            <a:r>
              <a:rPr lang="tr-TR" sz="3600" dirty="0"/>
              <a:t> hücrelere göre daha karmaşık yapıya sahiptirler.</a:t>
            </a:r>
          </a:p>
          <a:p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0634516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ÖKARYOT HÜCRELER</a:t>
            </a:r>
            <a:r>
              <a:rPr lang="tr-TR" sz="3200" b="1" dirty="0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N TEMEL YAPISI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71192" y="1502875"/>
            <a:ext cx="10982608" cy="5009066"/>
          </a:xfrm>
        </p:spPr>
        <p:txBody>
          <a:bodyPr/>
          <a:lstStyle/>
          <a:p>
            <a:pPr marL="0" indent="0" algn="just">
              <a:buNone/>
            </a:pPr>
            <a:r>
              <a:rPr lang="tr-TR" sz="3600" dirty="0" err="1"/>
              <a:t>Ökaryotik</a:t>
            </a:r>
            <a:r>
              <a:rPr lang="tr-TR" sz="3600" dirty="0"/>
              <a:t> hücrelerde zarla çevrili çeşitli görevleri üstlenmiş farklı </a:t>
            </a:r>
            <a:r>
              <a:rPr lang="tr-TR" sz="3600" dirty="0" err="1"/>
              <a:t>organellerin</a:t>
            </a:r>
            <a:r>
              <a:rPr lang="tr-TR" sz="3600" dirty="0"/>
              <a:t> olmasıyla birlikte hücrenin şeklini belirleyen protein ipliklerinden oluşmuş bir ağ şeklinde konumlanmış hücre iskeleti mevcuttur.</a:t>
            </a:r>
          </a:p>
          <a:p>
            <a:endParaRPr lang="tr-TR" dirty="0" smtClean="0"/>
          </a:p>
          <a:p>
            <a:pPr marL="0" indent="0" algn="just">
              <a:buNone/>
            </a:pPr>
            <a:r>
              <a:rPr lang="en-US" sz="3600" dirty="0" err="1" smtClean="0"/>
              <a:t>Ökaryatik</a:t>
            </a:r>
            <a:r>
              <a:rPr lang="en-US" sz="3600" dirty="0" smtClean="0"/>
              <a:t> </a:t>
            </a:r>
            <a:r>
              <a:rPr lang="en-US" sz="3600" dirty="0" err="1"/>
              <a:t>hücrelerde</a:t>
            </a:r>
            <a:r>
              <a:rPr lang="en-US" sz="3600" dirty="0"/>
              <a:t> DNA </a:t>
            </a:r>
            <a:r>
              <a:rPr lang="en-US" sz="3600" dirty="0" err="1"/>
              <a:t>çok</a:t>
            </a:r>
            <a:r>
              <a:rPr lang="en-US" sz="3600" dirty="0"/>
              <a:t> </a:t>
            </a:r>
            <a:r>
              <a:rPr lang="en-US" sz="3600" dirty="0" err="1"/>
              <a:t>sayıda</a:t>
            </a:r>
            <a:r>
              <a:rPr lang="en-US" sz="3600" dirty="0"/>
              <a:t> </a:t>
            </a:r>
            <a:r>
              <a:rPr lang="en-US" sz="3600" dirty="0" err="1"/>
              <a:t>proteinle</a:t>
            </a:r>
            <a:r>
              <a:rPr lang="en-US" sz="3600" dirty="0"/>
              <a:t> </a:t>
            </a:r>
            <a:r>
              <a:rPr lang="en-US" sz="3600" dirty="0" err="1"/>
              <a:t>bir</a:t>
            </a:r>
            <a:r>
              <a:rPr lang="en-US" sz="3600" dirty="0"/>
              <a:t> </a:t>
            </a:r>
            <a:r>
              <a:rPr lang="en-US" sz="3600" dirty="0" err="1"/>
              <a:t>araya</a:t>
            </a:r>
            <a:r>
              <a:rPr lang="en-US" sz="3600" dirty="0"/>
              <a:t> </a:t>
            </a:r>
            <a:r>
              <a:rPr lang="en-US" sz="3600" dirty="0" err="1"/>
              <a:t>gelerek</a:t>
            </a:r>
            <a:r>
              <a:rPr lang="en-US" sz="3600" dirty="0"/>
              <a:t> </a:t>
            </a:r>
            <a:r>
              <a:rPr lang="en-US" sz="3600" dirty="0" err="1"/>
              <a:t>kromozom</a:t>
            </a:r>
            <a:r>
              <a:rPr lang="en-US" sz="3600" dirty="0"/>
              <a:t> </a:t>
            </a:r>
            <a:r>
              <a:rPr lang="en-US" sz="3600" dirty="0" err="1"/>
              <a:t>denen</a:t>
            </a:r>
            <a:r>
              <a:rPr lang="en-US" sz="3600" dirty="0"/>
              <a:t> </a:t>
            </a:r>
            <a:r>
              <a:rPr lang="en-US" sz="3600" dirty="0" err="1"/>
              <a:t>karmaşık</a:t>
            </a:r>
            <a:r>
              <a:rPr lang="en-US" sz="3600" dirty="0"/>
              <a:t> </a:t>
            </a:r>
            <a:r>
              <a:rPr lang="en-US" sz="3600" dirty="0" err="1"/>
              <a:t>ve</a:t>
            </a:r>
            <a:r>
              <a:rPr lang="en-US" sz="3600" dirty="0"/>
              <a:t> </a:t>
            </a:r>
            <a:r>
              <a:rPr lang="en-US" sz="3600" dirty="0" err="1"/>
              <a:t>yoğun</a:t>
            </a:r>
            <a:r>
              <a:rPr lang="en-US" sz="3600" dirty="0"/>
              <a:t> </a:t>
            </a:r>
            <a:r>
              <a:rPr lang="en-US" sz="3600" dirty="0" err="1"/>
              <a:t>yapıları</a:t>
            </a:r>
            <a:r>
              <a:rPr lang="en-US" sz="3600" dirty="0"/>
              <a:t> </a:t>
            </a:r>
            <a:r>
              <a:rPr lang="en-US" sz="3600" dirty="0" err="1"/>
              <a:t>oluşturur</a:t>
            </a:r>
            <a:r>
              <a:rPr lang="en-US" sz="3600" dirty="0"/>
              <a:t>.</a:t>
            </a:r>
            <a:endParaRPr lang="tr-TR" sz="3600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4180180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ÖKARYOT HÜCRELER</a:t>
            </a:r>
            <a:r>
              <a:rPr lang="tr-TR" sz="3200" b="1" dirty="0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N TEMEL YAPISI</a:t>
            </a:r>
            <a:endParaRPr lang="tr-TR" sz="32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747665" y="1563074"/>
            <a:ext cx="10515600" cy="4351338"/>
          </a:xfrm>
        </p:spPr>
        <p:txBody>
          <a:bodyPr/>
          <a:lstStyle/>
          <a:p>
            <a:pPr marL="0" indent="0" algn="just">
              <a:buNone/>
            </a:pPr>
            <a:r>
              <a:rPr lang="en-US" sz="3600" dirty="0" err="1"/>
              <a:t>Ökaryotik</a:t>
            </a:r>
            <a:r>
              <a:rPr lang="en-US" sz="3600" dirty="0"/>
              <a:t> </a:t>
            </a:r>
            <a:r>
              <a:rPr lang="en-US" sz="3600" dirty="0" err="1"/>
              <a:t>hücrelerde</a:t>
            </a:r>
            <a:r>
              <a:rPr lang="en-US" sz="3600" dirty="0"/>
              <a:t> </a:t>
            </a:r>
            <a:r>
              <a:rPr lang="en-US" sz="3600" dirty="0" err="1"/>
              <a:t>kromozom</a:t>
            </a:r>
            <a:r>
              <a:rPr lang="en-US" sz="3600" dirty="0"/>
              <a:t> </a:t>
            </a:r>
            <a:r>
              <a:rPr lang="en-US" sz="3600" dirty="0" err="1"/>
              <a:t>Lineer</a:t>
            </a:r>
            <a:r>
              <a:rPr lang="en-US" sz="3600" dirty="0"/>
              <a:t> </a:t>
            </a:r>
            <a:r>
              <a:rPr lang="en-US" sz="3600" dirty="0" err="1"/>
              <a:t>yapıya</a:t>
            </a:r>
            <a:r>
              <a:rPr lang="en-US" sz="3600" dirty="0"/>
              <a:t> </a:t>
            </a:r>
            <a:r>
              <a:rPr lang="en-US" sz="3600" dirty="0" err="1"/>
              <a:t>sahipken</a:t>
            </a:r>
            <a:r>
              <a:rPr lang="en-US" sz="3600" dirty="0"/>
              <a:t>, </a:t>
            </a:r>
            <a:r>
              <a:rPr lang="en-US" sz="3600" dirty="0" err="1"/>
              <a:t>Prokaryotik</a:t>
            </a:r>
            <a:r>
              <a:rPr lang="en-US" sz="3600" dirty="0"/>
              <a:t> </a:t>
            </a:r>
            <a:r>
              <a:rPr lang="en-US" sz="3600" dirty="0" err="1"/>
              <a:t>hücrelerde</a:t>
            </a:r>
            <a:r>
              <a:rPr lang="en-US" sz="3600" dirty="0"/>
              <a:t> DNA </a:t>
            </a:r>
            <a:r>
              <a:rPr lang="en-US" sz="3600" dirty="0" err="1"/>
              <a:t>genellikle</a:t>
            </a:r>
            <a:r>
              <a:rPr lang="en-US" sz="3600" dirty="0"/>
              <a:t> </a:t>
            </a:r>
            <a:r>
              <a:rPr lang="en-US" sz="3600" dirty="0" err="1"/>
              <a:t>bir</a:t>
            </a:r>
            <a:r>
              <a:rPr lang="en-US" sz="3600" dirty="0"/>
              <a:t> </a:t>
            </a:r>
            <a:r>
              <a:rPr lang="en-US" sz="3600" dirty="0" err="1"/>
              <a:t>ya</a:t>
            </a:r>
            <a:r>
              <a:rPr lang="en-US" sz="3600" dirty="0"/>
              <a:t> da </a:t>
            </a:r>
            <a:r>
              <a:rPr lang="en-US" sz="3600" dirty="0" err="1"/>
              <a:t>daha</a:t>
            </a:r>
            <a:r>
              <a:rPr lang="en-US" sz="3600" dirty="0"/>
              <a:t> </a:t>
            </a:r>
            <a:r>
              <a:rPr lang="en-US" sz="3600" dirty="0" err="1"/>
              <a:t>fazla</a:t>
            </a:r>
            <a:r>
              <a:rPr lang="en-US" sz="3600" dirty="0"/>
              <a:t> </a:t>
            </a:r>
            <a:r>
              <a:rPr lang="en-US" sz="3600" dirty="0" err="1"/>
              <a:t>halkasal</a:t>
            </a:r>
            <a:r>
              <a:rPr lang="en-US" sz="3600" dirty="0"/>
              <a:t> </a:t>
            </a:r>
            <a:r>
              <a:rPr lang="en-US" sz="3600" dirty="0" err="1"/>
              <a:t>yapıdadır</a:t>
            </a:r>
            <a:r>
              <a:rPr lang="en-US" sz="3600" dirty="0" smtClean="0"/>
              <a:t>.</a:t>
            </a:r>
            <a:endParaRPr lang="tr-TR" sz="3600" dirty="0" smtClean="0"/>
          </a:p>
          <a:p>
            <a:pPr marL="0" indent="0" algn="just">
              <a:buNone/>
            </a:pPr>
            <a:endParaRPr lang="tr-TR" sz="3600" dirty="0"/>
          </a:p>
          <a:p>
            <a:pPr marL="0" indent="0" algn="just">
              <a:buNone/>
            </a:pPr>
            <a:r>
              <a:rPr lang="tr-TR" sz="3600" dirty="0" err="1" smtClean="0"/>
              <a:t>Arkeler</a:t>
            </a:r>
            <a:r>
              <a:rPr lang="tr-TR" sz="3600" dirty="0" smtClean="0"/>
              <a:t> ve bakteriler; </a:t>
            </a:r>
            <a:r>
              <a:rPr lang="tr-TR" sz="3600" dirty="0" err="1" smtClean="0"/>
              <a:t>Prokaryotik</a:t>
            </a:r>
            <a:r>
              <a:rPr lang="tr-TR" sz="3600" dirty="0" smtClean="0"/>
              <a:t> hücre yapısına sahipken, Bitkiler, Hayvanlar, Mantar ve </a:t>
            </a:r>
            <a:r>
              <a:rPr lang="tr-TR" sz="3600" dirty="0" err="1" smtClean="0"/>
              <a:t>Protistler</a:t>
            </a:r>
            <a:r>
              <a:rPr lang="tr-TR" sz="3600" dirty="0" smtClean="0"/>
              <a:t>; </a:t>
            </a:r>
            <a:r>
              <a:rPr lang="tr-TR" sz="3600" dirty="0" err="1" smtClean="0"/>
              <a:t>Ökaryotik</a:t>
            </a:r>
            <a:r>
              <a:rPr lang="tr-TR" sz="3600" dirty="0" smtClean="0"/>
              <a:t> hücre yapısına sahiptir.</a:t>
            </a:r>
            <a:endParaRPr lang="tr-TR" sz="3600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28889419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521329" y="660903"/>
            <a:ext cx="10515600" cy="694807"/>
          </a:xfrm>
        </p:spPr>
        <p:txBody>
          <a:bodyPr>
            <a:normAutofit fontScale="90000"/>
          </a:bodyPr>
          <a:lstStyle/>
          <a:p>
            <a:pPr algn="ctr"/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MAKROMOLEKÜLLER</a:t>
            </a:r>
            <a:endParaRPr lang="tr-TR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İçerik Yer Tutucusu 8"/>
          <p:cNvSpPr>
            <a:spLocks noGrp="1"/>
          </p:cNvSpPr>
          <p:nvPr>
            <p:ph idx="1"/>
          </p:nvPr>
        </p:nvSpPr>
        <p:spPr>
          <a:xfrm>
            <a:off x="584703" y="1355710"/>
            <a:ext cx="10515600" cy="4351338"/>
          </a:xfrm>
        </p:spPr>
        <p:txBody>
          <a:bodyPr>
            <a:normAutofit/>
          </a:bodyPr>
          <a:lstStyle/>
          <a:p>
            <a:r>
              <a:rPr lang="tr-TR" sz="3600" b="1" dirty="0" smtClean="0"/>
              <a:t>Proteinler</a:t>
            </a:r>
          </a:p>
          <a:p>
            <a:r>
              <a:rPr lang="tr-TR" sz="3600" b="1" dirty="0" smtClean="0"/>
              <a:t>Nükleik Asitler</a:t>
            </a:r>
          </a:p>
          <a:p>
            <a:r>
              <a:rPr lang="tr-TR" sz="3600" b="1" dirty="0" smtClean="0"/>
              <a:t>Karbonhidratlar</a:t>
            </a:r>
          </a:p>
          <a:p>
            <a:r>
              <a:rPr lang="tr-TR" sz="3600" b="1" dirty="0" err="1" smtClean="0"/>
              <a:t>Lipidler</a:t>
            </a:r>
            <a:endParaRPr lang="tr-TR" sz="3600" b="1" dirty="0"/>
          </a:p>
        </p:txBody>
      </p:sp>
    </p:spTree>
    <p:extLst>
      <p:ext uri="{BB962C8B-B14F-4D97-AF65-F5344CB8AC3E}">
        <p14:creationId xmlns:p14="http://schemas.microsoft.com/office/powerpoint/2010/main" val="14924666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30</TotalTime>
  <Words>230</Words>
  <Application>Microsoft Office PowerPoint</Application>
  <PresentationFormat>Geniş ekran</PresentationFormat>
  <Paragraphs>27</Paragraphs>
  <Slides>7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Office Teması</vt:lpstr>
      <vt:lpstr>B452 Ökaryot Genetiği</vt:lpstr>
      <vt:lpstr>2. HAFTA KONU(LAR)</vt:lpstr>
      <vt:lpstr>ÖKARYOT HÜCRELERiN TEMEL YAPISI </vt:lpstr>
      <vt:lpstr>ÖKARYOT HÜCRELERiN TEMEL YAPISI </vt:lpstr>
      <vt:lpstr>ÖKARYOT HÜCRELERiN TEMEL YAPISI </vt:lpstr>
      <vt:lpstr>ÖKARYOT HÜCRELERiN TEMEL YAPISI</vt:lpstr>
      <vt:lpstr>MAKROMOLEKÜLLER</vt:lpstr>
    </vt:vector>
  </TitlesOfParts>
  <Company>SilentAll Team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B452 Ökaryot Genetiği</dc:title>
  <dc:creator>MeHMeTeReN</dc:creator>
  <cp:lastModifiedBy>MeHMeTeReN</cp:lastModifiedBy>
  <cp:revision>9</cp:revision>
  <dcterms:created xsi:type="dcterms:W3CDTF">2017-12-10T19:26:30Z</dcterms:created>
  <dcterms:modified xsi:type="dcterms:W3CDTF">2017-12-11T01:11:16Z</dcterms:modified>
</cp:coreProperties>
</file>