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75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42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9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12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83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40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89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8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46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60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56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B003-E165-463B-A4B5-98139BD7BC3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6559-803E-434F-AAA1-5041342F2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33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18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43311"/>
            <a:ext cx="10515600" cy="1325563"/>
          </a:xfrm>
        </p:spPr>
        <p:txBody>
          <a:bodyPr/>
          <a:lstStyle/>
          <a:p>
            <a:pPr algn="ctr"/>
            <a:r>
              <a:rPr lang="tr-TR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b="1" smtClean="0"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65126"/>
            <a:ext cx="10515600" cy="1180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 HÜCRELER</a:t>
            </a: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 TEMEL YAPISI</a:t>
            </a:r>
            <a:endParaRPr lang="tr-T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ÖKARYOT HÜCRELER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 TEMEL YAPISI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406" y="1367073"/>
            <a:ext cx="10946394" cy="4809890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dirty="0" err="1"/>
              <a:t>Ökaryotik</a:t>
            </a:r>
            <a:r>
              <a:rPr lang="tr-TR" sz="3600" dirty="0"/>
              <a:t> hücre, kalıtsal materyali zarla çevrili bir (veya birkaç) yapı yani, çekirdek içinde yer alan hücrelerdir. Eski Yunanca </a:t>
            </a:r>
            <a:r>
              <a:rPr lang="tr-TR" sz="3600" dirty="0" err="1"/>
              <a:t>eu</a:t>
            </a:r>
            <a:r>
              <a:rPr lang="tr-TR" sz="3600" dirty="0"/>
              <a:t>, gerçek ve </a:t>
            </a:r>
            <a:r>
              <a:rPr lang="tr-TR" sz="3600" dirty="0" err="1"/>
              <a:t>karyon</a:t>
            </a:r>
            <a:r>
              <a:rPr lang="tr-TR" sz="3600" dirty="0"/>
              <a:t>, çekirdek sözcüklerinden türetilmiştir. </a:t>
            </a:r>
            <a:endParaRPr lang="tr-TR" sz="3600" dirty="0" smtClean="0"/>
          </a:p>
          <a:p>
            <a:pPr marL="0" indent="0" algn="just">
              <a:buNone/>
            </a:pPr>
            <a:endParaRPr lang="tr-TR" sz="3600" dirty="0" smtClean="0"/>
          </a:p>
          <a:p>
            <a:pPr marL="0" indent="0" algn="just">
              <a:buNone/>
            </a:pPr>
            <a:r>
              <a:rPr lang="tr-TR" sz="3600" dirty="0" smtClean="0"/>
              <a:t>Bakteri </a:t>
            </a:r>
            <a:r>
              <a:rPr lang="tr-TR" sz="3600" dirty="0"/>
              <a:t>ve </a:t>
            </a:r>
            <a:r>
              <a:rPr lang="tr-TR" sz="3600" dirty="0" err="1"/>
              <a:t>arkelerde</a:t>
            </a:r>
            <a:r>
              <a:rPr lang="tr-TR" sz="3600" dirty="0"/>
              <a:t> kalıtsal materyalin çevrili olduğu bir zar yoktur ve </a:t>
            </a:r>
            <a:r>
              <a:rPr lang="tr-TR" sz="3600" dirty="0" err="1"/>
              <a:t>prokaryot</a:t>
            </a:r>
            <a:r>
              <a:rPr lang="tr-TR" sz="3600" dirty="0"/>
              <a:t> olarak adlandırılırlar (Eski Yunanca </a:t>
            </a:r>
            <a:r>
              <a:rPr lang="tr-TR" sz="3600" dirty="0" err="1"/>
              <a:t>pro</a:t>
            </a:r>
            <a:r>
              <a:rPr lang="tr-TR" sz="3600" dirty="0"/>
              <a:t>-, evvel ve </a:t>
            </a:r>
            <a:r>
              <a:rPr lang="tr-TR" sz="3600" dirty="0" err="1"/>
              <a:t>karyon</a:t>
            </a:r>
            <a:r>
              <a:rPr lang="tr-TR" sz="3600" dirty="0"/>
              <a:t> çekirdek sözcüklerinden).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196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ÖKARYOT HÜCRELER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 TEMEL YAPISI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406" y="1195057"/>
            <a:ext cx="10946394" cy="4981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/>
              <a:t>Çekirdeğin yanı sıra, </a:t>
            </a:r>
            <a:r>
              <a:rPr lang="tr-TR" sz="3600" dirty="0" err="1"/>
              <a:t>ökaryotlarda</a:t>
            </a:r>
            <a:r>
              <a:rPr lang="tr-TR" sz="3600" dirty="0"/>
              <a:t> mitokondri veya kloroplast gibi zarla çevrili çeşitli </a:t>
            </a:r>
            <a:r>
              <a:rPr lang="tr-TR" sz="3600" dirty="0" err="1"/>
              <a:t>organelleri</a:t>
            </a:r>
            <a:r>
              <a:rPr lang="tr-TR" sz="3600" dirty="0"/>
              <a:t> vardır</a:t>
            </a:r>
            <a:r>
              <a:rPr lang="tr-TR" sz="3600" dirty="0" smtClean="0"/>
              <a:t>.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err="1" smtClean="0"/>
              <a:t>Prokaryot</a:t>
            </a:r>
            <a:r>
              <a:rPr lang="tr-TR" sz="3600" dirty="0" smtClean="0"/>
              <a:t> </a:t>
            </a:r>
            <a:r>
              <a:rPr lang="tr-TR" sz="3600" dirty="0"/>
              <a:t>hücreler gibi tüm </a:t>
            </a:r>
            <a:r>
              <a:rPr lang="tr-TR" sz="3600" dirty="0" err="1"/>
              <a:t>ökaryotik</a:t>
            </a:r>
            <a:r>
              <a:rPr lang="tr-TR" sz="3600" dirty="0"/>
              <a:t> hücreler plazma zarı yani hücre zarı ile çevrilidir ve ribozomları vardır.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err="1" smtClean="0"/>
              <a:t>Ökaryotik</a:t>
            </a:r>
            <a:r>
              <a:rPr lang="tr-TR" sz="3600" dirty="0" smtClean="0"/>
              <a:t> </a:t>
            </a:r>
            <a:r>
              <a:rPr lang="tr-TR" sz="3600" dirty="0"/>
              <a:t>hücreler </a:t>
            </a:r>
            <a:r>
              <a:rPr lang="tr-TR" sz="3600" dirty="0" err="1"/>
              <a:t>prokaryotik</a:t>
            </a:r>
            <a:r>
              <a:rPr lang="tr-TR" sz="3600" dirty="0"/>
              <a:t> hücrelere göre daha karmaşık yapıya sahiptirler.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34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ÖKARYOT HÜCRELER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 TEMEL YAPISI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192" y="1502875"/>
            <a:ext cx="10982608" cy="5009066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dirty="0" err="1"/>
              <a:t>Ökaryotik</a:t>
            </a:r>
            <a:r>
              <a:rPr lang="tr-TR" sz="3600" dirty="0"/>
              <a:t> hücrelerde zarla çevrili çeşitli görevleri üstlenmiş farklı </a:t>
            </a:r>
            <a:r>
              <a:rPr lang="tr-TR" sz="3600" dirty="0" err="1"/>
              <a:t>organellerin</a:t>
            </a:r>
            <a:r>
              <a:rPr lang="tr-TR" sz="3600" dirty="0"/>
              <a:t> olmasıyla birlikte hücrenin şeklini belirleyen protein ipliklerinden oluşmuş bir ağ şeklinde konumlanmış hücre iskeleti mevcuttur.</a:t>
            </a:r>
          </a:p>
          <a:p>
            <a:endParaRPr lang="tr-TR" dirty="0" smtClean="0"/>
          </a:p>
          <a:p>
            <a:pPr marL="0" indent="0" algn="just">
              <a:buNone/>
            </a:pPr>
            <a:r>
              <a:rPr lang="en-US" sz="3600" dirty="0" err="1" smtClean="0"/>
              <a:t>Ökaryatik</a:t>
            </a:r>
            <a:r>
              <a:rPr lang="en-US" sz="3600" dirty="0" smtClean="0"/>
              <a:t> </a:t>
            </a:r>
            <a:r>
              <a:rPr lang="en-US" sz="3600" dirty="0" err="1"/>
              <a:t>hücrelerde</a:t>
            </a:r>
            <a:r>
              <a:rPr lang="en-US" sz="3600" dirty="0"/>
              <a:t> DNA </a:t>
            </a:r>
            <a:r>
              <a:rPr lang="en-US" sz="3600" dirty="0" err="1"/>
              <a:t>çok</a:t>
            </a:r>
            <a:r>
              <a:rPr lang="en-US" sz="3600" dirty="0"/>
              <a:t> </a:t>
            </a:r>
            <a:r>
              <a:rPr lang="en-US" sz="3600" dirty="0" err="1"/>
              <a:t>sayıda</a:t>
            </a:r>
            <a:r>
              <a:rPr lang="en-US" sz="3600" dirty="0"/>
              <a:t> </a:t>
            </a:r>
            <a:r>
              <a:rPr lang="en-US" sz="3600" dirty="0" err="1"/>
              <a:t>proteinle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araya</a:t>
            </a:r>
            <a:r>
              <a:rPr lang="en-US" sz="3600" dirty="0"/>
              <a:t> </a:t>
            </a:r>
            <a:r>
              <a:rPr lang="en-US" sz="3600" dirty="0" err="1"/>
              <a:t>gelerek</a:t>
            </a:r>
            <a:r>
              <a:rPr lang="en-US" sz="3600" dirty="0"/>
              <a:t> </a:t>
            </a:r>
            <a:r>
              <a:rPr lang="en-US" sz="3600" dirty="0" err="1"/>
              <a:t>kromozom</a:t>
            </a:r>
            <a:r>
              <a:rPr lang="en-US" sz="3600" dirty="0"/>
              <a:t> </a:t>
            </a:r>
            <a:r>
              <a:rPr lang="en-US" sz="3600" dirty="0" err="1"/>
              <a:t>denen</a:t>
            </a:r>
            <a:r>
              <a:rPr lang="en-US" sz="3600" dirty="0"/>
              <a:t> </a:t>
            </a:r>
            <a:r>
              <a:rPr lang="en-US" sz="3600" dirty="0" err="1"/>
              <a:t>karmaşık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yoğun</a:t>
            </a:r>
            <a:r>
              <a:rPr lang="en-US" sz="3600" dirty="0"/>
              <a:t> </a:t>
            </a:r>
            <a:r>
              <a:rPr lang="en-US" sz="3600" dirty="0" err="1"/>
              <a:t>yapıları</a:t>
            </a:r>
            <a:r>
              <a:rPr lang="en-US" sz="3600" dirty="0"/>
              <a:t> </a:t>
            </a:r>
            <a:r>
              <a:rPr lang="en-US" sz="3600" dirty="0" err="1"/>
              <a:t>oluşturur</a:t>
            </a:r>
            <a:r>
              <a:rPr lang="en-US" sz="3600" dirty="0"/>
              <a:t>.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018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ÖKARYOT HÜCRELER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 TEMEL YAPISI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7665" y="15630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sz="3600" dirty="0" err="1"/>
              <a:t>Ökaryotik</a:t>
            </a:r>
            <a:r>
              <a:rPr lang="en-US" sz="3600" dirty="0"/>
              <a:t> </a:t>
            </a:r>
            <a:r>
              <a:rPr lang="en-US" sz="3600" dirty="0" err="1"/>
              <a:t>hücrelerde</a:t>
            </a:r>
            <a:r>
              <a:rPr lang="en-US" sz="3600" dirty="0"/>
              <a:t> </a:t>
            </a:r>
            <a:r>
              <a:rPr lang="en-US" sz="3600" dirty="0" err="1"/>
              <a:t>kromozom</a:t>
            </a:r>
            <a:r>
              <a:rPr lang="en-US" sz="3600" dirty="0"/>
              <a:t> </a:t>
            </a:r>
            <a:r>
              <a:rPr lang="en-US" sz="3600" dirty="0" err="1"/>
              <a:t>Lineer</a:t>
            </a:r>
            <a:r>
              <a:rPr lang="en-US" sz="3600" dirty="0"/>
              <a:t> </a:t>
            </a:r>
            <a:r>
              <a:rPr lang="en-US" sz="3600" dirty="0" err="1"/>
              <a:t>yapıya</a:t>
            </a:r>
            <a:r>
              <a:rPr lang="en-US" sz="3600" dirty="0"/>
              <a:t> </a:t>
            </a:r>
            <a:r>
              <a:rPr lang="en-US" sz="3600" dirty="0" err="1"/>
              <a:t>sahipken</a:t>
            </a:r>
            <a:r>
              <a:rPr lang="en-US" sz="3600" dirty="0"/>
              <a:t>, </a:t>
            </a:r>
            <a:r>
              <a:rPr lang="en-US" sz="3600" dirty="0" err="1"/>
              <a:t>Prokaryotik</a:t>
            </a:r>
            <a:r>
              <a:rPr lang="en-US" sz="3600" dirty="0"/>
              <a:t> </a:t>
            </a:r>
            <a:r>
              <a:rPr lang="en-US" sz="3600" dirty="0" err="1"/>
              <a:t>hücrelerde</a:t>
            </a:r>
            <a:r>
              <a:rPr lang="en-US" sz="3600" dirty="0"/>
              <a:t> DNA </a:t>
            </a:r>
            <a:r>
              <a:rPr lang="en-US" sz="3600" dirty="0" err="1"/>
              <a:t>genellikle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ya</a:t>
            </a:r>
            <a:r>
              <a:rPr lang="en-US" sz="3600" dirty="0"/>
              <a:t> da </a:t>
            </a:r>
            <a:r>
              <a:rPr lang="en-US" sz="3600" dirty="0" err="1"/>
              <a:t>daha</a:t>
            </a:r>
            <a:r>
              <a:rPr lang="en-US" sz="3600" dirty="0"/>
              <a:t> </a:t>
            </a:r>
            <a:r>
              <a:rPr lang="en-US" sz="3600" dirty="0" err="1"/>
              <a:t>fazla</a:t>
            </a:r>
            <a:r>
              <a:rPr lang="en-US" sz="3600" dirty="0"/>
              <a:t> </a:t>
            </a:r>
            <a:r>
              <a:rPr lang="en-US" sz="3600" dirty="0" err="1"/>
              <a:t>halkasal</a:t>
            </a:r>
            <a:r>
              <a:rPr lang="en-US" sz="3600" dirty="0"/>
              <a:t> </a:t>
            </a:r>
            <a:r>
              <a:rPr lang="en-US" sz="3600" dirty="0" err="1"/>
              <a:t>yapıdadır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tr-TR" sz="3600" dirty="0" err="1" smtClean="0"/>
              <a:t>Arkeler</a:t>
            </a:r>
            <a:r>
              <a:rPr lang="tr-TR" sz="3600" dirty="0" smtClean="0"/>
              <a:t> ve bakteriler; </a:t>
            </a:r>
            <a:r>
              <a:rPr lang="tr-TR" sz="3600" dirty="0" err="1" smtClean="0"/>
              <a:t>Prokaryotik</a:t>
            </a:r>
            <a:r>
              <a:rPr lang="tr-TR" sz="3600" dirty="0" smtClean="0"/>
              <a:t> hücre yapısına sahipken, Bitkiler, Hayvanlar, Mantar ve </a:t>
            </a:r>
            <a:r>
              <a:rPr lang="tr-TR" sz="3600" dirty="0" err="1" smtClean="0"/>
              <a:t>Protistler</a:t>
            </a:r>
            <a:r>
              <a:rPr lang="tr-TR" sz="3600" dirty="0" smtClean="0"/>
              <a:t>; </a:t>
            </a:r>
            <a:r>
              <a:rPr lang="tr-TR" sz="3600" dirty="0" err="1" smtClean="0"/>
              <a:t>Ökaryotik</a:t>
            </a:r>
            <a:r>
              <a:rPr lang="tr-TR" sz="3600" dirty="0" smtClean="0"/>
              <a:t> hücre yapısına sahiptir.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889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1329" y="660903"/>
            <a:ext cx="10515600" cy="69480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MAKROMOLEKÜLLER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584703" y="1355710"/>
            <a:ext cx="10515600" cy="4351338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Proteinler</a:t>
            </a:r>
          </a:p>
          <a:p>
            <a:r>
              <a:rPr lang="tr-TR" sz="3600" b="1" dirty="0" smtClean="0"/>
              <a:t>Nükleik Asitler</a:t>
            </a:r>
          </a:p>
          <a:p>
            <a:r>
              <a:rPr lang="tr-TR" sz="3600" b="1" dirty="0" smtClean="0"/>
              <a:t>Karbonhidratlar</a:t>
            </a:r>
          </a:p>
          <a:p>
            <a:r>
              <a:rPr lang="tr-TR" sz="3600" b="1" dirty="0" err="1" smtClean="0"/>
              <a:t>Lipidler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4924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230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B452 Ökaryot Genetiği</vt:lpstr>
      <vt:lpstr>2. HAFTA KONU(LAR)</vt:lpstr>
      <vt:lpstr>ÖKARYOT HÜCRELERiN TEMEL YAPISI </vt:lpstr>
      <vt:lpstr>ÖKARYOT HÜCRELERiN TEMEL YAPISI </vt:lpstr>
      <vt:lpstr>ÖKARYOT HÜCRELERiN TEMEL YAPISI </vt:lpstr>
      <vt:lpstr>ÖKARYOT HÜCRELERiN TEMEL YAPISI</vt:lpstr>
      <vt:lpstr>MAKROMOLEKÜLLER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9</cp:revision>
  <dcterms:created xsi:type="dcterms:W3CDTF">2017-12-10T19:26:30Z</dcterms:created>
  <dcterms:modified xsi:type="dcterms:W3CDTF">2017-12-11T01:11:16Z</dcterms:modified>
</cp:coreProperties>
</file>