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sldIdLst>
    <p:sldId id="256" r:id="rId2"/>
    <p:sldId id="271" r:id="rId3"/>
    <p:sldId id="278" r:id="rId4"/>
    <p:sldId id="286" r:id="rId5"/>
    <p:sldId id="290" r:id="rId6"/>
    <p:sldId id="291" r:id="rId7"/>
    <p:sldId id="300" r:id="rId8"/>
    <p:sldId id="302" r:id="rId9"/>
    <p:sldId id="309" r:id="rId10"/>
    <p:sldId id="310" r:id="rId11"/>
    <p:sldId id="315" r:id="rId12"/>
    <p:sldId id="318" r:id="rId13"/>
    <p:sldId id="320" r:id="rId14"/>
    <p:sldId id="321" r:id="rId15"/>
    <p:sldId id="322" r:id="rId16"/>
    <p:sldId id="32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6" d="100"/>
          <a:sy n="86" d="100"/>
        </p:scale>
        <p:origin x="102" y="84"/>
      </p:cViewPr>
      <p:guideLst/>
    </p:cSldViewPr>
  </p:slideViewPr>
  <p:notesTextViewPr>
    <p:cViewPr>
      <p:scale>
        <a:sx n="3" d="2"/>
        <a:sy n="3" d="2"/>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3/10/2019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 2018</a:t>
            </a:r>
            <a:endParaRPr lang="en-US" dirty="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dirty="0"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 2018</a:t>
            </a:r>
            <a:endParaRPr lang="en-US" dirty="0"/>
          </a:p>
        </p:txBody>
      </p:sp>
      <p:sp>
        <p:nvSpPr>
          <p:cNvPr id="4" name="Footer Placeholder 3"/>
          <p:cNvSpPr>
            <a:spLocks noGrp="1"/>
          </p:cNvSpPr>
          <p:nvPr>
            <p:ph type="ftr" sz="quarter" idx="11"/>
          </p:nvPr>
        </p:nvSpPr>
        <p:spPr/>
        <p:txBody>
          <a:bodyPr/>
          <a:lstStyle/>
          <a:p>
            <a:r>
              <a:rPr lang="tr-TR" dirty="0" smtClean="0"/>
              <a:t>Kuramdan Uygulamaya Programlama Öğretimi</a:t>
            </a:r>
            <a:endParaRPr lang="en-US" dirty="0" smtClean="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2018</a:t>
            </a:r>
            <a:endParaRPr lang="en-US" dirty="0"/>
          </a:p>
        </p:txBody>
      </p:sp>
      <p:sp>
        <p:nvSpPr>
          <p:cNvPr id="3" name="Footer Placeholder 2"/>
          <p:cNvSpPr>
            <a:spLocks noGrp="1"/>
          </p:cNvSpPr>
          <p:nvPr>
            <p:ph type="ftr" sz="quarter" idx="11"/>
          </p:nvPr>
        </p:nvSpPr>
        <p:spPr/>
        <p:txBody>
          <a:bodyPr/>
          <a:lstStyle/>
          <a:p>
            <a:r>
              <a:rPr lang="tr-TR" dirty="0" smtClean="0"/>
              <a:t>Kuramdan Uygulamaya Programlama Öğretimi</a:t>
            </a:r>
            <a:endParaRPr lang="en-US" dirty="0" smtClean="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 2018</a:t>
            </a:r>
            <a:endParaRPr lang="en-US" dirty="0" smtClean="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smtClean="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Bölüm 14</a:t>
            </a:r>
            <a:endParaRPr lang="en-US" dirty="0"/>
          </a:p>
        </p:txBody>
      </p:sp>
      <p:sp>
        <p:nvSpPr>
          <p:cNvPr id="3" name="Subtitle 2"/>
          <p:cNvSpPr>
            <a:spLocks noGrp="1"/>
          </p:cNvSpPr>
          <p:nvPr>
            <p:ph type="subTitle" idx="1"/>
          </p:nvPr>
        </p:nvSpPr>
        <p:spPr>
          <a:xfrm>
            <a:off x="1524000" y="3720121"/>
            <a:ext cx="9144000" cy="866445"/>
          </a:xfrm>
        </p:spPr>
        <p:txBody>
          <a:bodyPr>
            <a:normAutofit lnSpcReduction="10000"/>
          </a:bodyPr>
          <a:lstStyle/>
          <a:p>
            <a:r>
              <a:rPr lang="en-US" dirty="0">
                <a:solidFill>
                  <a:schemeClr val="bg2">
                    <a:lumMod val="50000"/>
                  </a:schemeClr>
                </a:solidFill>
              </a:rPr>
              <a:t> </a:t>
            </a:r>
            <a:r>
              <a:rPr lang="en-US" dirty="0" err="1">
                <a:solidFill>
                  <a:schemeClr val="bg2">
                    <a:lumMod val="50000"/>
                  </a:schemeClr>
                </a:solidFill>
              </a:rPr>
              <a:t>Programlama</a:t>
            </a:r>
            <a:r>
              <a:rPr lang="en-US" dirty="0">
                <a:solidFill>
                  <a:schemeClr val="bg2">
                    <a:lumMod val="50000"/>
                  </a:schemeClr>
                </a:solidFill>
              </a:rPr>
              <a:t> </a:t>
            </a:r>
            <a:r>
              <a:rPr lang="en-US" dirty="0" err="1">
                <a:solidFill>
                  <a:schemeClr val="bg2">
                    <a:lumMod val="50000"/>
                  </a:schemeClr>
                </a:solidFill>
              </a:rPr>
              <a:t>Öğretiminde</a:t>
            </a:r>
            <a:r>
              <a:rPr lang="en-US" dirty="0">
                <a:solidFill>
                  <a:schemeClr val="bg2">
                    <a:lumMod val="50000"/>
                  </a:schemeClr>
                </a:solidFill>
              </a:rPr>
              <a:t> </a:t>
            </a:r>
            <a:r>
              <a:rPr lang="en-US" dirty="0" err="1">
                <a:solidFill>
                  <a:schemeClr val="bg2">
                    <a:lumMod val="50000"/>
                  </a:schemeClr>
                </a:solidFill>
              </a:rPr>
              <a:t>Geleceğe</a:t>
            </a:r>
            <a:r>
              <a:rPr lang="en-US" dirty="0">
                <a:solidFill>
                  <a:schemeClr val="bg2">
                    <a:lumMod val="50000"/>
                  </a:schemeClr>
                </a:solidFill>
              </a:rPr>
              <a:t> </a:t>
            </a:r>
            <a:r>
              <a:rPr lang="en-US" dirty="0" err="1">
                <a:solidFill>
                  <a:schemeClr val="bg2">
                    <a:lumMod val="50000"/>
                  </a:schemeClr>
                </a:solidFill>
              </a:rPr>
              <a:t>Yönelik</a:t>
            </a:r>
            <a:r>
              <a:rPr lang="en-US" dirty="0">
                <a:solidFill>
                  <a:schemeClr val="bg2">
                    <a:lumMod val="50000"/>
                  </a:schemeClr>
                </a:solidFill>
              </a:rPr>
              <a:t> </a:t>
            </a:r>
            <a:r>
              <a:rPr lang="en-US" dirty="0" err="1" smtClean="0">
                <a:solidFill>
                  <a:schemeClr val="bg2">
                    <a:lumMod val="50000"/>
                  </a:schemeClr>
                </a:solidFill>
              </a:rPr>
              <a:t>Eğilimler</a:t>
            </a:r>
            <a:r>
              <a:rPr lang="en-US" dirty="0" smtClean="0">
                <a:solidFill>
                  <a:schemeClr val="bg2">
                    <a:lumMod val="50000"/>
                  </a:schemeClr>
                </a:solidFill>
              </a:rPr>
              <a:t> </a:t>
            </a:r>
            <a:endParaRPr lang="tr-TR" dirty="0" smtClean="0">
              <a:solidFill>
                <a:schemeClr val="bg2">
                  <a:lumMod val="50000"/>
                </a:schemeClr>
              </a:solidFill>
            </a:endParaRPr>
          </a:p>
          <a:p>
            <a:r>
              <a:rPr lang="tr-TR" dirty="0" smtClean="0">
                <a:solidFill>
                  <a:schemeClr val="bg2">
                    <a:lumMod val="50000"/>
                  </a:schemeClr>
                </a:solidFill>
              </a:rPr>
              <a:t>Özet</a:t>
            </a:r>
            <a:endParaRPr lang="en-US" dirty="0">
              <a:solidFill>
                <a:schemeClr val="bg2">
                  <a:lumMod val="50000"/>
                </a:schemeClr>
              </a:solidFill>
            </a:endParaRP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smtClean="0">
                <a:solidFill>
                  <a:schemeClr val="accent2">
                    <a:lumMod val="75000"/>
                  </a:schemeClr>
                </a:solidFill>
              </a:rPr>
              <a:t>Prof. Dr. Mehmet KESİM</a:t>
            </a:r>
            <a:endParaRPr lang="en-US" dirty="0">
              <a:solidFill>
                <a:schemeClr val="accent2">
                  <a:lumMod val="75000"/>
                </a:schemeClr>
              </a:solidFill>
            </a:endParaRPr>
          </a:p>
        </p:txBody>
      </p:sp>
    </p:spTree>
    <p:extLst>
      <p:ext uri="{BB962C8B-B14F-4D97-AF65-F5344CB8AC3E}">
        <p14:creationId xmlns:p14="http://schemas.microsoft.com/office/powerpoint/2010/main" val="2908792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DİJİTAL ÇAĞDA ÖĞRENME </a:t>
            </a:r>
            <a:endParaRPr lang="en-US" dirty="0"/>
          </a:p>
        </p:txBody>
      </p:sp>
      <p:sp>
        <p:nvSpPr>
          <p:cNvPr id="3" name="Content Placeholder 2"/>
          <p:cNvSpPr>
            <a:spLocks noGrp="1"/>
          </p:cNvSpPr>
          <p:nvPr>
            <p:ph idx="1"/>
          </p:nvPr>
        </p:nvSpPr>
        <p:spPr>
          <a:xfrm>
            <a:off x="762000" y="1735931"/>
            <a:ext cx="10515600" cy="4714296"/>
          </a:xfrm>
        </p:spPr>
        <p:txBody>
          <a:bodyPr>
            <a:normAutofit fontScale="55000" lnSpcReduction="20000"/>
          </a:bodyPr>
          <a:lstStyle/>
          <a:p>
            <a:pPr marL="0" indent="0">
              <a:lnSpc>
                <a:spcPct val="170000"/>
              </a:lnSpc>
              <a:buNone/>
            </a:pPr>
            <a:r>
              <a:rPr lang="tr-TR" dirty="0"/>
              <a:t>Öğrenme, Siemens tarafından aşağıdaki özellikleriyle tanımlanmaktadır (Siemens, 2006: 27-28):</a:t>
            </a:r>
          </a:p>
          <a:p>
            <a:pPr>
              <a:lnSpc>
                <a:spcPct val="170000"/>
              </a:lnSpc>
            </a:pPr>
            <a:r>
              <a:rPr lang="tr-TR" b="1" dirty="0"/>
              <a:t>Kaotik</a:t>
            </a:r>
            <a:r>
              <a:rPr lang="tr-TR" dirty="0"/>
              <a:t>:</a:t>
            </a:r>
            <a:r>
              <a:rPr lang="tr-TR" b="1" dirty="0"/>
              <a:t> </a:t>
            </a:r>
            <a:r>
              <a:rPr lang="tr-TR" dirty="0"/>
              <a:t>Farklılıkları barındıran, karmaşık, tam olarak hazırlanmamış ve düzenlenmemiştir.</a:t>
            </a:r>
          </a:p>
          <a:p>
            <a:pPr>
              <a:lnSpc>
                <a:spcPct val="170000"/>
              </a:lnSpc>
            </a:pPr>
            <a:r>
              <a:rPr lang="tr-TR" b="1" dirty="0"/>
              <a:t>Sürekli</a:t>
            </a:r>
            <a:r>
              <a:rPr lang="tr-TR" dirty="0"/>
              <a:t>:</a:t>
            </a:r>
            <a:r>
              <a:rPr lang="tr-TR" b="1" dirty="0"/>
              <a:t> </a:t>
            </a:r>
            <a:r>
              <a:rPr lang="tr-TR" dirty="0"/>
              <a:t>Gelişimi ve iletişimi (etkileşimi) devam eden bir yapıdadır ve “derse gitme” modelleri, gereksinim duyulan bilgi ve öğrenme ile yer değiştirmektedir.</a:t>
            </a:r>
          </a:p>
          <a:p>
            <a:pPr>
              <a:lnSpc>
                <a:spcPct val="170000"/>
              </a:lnSpc>
            </a:pPr>
            <a:r>
              <a:rPr lang="tr-TR" b="1" dirty="0"/>
              <a:t>Karmaşıklık</a:t>
            </a:r>
            <a:r>
              <a:rPr lang="tr-TR" dirty="0"/>
              <a:t>:</a:t>
            </a:r>
            <a:r>
              <a:rPr lang="tr-TR" b="1" dirty="0"/>
              <a:t> </a:t>
            </a:r>
            <a:r>
              <a:rPr lang="tr-TR" dirty="0"/>
              <a:t>Öğrenme; bileşenlerin herhangi birisindeki </a:t>
            </a:r>
            <a:r>
              <a:rPr lang="tr-TR" dirty="0" err="1"/>
              <a:t>evrilmenin</a:t>
            </a:r>
            <a:r>
              <a:rPr lang="tr-TR" dirty="0"/>
              <a:t>, ağ örgüsünde de değişimlere neden olduğu çok yönlü, bütüncül bir süreçtir. Bilgi, karmaşık ve uyarlanabilir sistemin ince ayrıntılarına dayalıdır.</a:t>
            </a:r>
          </a:p>
          <a:p>
            <a:pPr>
              <a:lnSpc>
                <a:spcPct val="170000"/>
              </a:lnSpc>
            </a:pPr>
            <a:r>
              <a:rPr lang="tr-TR" b="1" dirty="0"/>
              <a:t>Bağlantılı Uzmanlaşma</a:t>
            </a:r>
            <a:r>
              <a:rPr lang="tr-TR" dirty="0"/>
              <a:t>:</a:t>
            </a:r>
            <a:r>
              <a:rPr lang="tr-TR" b="1" dirty="0"/>
              <a:t> </a:t>
            </a:r>
            <a:r>
              <a:rPr lang="tr-TR" dirty="0"/>
              <a:t>Karmaşıklık ve çeşitlilik</a:t>
            </a:r>
            <a:r>
              <a:rPr lang="tr-TR" b="1" dirty="0"/>
              <a:t> </a:t>
            </a:r>
            <a:r>
              <a:rPr lang="tr-TR" dirty="0"/>
              <a:t>uzmanlaşmış ağ (düğüm) ile sonuçlanır (tek bir oluşum, artık gereksinim duyulan tüm unsurları karşılayamaz ). Bilginin artması ve öğrenme eylemi bağlantılı uzmanlaşmış ağları (düğümleri) içerir.</a:t>
            </a:r>
          </a:p>
          <a:p>
            <a:pPr>
              <a:lnSpc>
                <a:spcPct val="170000"/>
              </a:lnSpc>
            </a:pPr>
            <a:r>
              <a:rPr lang="tr-TR" b="1" dirty="0"/>
              <a:t>Sürekli Ertelenen Açıklık</a:t>
            </a:r>
            <a:r>
              <a:rPr lang="tr-TR" dirty="0"/>
              <a:t>:</a:t>
            </a:r>
            <a:r>
              <a:rPr lang="tr-TR" b="1" dirty="0"/>
              <a:t> </a:t>
            </a:r>
            <a:r>
              <a:rPr lang="tr-TR" dirty="0"/>
              <a:t>Belli bir dereceye kadar bilmekteyiz. Belirsizlik ve anlam bulanıklığı için tolerans tutumuna ihtiyaç duyulmaktadır. Açıklık, uzun değil kısa süreyi kapsamaktadır.</a:t>
            </a:r>
          </a:p>
          <a:p>
            <a:pPr algn="just">
              <a:lnSpc>
                <a:spcPct val="150000"/>
              </a:lnSpc>
            </a:pPr>
            <a:endParaRPr lang="tr-TR" sz="36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10</a:t>
            </a:fld>
            <a:endParaRPr lang="en-US"/>
          </a:p>
        </p:txBody>
      </p:sp>
    </p:spTree>
    <p:extLst>
      <p:ext uri="{BB962C8B-B14F-4D97-AF65-F5344CB8AC3E}">
        <p14:creationId xmlns:p14="http://schemas.microsoft.com/office/powerpoint/2010/main" val="331147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762000" y="1735930"/>
            <a:ext cx="10515600" cy="4985545"/>
          </a:xfrm>
        </p:spPr>
        <p:txBody>
          <a:bodyPr>
            <a:normAutofit fontScale="77500" lnSpcReduction="20000"/>
          </a:bodyPr>
          <a:lstStyle/>
          <a:p>
            <a:pPr algn="just">
              <a:lnSpc>
                <a:spcPct val="160000"/>
              </a:lnSpc>
            </a:pPr>
            <a:r>
              <a:rPr lang="tr-TR" sz="2600" dirty="0" smtClean="0"/>
              <a:t>Büyük </a:t>
            </a:r>
            <a:r>
              <a:rPr lang="tr-TR" sz="2600" dirty="0"/>
              <a:t>verinin toplanması ve işlenmesi için yeni teknolojiler hızla geliştirilmektedir. Çünkü yoğunluğu fazla olan yüksek çözünürlüklü video ve resimler çok yer kaplamaktadır. Büyük veri için geliştirilen bu teknolojiler uygulamada önemli yenilikler ve kolaylıklar da getirmektedir. En önemli yanı verilerin hızlı olarak işlenmesidir. </a:t>
            </a:r>
          </a:p>
          <a:p>
            <a:pPr>
              <a:lnSpc>
                <a:spcPct val="160000"/>
              </a:lnSpc>
            </a:pPr>
            <a:r>
              <a:rPr lang="tr-TR" sz="2600" dirty="0"/>
              <a:t>Büyük veri teknolojisinin aşağıdaki üstünlükleri özet olarak verilebilir:  (</a:t>
            </a:r>
            <a:r>
              <a:rPr lang="tr-TR" sz="2600" dirty="0" err="1"/>
              <a:t>Davenport</a:t>
            </a:r>
            <a:r>
              <a:rPr lang="tr-TR" sz="2600" dirty="0"/>
              <a:t>, 2016:127) </a:t>
            </a:r>
          </a:p>
          <a:p>
            <a:pPr lvl="1">
              <a:lnSpc>
                <a:spcPct val="160000"/>
              </a:lnSpc>
            </a:pPr>
            <a:r>
              <a:rPr lang="tr-TR" sz="2300" dirty="0"/>
              <a:t>Maliyeti düşürür</a:t>
            </a:r>
          </a:p>
          <a:p>
            <a:pPr lvl="1">
              <a:lnSpc>
                <a:spcPct val="160000"/>
              </a:lnSpc>
            </a:pPr>
            <a:r>
              <a:rPr lang="tr-TR" sz="2300" dirty="0"/>
              <a:t>Veri işlem hızını artırır</a:t>
            </a:r>
          </a:p>
          <a:p>
            <a:pPr lvl="1">
              <a:lnSpc>
                <a:spcPct val="160000"/>
              </a:lnSpc>
            </a:pPr>
            <a:r>
              <a:rPr lang="tr-TR" sz="2300" dirty="0"/>
              <a:t>Yeni ürün ve hizmetler geliştirir</a:t>
            </a:r>
          </a:p>
          <a:p>
            <a:pPr lvl="1">
              <a:lnSpc>
                <a:spcPct val="160000"/>
              </a:lnSpc>
            </a:pPr>
            <a:r>
              <a:rPr lang="tr-TR" sz="2300" dirty="0"/>
              <a:t>Yeni veri ve modellerin kullanımına imkan tanır</a:t>
            </a:r>
          </a:p>
          <a:p>
            <a:pPr algn="just">
              <a:lnSpc>
                <a:spcPct val="150000"/>
              </a:lnSpc>
            </a:pPr>
            <a:endParaRPr lang="tr-TR" sz="36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11</a:t>
            </a:fld>
            <a:endParaRPr lang="en-US"/>
          </a:p>
        </p:txBody>
      </p:sp>
    </p:spTree>
    <p:extLst>
      <p:ext uri="{BB962C8B-B14F-4D97-AF65-F5344CB8AC3E}">
        <p14:creationId xmlns:p14="http://schemas.microsoft.com/office/powerpoint/2010/main" val="28856194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762000" y="1735930"/>
            <a:ext cx="10515600" cy="4528945"/>
          </a:xfrm>
        </p:spPr>
        <p:txBody>
          <a:bodyPr>
            <a:normAutofit fontScale="62500" lnSpcReduction="20000"/>
          </a:bodyPr>
          <a:lstStyle/>
          <a:p>
            <a:pPr algn="just">
              <a:lnSpc>
                <a:spcPct val="170000"/>
              </a:lnSpc>
            </a:pPr>
            <a:r>
              <a:rPr lang="tr-TR" sz="2900" dirty="0"/>
              <a:t>Döngü üzerindeki bu durum aşağıdaki gibi tanımlanmaktadır (</a:t>
            </a:r>
            <a:r>
              <a:rPr lang="tr-TR" sz="2900" dirty="0" err="1"/>
              <a:t>Gartner</a:t>
            </a:r>
            <a:r>
              <a:rPr lang="tr-TR" sz="2900" dirty="0"/>
              <a:t>, 2017):</a:t>
            </a:r>
          </a:p>
          <a:p>
            <a:pPr lvl="1" algn="just">
              <a:lnSpc>
                <a:spcPct val="170000"/>
              </a:lnSpc>
            </a:pPr>
            <a:r>
              <a:rPr lang="tr-TR" sz="2500" b="1" dirty="0"/>
              <a:t>Yenilik tetikleyicisi (</a:t>
            </a:r>
            <a:r>
              <a:rPr lang="tr-TR" sz="2500" b="1" dirty="0" err="1"/>
              <a:t>Innovation</a:t>
            </a:r>
            <a:r>
              <a:rPr lang="tr-TR" sz="2500" b="1" dirty="0"/>
              <a:t> </a:t>
            </a:r>
            <a:r>
              <a:rPr lang="tr-TR" sz="2500" b="1" dirty="0" err="1"/>
              <a:t>Trigger</a:t>
            </a:r>
            <a:r>
              <a:rPr lang="tr-TR" sz="2500" b="1" dirty="0"/>
              <a:t>): </a:t>
            </a:r>
            <a:r>
              <a:rPr lang="tr-TR" sz="2500" dirty="0"/>
              <a:t>Potansiyel teknolojilerin çıkış noktası, ticari alanda kendilerini kanıtlamadıkları evre.</a:t>
            </a:r>
          </a:p>
          <a:p>
            <a:pPr lvl="1" algn="just">
              <a:lnSpc>
                <a:spcPct val="170000"/>
              </a:lnSpc>
            </a:pPr>
            <a:r>
              <a:rPr lang="tr-TR" sz="2500" b="1" dirty="0"/>
              <a:t>Beklentilerin en üst noktası (</a:t>
            </a:r>
            <a:r>
              <a:rPr lang="tr-TR" sz="2500" b="1" dirty="0" err="1"/>
              <a:t>Peak</a:t>
            </a:r>
            <a:r>
              <a:rPr lang="tr-TR" sz="2500" b="1" dirty="0"/>
              <a:t> of </a:t>
            </a:r>
            <a:r>
              <a:rPr lang="tr-TR" sz="2500" b="1" dirty="0" err="1"/>
              <a:t>inflated</a:t>
            </a:r>
            <a:r>
              <a:rPr lang="tr-TR" sz="2500" b="1" dirty="0"/>
              <a:t> </a:t>
            </a:r>
            <a:r>
              <a:rPr lang="tr-TR" sz="2500" b="1" dirty="0" err="1"/>
              <a:t>expectations</a:t>
            </a:r>
            <a:r>
              <a:rPr lang="tr-TR" sz="2500" b="1" dirty="0"/>
              <a:t>):  </a:t>
            </a:r>
            <a:r>
              <a:rPr lang="tr-TR" sz="2500" dirty="0"/>
              <a:t>Yeni teknolojinin ilk tanıtımlarının yapıldığı, başarı ve başarısızlıkların ilk deneyimlendiği evre.</a:t>
            </a:r>
          </a:p>
          <a:p>
            <a:pPr lvl="1" algn="just">
              <a:lnSpc>
                <a:spcPct val="170000"/>
              </a:lnSpc>
            </a:pPr>
            <a:r>
              <a:rPr lang="tr-TR" sz="2500" b="1" dirty="0"/>
              <a:t>Hayal Kırıklığı Oyuğu (</a:t>
            </a:r>
            <a:r>
              <a:rPr lang="tr-TR" sz="2500" b="1" dirty="0" err="1"/>
              <a:t>Trough</a:t>
            </a:r>
            <a:r>
              <a:rPr lang="tr-TR" sz="2500" b="1" dirty="0"/>
              <a:t> of </a:t>
            </a:r>
            <a:r>
              <a:rPr lang="tr-TR" sz="2500" b="1" dirty="0" err="1"/>
              <a:t>disillusionment</a:t>
            </a:r>
            <a:r>
              <a:rPr lang="tr-TR" sz="2500" b="1" dirty="0"/>
              <a:t>): </a:t>
            </a:r>
            <a:r>
              <a:rPr lang="tr-TR" sz="2500" dirty="0"/>
              <a:t>Yeni teknolojilerin ya tamam ya da devam dedikleri evre,</a:t>
            </a:r>
          </a:p>
          <a:p>
            <a:pPr lvl="1" algn="just">
              <a:lnSpc>
                <a:spcPct val="170000"/>
              </a:lnSpc>
            </a:pPr>
            <a:r>
              <a:rPr lang="tr-TR" sz="2500" b="1" dirty="0"/>
              <a:t>Aydınlanma Yokuşu (</a:t>
            </a:r>
            <a:r>
              <a:rPr lang="tr-TR" sz="2500" b="1" dirty="0" err="1"/>
              <a:t>Slope</a:t>
            </a:r>
            <a:r>
              <a:rPr lang="tr-TR" sz="2500" b="1" dirty="0"/>
              <a:t> of </a:t>
            </a:r>
            <a:r>
              <a:rPr lang="tr-TR" sz="2500" b="1" dirty="0" err="1"/>
              <a:t>enlightenment</a:t>
            </a:r>
            <a:r>
              <a:rPr lang="tr-TR" sz="2500" b="1" dirty="0"/>
              <a:t>): </a:t>
            </a:r>
            <a:r>
              <a:rPr lang="tr-TR" sz="2500" dirty="0"/>
              <a:t>Pes etmeyen ve alandaki başarısı desteklenen teknolojilerin seri kullanıma geçilmeden önceki evre.</a:t>
            </a:r>
          </a:p>
          <a:p>
            <a:pPr lvl="1" algn="just">
              <a:lnSpc>
                <a:spcPct val="170000"/>
              </a:lnSpc>
            </a:pPr>
            <a:r>
              <a:rPr lang="tr-TR" sz="2500" b="1" dirty="0"/>
              <a:t>Üretkenlik Vadisi (</a:t>
            </a:r>
            <a:r>
              <a:rPr lang="tr-TR" sz="2500" b="1" dirty="0" err="1"/>
              <a:t>Plateau</a:t>
            </a:r>
            <a:r>
              <a:rPr lang="tr-TR" sz="2500" b="1" dirty="0"/>
              <a:t> of </a:t>
            </a:r>
            <a:r>
              <a:rPr lang="tr-TR" sz="2500" b="1" dirty="0" err="1"/>
              <a:t>productivity</a:t>
            </a:r>
            <a:r>
              <a:rPr lang="tr-TR" sz="2500" b="1" dirty="0"/>
              <a:t>): </a:t>
            </a:r>
            <a:r>
              <a:rPr lang="tr-TR" sz="2500" dirty="0"/>
              <a:t>Kabul görmüş teknolojilerin yaygınlaştığı ve ileri nesillerinin yaşama geçirildiği evre.</a:t>
            </a:r>
          </a:p>
          <a:p>
            <a:pPr algn="just">
              <a:lnSpc>
                <a:spcPct val="150000"/>
              </a:lnSpc>
            </a:pPr>
            <a:endParaRPr lang="tr-TR" sz="36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12</a:t>
            </a:fld>
            <a:endParaRPr lang="en-US"/>
          </a:p>
        </p:txBody>
      </p:sp>
    </p:spTree>
    <p:extLst>
      <p:ext uri="{BB962C8B-B14F-4D97-AF65-F5344CB8AC3E}">
        <p14:creationId xmlns:p14="http://schemas.microsoft.com/office/powerpoint/2010/main" val="2460539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762000" y="1735931"/>
            <a:ext cx="10515600" cy="4457786"/>
          </a:xfrm>
        </p:spPr>
        <p:txBody>
          <a:bodyPr>
            <a:normAutofit fontScale="40000" lnSpcReduction="20000"/>
          </a:bodyPr>
          <a:lstStyle/>
          <a:p>
            <a:pPr marL="0" indent="0">
              <a:buNone/>
            </a:pPr>
            <a:r>
              <a:rPr lang="tr-TR" sz="3000" b="1" u="sng" dirty="0" smtClean="0"/>
              <a:t>Yükselenler</a:t>
            </a:r>
            <a:endParaRPr lang="tr-TR" sz="3000" b="1" u="sng" dirty="0"/>
          </a:p>
          <a:p>
            <a:r>
              <a:rPr lang="tr-TR" sz="3000" b="1" dirty="0"/>
              <a:t>4 Boyutlu Baskı (4D Printing)</a:t>
            </a:r>
            <a:r>
              <a:rPr lang="tr-TR" sz="3000" dirty="0"/>
              <a:t> : Nesneler kodlanarak üretilir. Bunlar belirli ortamlarda (su, sıcaklık, ışık gibi) kendilerini yeniden düzenleyen akıllı nesnelerdir. </a:t>
            </a:r>
          </a:p>
          <a:p>
            <a:r>
              <a:rPr lang="tr-TR" sz="3000" b="1" dirty="0"/>
              <a:t>Yapay Genel Zeka (</a:t>
            </a:r>
            <a:r>
              <a:rPr lang="tr-TR" sz="3000" b="1" dirty="0" err="1"/>
              <a:t>Artificial</a:t>
            </a:r>
            <a:r>
              <a:rPr lang="tr-TR" sz="3000" b="1" dirty="0"/>
              <a:t> General </a:t>
            </a:r>
            <a:r>
              <a:rPr lang="tr-TR" sz="3000" b="1" dirty="0" err="1"/>
              <a:t>Intelligence</a:t>
            </a:r>
            <a:r>
              <a:rPr lang="tr-TR" sz="3000" b="1" dirty="0"/>
              <a:t>):</a:t>
            </a:r>
            <a:r>
              <a:rPr lang="tr-TR" sz="3000" dirty="0"/>
              <a:t> İnsan beyninin ve sinir sisteminin modellemesi ile oluşturulan gelişmiş bilgisayarlardır. </a:t>
            </a:r>
          </a:p>
          <a:p>
            <a:r>
              <a:rPr lang="tr-TR" sz="3000" b="1" dirty="0"/>
              <a:t>Derin Destekli Öğrenme (</a:t>
            </a:r>
            <a:r>
              <a:rPr lang="tr-TR" sz="3000" b="1" dirty="0" err="1"/>
              <a:t>Deep</a:t>
            </a:r>
            <a:r>
              <a:rPr lang="tr-TR" sz="3000" b="1" dirty="0"/>
              <a:t> </a:t>
            </a:r>
            <a:r>
              <a:rPr lang="tr-TR" sz="3000" b="1" dirty="0" err="1"/>
              <a:t>Reinforcement</a:t>
            </a:r>
            <a:r>
              <a:rPr lang="tr-TR" sz="3000" b="1" dirty="0"/>
              <a:t> Learning): </a:t>
            </a:r>
            <a:r>
              <a:rPr lang="tr-TR" sz="3000" dirty="0"/>
              <a:t>İnsanın öğrenmesi modellenerek, makinelerin de aynı algoritmalarla öğrenmesinin sağlanmasıdır. </a:t>
            </a:r>
          </a:p>
          <a:p>
            <a:r>
              <a:rPr lang="tr-TR" sz="3000" b="1" dirty="0" err="1"/>
              <a:t>Nöroformik</a:t>
            </a:r>
            <a:r>
              <a:rPr lang="tr-TR" sz="3000" b="1" dirty="0"/>
              <a:t> Donanım (</a:t>
            </a:r>
            <a:r>
              <a:rPr lang="tr-TR" sz="3000" b="1" dirty="0" err="1"/>
              <a:t>Neuromorphic</a:t>
            </a:r>
            <a:r>
              <a:rPr lang="tr-TR" sz="3000" b="1" dirty="0"/>
              <a:t> Hardware):</a:t>
            </a:r>
            <a:r>
              <a:rPr lang="tr-TR" sz="3000" dirty="0"/>
              <a:t> Beyin sinyal ağlarını taklit ederek  yarı iletkenlerden oluşan tümleşik devreler oluşturmaktır. İnsan beynindeki nöronlar ve </a:t>
            </a:r>
            <a:r>
              <a:rPr lang="tr-TR" sz="3000" dirty="0" err="1"/>
              <a:t>sinaps</a:t>
            </a:r>
            <a:r>
              <a:rPr lang="tr-TR" sz="3000" dirty="0"/>
              <a:t> bağlantıları elektronik devre elemanları ile </a:t>
            </a:r>
            <a:r>
              <a:rPr lang="tr-TR" sz="3000" dirty="0" err="1"/>
              <a:t>modellenmekdir</a:t>
            </a:r>
            <a:r>
              <a:rPr lang="tr-TR" sz="3000" dirty="0"/>
              <a:t>.</a:t>
            </a:r>
          </a:p>
          <a:p>
            <a:r>
              <a:rPr lang="tr-TR" sz="3000" b="1" dirty="0"/>
              <a:t>İnsan </a:t>
            </a:r>
            <a:r>
              <a:rPr lang="tr-TR" sz="3000" b="1" dirty="0" err="1"/>
              <a:t>Artırılmışlığı</a:t>
            </a:r>
            <a:r>
              <a:rPr lang="tr-TR" sz="3000" b="1" dirty="0"/>
              <a:t> (Human </a:t>
            </a:r>
            <a:r>
              <a:rPr lang="tr-TR" sz="3000" b="1" dirty="0" err="1"/>
              <a:t>Augmentation</a:t>
            </a:r>
            <a:r>
              <a:rPr lang="tr-TR" sz="3000" b="1" dirty="0"/>
              <a:t>):</a:t>
            </a:r>
            <a:r>
              <a:rPr lang="tr-TR" sz="3000" dirty="0"/>
              <a:t> Eksik insan uzuvlarının ileri teknolojilerle yapay olarak üretilmesidir. </a:t>
            </a:r>
          </a:p>
          <a:p>
            <a:r>
              <a:rPr lang="tr-TR" sz="3000" b="1" dirty="0"/>
              <a:t>5. Nesil Kablosuz İletişim Sistemi (5G):</a:t>
            </a:r>
            <a:r>
              <a:rPr lang="tr-TR" sz="3000" dirty="0"/>
              <a:t> 10 </a:t>
            </a:r>
            <a:r>
              <a:rPr lang="tr-TR" sz="3000" dirty="0" err="1"/>
              <a:t>Gbs</a:t>
            </a:r>
            <a:r>
              <a:rPr lang="tr-TR" sz="3000" dirty="0"/>
              <a:t> mertebesinde bir iletim hızına sahiptir. Yüksek çözünürlüklü görüntülerin 5G ile internet üzerinden yüksek yoğunluklu veriler, yüksek hızda ve çok kısa bir zamanda iletilebilmektedir.</a:t>
            </a:r>
          </a:p>
          <a:p>
            <a:r>
              <a:rPr lang="tr-TR" sz="3000" b="1" dirty="0"/>
              <a:t>Sunucusuz Hizmet Olarak Platform (</a:t>
            </a:r>
            <a:r>
              <a:rPr lang="tr-TR" sz="3000" b="1" dirty="0" err="1"/>
              <a:t>Serverless</a:t>
            </a:r>
            <a:r>
              <a:rPr lang="tr-TR" sz="3000" b="1" dirty="0"/>
              <a:t> </a:t>
            </a:r>
            <a:r>
              <a:rPr lang="tr-TR" sz="3000" b="1" dirty="0" err="1"/>
              <a:t>PaaS</a:t>
            </a:r>
            <a:r>
              <a:rPr lang="tr-TR" sz="3000" b="1" dirty="0"/>
              <a:t>): </a:t>
            </a:r>
            <a:r>
              <a:rPr lang="tr-TR" sz="3000" dirty="0"/>
              <a:t>Bulut Bilişim üzerinden verilen bir hizmettir. Hizmet alan kişi bulut üzerinden uygulamaları ve verileri yönetir. Sunucusuz Hizmet Olarak Platform, uygulama geliştirenlere donanım ve yazılım katmanları sunar.</a:t>
            </a:r>
          </a:p>
          <a:p>
            <a:r>
              <a:rPr lang="tr-TR" sz="3000" b="1" dirty="0"/>
              <a:t>Dijital İkiz (</a:t>
            </a:r>
            <a:r>
              <a:rPr lang="tr-TR" sz="3000" b="1" dirty="0" err="1"/>
              <a:t>Digital</a:t>
            </a:r>
            <a:r>
              <a:rPr lang="tr-TR" sz="3000" b="1" dirty="0"/>
              <a:t> </a:t>
            </a:r>
            <a:r>
              <a:rPr lang="tr-TR" sz="3000" b="1" dirty="0" err="1"/>
              <a:t>Twin</a:t>
            </a:r>
            <a:r>
              <a:rPr lang="tr-TR" sz="3000" b="1" dirty="0"/>
              <a:t>): </a:t>
            </a:r>
            <a:r>
              <a:rPr lang="tr-TR" sz="3000" dirty="0"/>
              <a:t>Gerçek bir makinenin dijital bir ikizi sanal olarak oluşturulur. İmalattan önce  tüm testler ve düzenlemeler sanal model üzerinde yapılarak zaman kazanılır. </a:t>
            </a:r>
          </a:p>
          <a:p>
            <a:r>
              <a:rPr lang="tr-TR" sz="3000" b="1" dirty="0"/>
              <a:t>Kuantum Bilgisayar (Quantum Computing): </a:t>
            </a:r>
            <a:r>
              <a:rPr lang="tr-TR" sz="3000" dirty="0"/>
              <a:t>Yaygın olarak kullanılan bilgisayarlar ikili sayı sistemiyle (0 ve 1) çalışmaktadır. Kuantum bilgisayar, iki bitle (0 ve 1) sınırlı değildir ve kuantum bitleri (</a:t>
            </a:r>
            <a:r>
              <a:rPr lang="tr-TR" sz="3000" dirty="0" err="1"/>
              <a:t>qubits</a:t>
            </a:r>
            <a:r>
              <a:rPr lang="tr-TR" sz="3000" dirty="0"/>
              <a:t>) olarak adlandırılan kodlama sistemiyle çalışır. Kuantum bilgisayarların bellek ve işlemcileri </a:t>
            </a:r>
            <a:r>
              <a:rPr lang="tr-TR" sz="3000" dirty="0" err="1"/>
              <a:t>atomaltı</a:t>
            </a:r>
            <a:r>
              <a:rPr lang="tr-TR" sz="3000" dirty="0"/>
              <a:t> parçacıkları da kullanır</a:t>
            </a:r>
          </a:p>
          <a:p>
            <a:r>
              <a:rPr lang="tr-TR" sz="3000" b="1" dirty="0"/>
              <a:t>Hacimsel Gösterimler (</a:t>
            </a:r>
            <a:r>
              <a:rPr lang="tr-TR" sz="3000" b="1" dirty="0" err="1"/>
              <a:t>Volumetric</a:t>
            </a:r>
            <a:r>
              <a:rPr lang="tr-TR" sz="3000" b="1" dirty="0"/>
              <a:t> Displays):</a:t>
            </a:r>
            <a:r>
              <a:rPr lang="tr-TR" sz="3000" dirty="0"/>
              <a:t> Cisimlerin üç boyutlu holografik görüntüleri oluşturulur. </a:t>
            </a:r>
          </a:p>
          <a:p>
            <a:r>
              <a:rPr lang="tr-TR" sz="3000" b="1" dirty="0"/>
              <a:t>Beyin Bilgisayar </a:t>
            </a:r>
            <a:r>
              <a:rPr lang="tr-TR" sz="3000" b="1" dirty="0" err="1"/>
              <a:t>Arayüzü</a:t>
            </a:r>
            <a:r>
              <a:rPr lang="tr-TR" sz="3000" b="1" dirty="0"/>
              <a:t> (Brain-</a:t>
            </a:r>
            <a:r>
              <a:rPr lang="tr-TR" sz="3000" b="1" dirty="0" err="1"/>
              <a:t>Computer</a:t>
            </a:r>
            <a:r>
              <a:rPr lang="tr-TR" sz="3000" b="1" dirty="0"/>
              <a:t> </a:t>
            </a:r>
            <a:r>
              <a:rPr lang="tr-TR" sz="3000" b="1" dirty="0" err="1"/>
              <a:t>Interface</a:t>
            </a:r>
            <a:r>
              <a:rPr lang="tr-TR" sz="3000" b="1" dirty="0"/>
              <a:t>): </a:t>
            </a:r>
            <a:r>
              <a:rPr lang="tr-TR" sz="3000" dirty="0"/>
              <a:t>Bir kask takılarak, bu kask sayesinde bir uygulama veya cihaz kontrol edilebilir. </a:t>
            </a:r>
          </a:p>
          <a:p>
            <a:r>
              <a:rPr lang="tr-TR" sz="3000" b="1" dirty="0"/>
              <a:t>Konuşabilen Kullanıcı </a:t>
            </a:r>
            <a:r>
              <a:rPr lang="tr-TR" sz="3000" b="1" dirty="0" err="1"/>
              <a:t>Arayüzleri</a:t>
            </a:r>
            <a:r>
              <a:rPr lang="tr-TR" sz="3000" b="1" dirty="0"/>
              <a:t> (</a:t>
            </a:r>
            <a:r>
              <a:rPr lang="tr-TR" sz="3000" b="1" dirty="0" err="1"/>
              <a:t>Conversational</a:t>
            </a:r>
            <a:r>
              <a:rPr lang="tr-TR" sz="3000" b="1" dirty="0"/>
              <a:t> User </a:t>
            </a:r>
            <a:r>
              <a:rPr lang="tr-TR" sz="3000" b="1" dirty="0" err="1"/>
              <a:t>Interfaces</a:t>
            </a:r>
            <a:r>
              <a:rPr lang="tr-TR" sz="3000" b="1" dirty="0"/>
              <a:t>): </a:t>
            </a:r>
            <a:r>
              <a:rPr lang="tr-TR" sz="3000" dirty="0"/>
              <a:t>Bu ara yüzler kullanılarak bilgisayarla konuşarak iletişim kurulabilir.  </a:t>
            </a:r>
          </a:p>
          <a:p>
            <a:r>
              <a:rPr lang="tr-TR" sz="3000" b="1" dirty="0"/>
              <a:t>Akıllı İşyerleri (Smart </a:t>
            </a:r>
            <a:r>
              <a:rPr lang="tr-TR" sz="3000" b="1" dirty="0" err="1"/>
              <a:t>Workspace</a:t>
            </a:r>
            <a:r>
              <a:rPr lang="tr-TR" sz="3000" b="1" dirty="0"/>
              <a:t>):</a:t>
            </a:r>
            <a:r>
              <a:rPr lang="tr-TR" sz="3000" dirty="0"/>
              <a:t> Çalışanlar ofislerinin dışından oradaymış gibi sisteme girip çalışabilirler. </a:t>
            </a:r>
          </a:p>
          <a:p>
            <a:pPr algn="just">
              <a:lnSpc>
                <a:spcPct val="150000"/>
              </a:lnSpc>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13</a:t>
            </a:fld>
            <a:endParaRPr lang="en-US"/>
          </a:p>
        </p:txBody>
      </p:sp>
    </p:spTree>
    <p:extLst>
      <p:ext uri="{BB962C8B-B14F-4D97-AF65-F5344CB8AC3E}">
        <p14:creationId xmlns:p14="http://schemas.microsoft.com/office/powerpoint/2010/main" val="25688179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457200" y="1735931"/>
            <a:ext cx="11368216" cy="4837864"/>
          </a:xfrm>
        </p:spPr>
        <p:txBody>
          <a:bodyPr>
            <a:normAutofit fontScale="70000" lnSpcReduction="20000"/>
          </a:bodyPr>
          <a:lstStyle/>
          <a:p>
            <a:pPr marL="0" indent="0">
              <a:buNone/>
            </a:pPr>
            <a:r>
              <a:rPr lang="tr-TR" sz="2000" b="1" u="sng" dirty="0" smtClean="0"/>
              <a:t>Tepedekiler</a:t>
            </a:r>
            <a:endParaRPr lang="tr-TR" sz="2000" u="sng" dirty="0"/>
          </a:p>
          <a:p>
            <a:r>
              <a:rPr lang="tr-TR" sz="2000" b="1" dirty="0"/>
              <a:t>Artırılmış Veri Keşfi (</a:t>
            </a:r>
            <a:r>
              <a:rPr lang="tr-TR" sz="2000" b="1" dirty="0" err="1"/>
              <a:t>Augmented</a:t>
            </a:r>
            <a:r>
              <a:rPr lang="tr-TR" sz="2000" b="1" dirty="0"/>
              <a:t> Data </a:t>
            </a:r>
            <a:r>
              <a:rPr lang="tr-TR" sz="2000" b="1" dirty="0" err="1"/>
              <a:t>Discovery</a:t>
            </a:r>
            <a:r>
              <a:rPr lang="tr-TR" sz="2000" b="1" dirty="0"/>
              <a:t>): </a:t>
            </a:r>
            <a:r>
              <a:rPr lang="tr-TR" sz="2000" dirty="0"/>
              <a:t>Çalışmalarda zaman kazanmak için model veya algoritma oluşturmadan veriye ulaşmayı sağlar </a:t>
            </a:r>
          </a:p>
          <a:p>
            <a:r>
              <a:rPr lang="tr-TR" sz="2000" b="1" dirty="0"/>
              <a:t>Uç Programlama (</a:t>
            </a:r>
            <a:r>
              <a:rPr lang="tr-TR" sz="2000" b="1" dirty="0" err="1"/>
              <a:t>Edge</a:t>
            </a:r>
            <a:r>
              <a:rPr lang="tr-TR" sz="2000" b="1" dirty="0"/>
              <a:t> Computing):</a:t>
            </a:r>
            <a:r>
              <a:rPr lang="tr-TR" sz="2000" dirty="0"/>
              <a:t> Veri toplama ve kontrol işlevlerini, son kullanıcıya yakınlaştırır ve gecikme sorunlarını ortadan kaldırır. </a:t>
            </a:r>
          </a:p>
          <a:p>
            <a:r>
              <a:rPr lang="tr-TR" sz="2000" b="1" dirty="0"/>
              <a:t>Akıllı Robotlar (Smart </a:t>
            </a:r>
            <a:r>
              <a:rPr lang="tr-TR" sz="2000" b="1" dirty="0" err="1"/>
              <a:t>Robots</a:t>
            </a:r>
            <a:r>
              <a:rPr lang="tr-TR" sz="2000" b="1" dirty="0"/>
              <a:t>): </a:t>
            </a:r>
            <a:r>
              <a:rPr lang="tr-TR" sz="2000" dirty="0"/>
              <a:t>İleri teknolojiler kullanılarak elektromekanik yapıda geliştirilirler. Kendi başlarına çalışarak insanlara yardımcı olurlar.</a:t>
            </a:r>
          </a:p>
          <a:p>
            <a:r>
              <a:rPr lang="tr-TR" sz="2000" b="1" dirty="0"/>
              <a:t>Nesnelerin İnterneti Platformu (</a:t>
            </a:r>
            <a:r>
              <a:rPr lang="tr-TR" sz="2000" b="1" dirty="0" err="1"/>
              <a:t>IoT</a:t>
            </a:r>
            <a:r>
              <a:rPr lang="tr-TR" sz="2000" b="1" dirty="0"/>
              <a:t> Platform): </a:t>
            </a:r>
            <a:r>
              <a:rPr lang="tr-TR" sz="2000" dirty="0"/>
              <a:t>Nesnelere yerleştirilen </a:t>
            </a:r>
            <a:r>
              <a:rPr lang="tr-TR" sz="2000" dirty="0" err="1"/>
              <a:t>sensörlerden</a:t>
            </a:r>
            <a:r>
              <a:rPr lang="tr-TR" sz="2000" dirty="0"/>
              <a:t> gelen sinyaller Nesnelerin İnterneti üzerinden alınır.  Cihazları internet aracılığıyla birbirine bağlayarak, verilerin kontrol edilmesini sağlar.</a:t>
            </a:r>
          </a:p>
          <a:p>
            <a:r>
              <a:rPr lang="tr-TR" sz="2000" b="1" dirty="0"/>
              <a:t>Sanal Yardımcılar (Virtual </a:t>
            </a:r>
            <a:r>
              <a:rPr lang="tr-TR" sz="2000" b="1" dirty="0" err="1"/>
              <a:t>Assistants</a:t>
            </a:r>
            <a:r>
              <a:rPr lang="tr-TR" sz="2000" b="1" dirty="0"/>
              <a:t>):</a:t>
            </a:r>
            <a:r>
              <a:rPr lang="tr-TR" sz="2000" dirty="0"/>
              <a:t> İşletmelerde insanlara yardım etmek üzere kullanılırlar. Sanal Yardımcılar  bir yapay zeka ürünüdür. </a:t>
            </a:r>
          </a:p>
          <a:p>
            <a:r>
              <a:rPr lang="tr-TR" sz="2000" b="1" dirty="0"/>
              <a:t>Bağlantılı Ev (</a:t>
            </a:r>
            <a:r>
              <a:rPr lang="tr-TR" sz="2000" b="1" dirty="0" err="1"/>
              <a:t>Connected</a:t>
            </a:r>
            <a:r>
              <a:rPr lang="tr-TR" sz="2000" b="1" dirty="0"/>
              <a:t> Home): </a:t>
            </a:r>
            <a:r>
              <a:rPr lang="tr-TR" sz="2000" dirty="0"/>
              <a:t>Akıllı ev olarak da tanımlanır. Cihazlar bir ağ üzerinden kontrol edilir. </a:t>
            </a:r>
          </a:p>
          <a:p>
            <a:r>
              <a:rPr lang="tr-TR" sz="2000" b="1" dirty="0"/>
              <a:t>Makine öğrenmesi (Machine Learning):</a:t>
            </a:r>
            <a:r>
              <a:rPr lang="tr-TR" sz="2000" dirty="0"/>
              <a:t> Oluşturulan algoritmalarla, makinaların kendi kendine öğrenmelerine yol açılır. Sürekli gelişerek geleceğe ait tahminlerde de bulunabilir. </a:t>
            </a:r>
          </a:p>
          <a:p>
            <a:r>
              <a:rPr lang="tr-TR" sz="2000" b="1" dirty="0"/>
              <a:t>Sürücüsüz Araçlar (</a:t>
            </a:r>
            <a:r>
              <a:rPr lang="tr-TR" sz="2000" b="1" dirty="0" err="1"/>
              <a:t>Autonomous</a:t>
            </a:r>
            <a:r>
              <a:rPr lang="tr-TR" sz="2000" b="1" dirty="0"/>
              <a:t> </a:t>
            </a:r>
            <a:r>
              <a:rPr lang="tr-TR" sz="2000" b="1" dirty="0" err="1"/>
              <a:t>Vechiles</a:t>
            </a:r>
            <a:r>
              <a:rPr lang="tr-TR" sz="2000" b="1" dirty="0"/>
              <a:t>):</a:t>
            </a:r>
            <a:r>
              <a:rPr lang="tr-TR" sz="2000" dirty="0"/>
              <a:t> Sürücüye ihtiyaç duymadan trafiğe çıkan bilgisayar kontrollü araçlardır. Araçlara </a:t>
            </a:r>
            <a:r>
              <a:rPr lang="tr-TR" sz="2000" dirty="0" err="1"/>
              <a:t>Lidar</a:t>
            </a:r>
            <a:r>
              <a:rPr lang="tr-TR" sz="2000" dirty="0"/>
              <a:t> (Üç Boyutlu Lazer Tarama) ve GPS (Küresel Konumlama Sistemi) teknolojileri yerleştirilmiştir.</a:t>
            </a:r>
          </a:p>
          <a:p>
            <a:r>
              <a:rPr lang="tr-TR" sz="2000" b="1" dirty="0" err="1"/>
              <a:t>Nanotüp</a:t>
            </a:r>
            <a:r>
              <a:rPr lang="tr-TR" sz="2000" b="1" dirty="0"/>
              <a:t> Elektroniği (</a:t>
            </a:r>
            <a:r>
              <a:rPr lang="tr-TR" sz="2000" b="1" dirty="0" err="1"/>
              <a:t>Nanotube</a:t>
            </a:r>
            <a:r>
              <a:rPr lang="tr-TR" sz="2000" b="1" dirty="0"/>
              <a:t> Electronic): </a:t>
            </a:r>
            <a:r>
              <a:rPr lang="tr-TR" sz="2000" dirty="0"/>
              <a:t>Gözle görülemeyecek boyutlarda, yüksek iletkenli ve dayanıklı tüplerdir. </a:t>
            </a:r>
          </a:p>
          <a:p>
            <a:r>
              <a:rPr lang="tr-TR" sz="2000" b="1" dirty="0"/>
              <a:t>Bilişsel Bilişim (</a:t>
            </a:r>
            <a:r>
              <a:rPr lang="tr-TR" sz="2000" b="1" dirty="0" err="1"/>
              <a:t>Cognitive</a:t>
            </a:r>
            <a:r>
              <a:rPr lang="tr-TR" sz="2000" b="1" dirty="0"/>
              <a:t> Computing):</a:t>
            </a:r>
            <a:r>
              <a:rPr lang="tr-TR" sz="2000" dirty="0"/>
              <a:t> İnsan yeteneklerini taklit ederek bu yetenekleri genişletir. </a:t>
            </a:r>
          </a:p>
          <a:p>
            <a:r>
              <a:rPr lang="tr-TR" sz="2000" b="1" dirty="0"/>
              <a:t>Blok Zinciri (</a:t>
            </a:r>
            <a:r>
              <a:rPr lang="tr-TR" sz="2000" b="1" dirty="0" err="1"/>
              <a:t>Blockchain</a:t>
            </a:r>
            <a:r>
              <a:rPr lang="tr-TR" sz="2000" b="1" dirty="0"/>
              <a:t>):</a:t>
            </a:r>
            <a:r>
              <a:rPr lang="tr-TR" sz="2000" dirty="0"/>
              <a:t> Çok hızlı ve güvenli bir sistemdir. Sistem üzerinden verilen talimatlar bir çok kaynaktan aynı anda onay alır. Blok Zincirine dijital veya büyük defter adı da verilmektedir.</a:t>
            </a:r>
          </a:p>
          <a:p>
            <a:r>
              <a:rPr lang="tr-TR" sz="2000" b="1" dirty="0"/>
              <a:t>Ticari İnsansız Hava Araçları (Commercial </a:t>
            </a:r>
            <a:r>
              <a:rPr lang="tr-TR" sz="2000" b="1" dirty="0" err="1"/>
              <a:t>Drones</a:t>
            </a:r>
            <a:r>
              <a:rPr lang="tr-TR" sz="2000" b="1" dirty="0"/>
              <a:t>): </a:t>
            </a:r>
            <a:r>
              <a:rPr lang="tr-TR" sz="2000" dirty="0"/>
              <a:t>Yerdeki insan pilotlar tarafından uzaktan kumanda ile kontrol edilen hava araçlarıdır. Bu araçlar üzerinde yön bulma uydu sistemi, kamera ve </a:t>
            </a:r>
            <a:r>
              <a:rPr lang="tr-TR" sz="2000" dirty="0" err="1"/>
              <a:t>sensörler</a:t>
            </a:r>
            <a:r>
              <a:rPr lang="tr-TR" sz="2000" dirty="0"/>
              <a:t> yer alır. Birçok alanda yaygın olarak ticari amaçlı kullanılmaktadır.</a:t>
            </a:r>
          </a:p>
          <a:p>
            <a:pPr algn="just">
              <a:lnSpc>
                <a:spcPct val="150000"/>
              </a:lnSpc>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14</a:t>
            </a:fld>
            <a:endParaRPr lang="en-US"/>
          </a:p>
        </p:txBody>
      </p:sp>
    </p:spTree>
    <p:extLst>
      <p:ext uri="{BB962C8B-B14F-4D97-AF65-F5344CB8AC3E}">
        <p14:creationId xmlns:p14="http://schemas.microsoft.com/office/powerpoint/2010/main" val="13602877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762000" y="1735931"/>
            <a:ext cx="10515600" cy="4457786"/>
          </a:xfrm>
        </p:spPr>
        <p:txBody>
          <a:bodyPr>
            <a:normAutofit fontScale="70000" lnSpcReduction="20000"/>
          </a:bodyPr>
          <a:lstStyle/>
          <a:p>
            <a:pPr marL="0" indent="0">
              <a:lnSpc>
                <a:spcPct val="160000"/>
              </a:lnSpc>
              <a:buNone/>
            </a:pPr>
            <a:r>
              <a:rPr lang="tr-TR" b="1" u="sng" dirty="0"/>
              <a:t>Aşağı Doğru </a:t>
            </a:r>
            <a:r>
              <a:rPr lang="tr-TR" b="1" u="sng" dirty="0" smtClean="0"/>
              <a:t>İnenler</a:t>
            </a:r>
            <a:endParaRPr lang="tr-TR" u="sng" dirty="0"/>
          </a:p>
          <a:p>
            <a:pPr>
              <a:lnSpc>
                <a:spcPct val="160000"/>
              </a:lnSpc>
            </a:pPr>
            <a:r>
              <a:rPr lang="tr-TR" b="1" dirty="0"/>
              <a:t>Bilişsel Uzman Danışmanlar (</a:t>
            </a:r>
            <a:r>
              <a:rPr lang="tr-TR" b="1" dirty="0" err="1"/>
              <a:t>Cognitive</a:t>
            </a:r>
            <a:r>
              <a:rPr lang="tr-TR" b="1" dirty="0"/>
              <a:t> </a:t>
            </a:r>
            <a:r>
              <a:rPr lang="tr-TR" b="1" dirty="0" err="1"/>
              <a:t>Expert</a:t>
            </a:r>
            <a:r>
              <a:rPr lang="tr-TR" b="1" dirty="0"/>
              <a:t> </a:t>
            </a:r>
            <a:r>
              <a:rPr lang="tr-TR" b="1" dirty="0" err="1"/>
              <a:t>Advisors</a:t>
            </a:r>
            <a:r>
              <a:rPr lang="tr-TR" b="1" dirty="0"/>
              <a:t>):</a:t>
            </a:r>
            <a:r>
              <a:rPr lang="tr-TR" dirty="0"/>
              <a:t> Yapay Zeka çalışmalarının ürünüdür. Çok özel alanlar için geliştirilmiştir. </a:t>
            </a:r>
          </a:p>
          <a:p>
            <a:pPr>
              <a:lnSpc>
                <a:spcPct val="160000"/>
              </a:lnSpc>
            </a:pPr>
            <a:r>
              <a:rPr lang="tr-TR" b="1" dirty="0"/>
              <a:t>İşletme Taksonomi ve Ontoloji Yönetimi (Enterprise </a:t>
            </a:r>
            <a:r>
              <a:rPr lang="tr-TR" b="1" dirty="0" err="1"/>
              <a:t>Taxonomy</a:t>
            </a:r>
            <a:r>
              <a:rPr lang="tr-TR" b="1" dirty="0"/>
              <a:t> </a:t>
            </a:r>
            <a:r>
              <a:rPr lang="tr-TR" b="1" dirty="0" err="1"/>
              <a:t>and</a:t>
            </a:r>
            <a:r>
              <a:rPr lang="tr-TR" b="1" dirty="0"/>
              <a:t> </a:t>
            </a:r>
            <a:r>
              <a:rPr lang="tr-TR" b="1" dirty="0" err="1"/>
              <a:t>Ontology</a:t>
            </a:r>
            <a:r>
              <a:rPr lang="tr-TR" b="1" dirty="0"/>
              <a:t> Management): </a:t>
            </a:r>
            <a:r>
              <a:rPr lang="tr-TR" dirty="0"/>
              <a:t>Bilginin taksonomisinin (sınıflandırması) ve ontolojisinin (doğası) yönetimidir. </a:t>
            </a:r>
          </a:p>
          <a:p>
            <a:pPr>
              <a:lnSpc>
                <a:spcPct val="160000"/>
              </a:lnSpc>
            </a:pPr>
            <a:r>
              <a:rPr lang="tr-TR" b="1" dirty="0"/>
              <a:t>Yazılım Tanımlı Güvenlik (Software </a:t>
            </a:r>
            <a:r>
              <a:rPr lang="tr-TR" b="1" dirty="0" err="1"/>
              <a:t>Defined</a:t>
            </a:r>
            <a:r>
              <a:rPr lang="tr-TR" b="1" dirty="0"/>
              <a:t> Security):</a:t>
            </a:r>
            <a:r>
              <a:rPr lang="tr-TR" dirty="0"/>
              <a:t> Yazılım tanımlı güvenlik, bulut bilişim ve sanal altyapıların güvenliği için kullanılır.</a:t>
            </a:r>
          </a:p>
          <a:p>
            <a:pPr>
              <a:lnSpc>
                <a:spcPct val="160000"/>
              </a:lnSpc>
            </a:pPr>
            <a:r>
              <a:rPr lang="tr-TR" b="1" dirty="0"/>
              <a:t>Artırılmış Gerçeklik (</a:t>
            </a:r>
            <a:r>
              <a:rPr lang="tr-TR" b="1" dirty="0" err="1"/>
              <a:t>Augmented</a:t>
            </a:r>
            <a:r>
              <a:rPr lang="tr-TR" b="1" dirty="0"/>
              <a:t> </a:t>
            </a:r>
            <a:r>
              <a:rPr lang="tr-TR" b="1" dirty="0" err="1"/>
              <a:t>Reality</a:t>
            </a:r>
            <a:r>
              <a:rPr lang="tr-TR" b="1" dirty="0"/>
              <a:t>): </a:t>
            </a:r>
            <a:r>
              <a:rPr lang="tr-TR" dirty="0"/>
              <a:t>Gerçek dünya ile sanal ortamların bir araya getirilmesidir. Kullanıcı  gerçek dünyadan tamamen soyutlanmaz.</a:t>
            </a:r>
          </a:p>
          <a:p>
            <a:pPr algn="just">
              <a:lnSpc>
                <a:spcPct val="150000"/>
              </a:lnSpc>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15</a:t>
            </a:fld>
            <a:endParaRPr lang="en-US"/>
          </a:p>
        </p:txBody>
      </p:sp>
    </p:spTree>
    <p:extLst>
      <p:ext uri="{BB962C8B-B14F-4D97-AF65-F5344CB8AC3E}">
        <p14:creationId xmlns:p14="http://schemas.microsoft.com/office/powerpoint/2010/main" val="31525235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307595" cy="1325563"/>
          </a:xfrm>
        </p:spPr>
        <p:txBody>
          <a:bodyPr>
            <a:normAutofit/>
          </a:bodyPr>
          <a:lstStyle/>
          <a:p>
            <a:pPr algn="ctr"/>
            <a:r>
              <a:rPr lang="tr-TR" b="1" dirty="0"/>
              <a:t>21. YÜZYILDA ORTAYA ÇIKAN TEKNOLOJİLER VE GELECEĞE YÖNELİK </a:t>
            </a:r>
            <a:r>
              <a:rPr lang="tr-TR" b="1" dirty="0" smtClean="0"/>
              <a:t>EĞİLİMLER</a:t>
            </a:r>
            <a:endParaRPr lang="en-US" dirty="0"/>
          </a:p>
        </p:txBody>
      </p:sp>
      <p:sp>
        <p:nvSpPr>
          <p:cNvPr id="3" name="Content Placeholder 2"/>
          <p:cNvSpPr>
            <a:spLocks noGrp="1"/>
          </p:cNvSpPr>
          <p:nvPr>
            <p:ph idx="1"/>
          </p:nvPr>
        </p:nvSpPr>
        <p:spPr>
          <a:xfrm>
            <a:off x="762000" y="1735931"/>
            <a:ext cx="10515600" cy="4457786"/>
          </a:xfrm>
        </p:spPr>
        <p:txBody>
          <a:bodyPr>
            <a:normAutofit/>
          </a:bodyPr>
          <a:lstStyle/>
          <a:p>
            <a:pPr marL="0" indent="0" algn="just">
              <a:lnSpc>
                <a:spcPct val="150000"/>
              </a:lnSpc>
              <a:buNone/>
            </a:pPr>
            <a:r>
              <a:rPr lang="tr-TR" b="1" u="sng" dirty="0"/>
              <a:t>Tekrar Yükselenler:</a:t>
            </a:r>
            <a:endParaRPr lang="tr-TR" u="sng" dirty="0"/>
          </a:p>
          <a:p>
            <a:pPr algn="just">
              <a:lnSpc>
                <a:spcPct val="150000"/>
              </a:lnSpc>
            </a:pPr>
            <a:r>
              <a:rPr lang="tr-TR" b="1" dirty="0"/>
              <a:t>Sanal Gerçeklik (Virtual </a:t>
            </a:r>
            <a:r>
              <a:rPr lang="tr-TR" b="1" dirty="0" err="1"/>
              <a:t>Reality</a:t>
            </a:r>
            <a:r>
              <a:rPr lang="tr-TR" b="1" dirty="0"/>
              <a:t>):</a:t>
            </a:r>
            <a:r>
              <a:rPr lang="tr-TR" dirty="0"/>
              <a:t> Bilgisayar tarafından oluşturulan bir 3D ortamıdır. Bazı uygulamalarda vücuda hareket algılayıcılar bağlanarak ekrandaki görüntü eş zamanlı olarak hareket ettirilir. </a:t>
            </a:r>
          </a:p>
          <a:p>
            <a:pPr algn="just">
              <a:lnSpc>
                <a:spcPct val="150000"/>
              </a:lnSpc>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16</a:t>
            </a:fld>
            <a:endParaRPr lang="en-US"/>
          </a:p>
        </p:txBody>
      </p:sp>
    </p:spTree>
    <p:extLst>
      <p:ext uri="{BB962C8B-B14F-4D97-AF65-F5344CB8AC3E}">
        <p14:creationId xmlns:p14="http://schemas.microsoft.com/office/powerpoint/2010/main" val="3845792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fontScale="90000"/>
          </a:bodyPr>
          <a:lstStyle/>
          <a:p>
            <a:pPr algn="ctr"/>
            <a:r>
              <a:rPr lang="tr-TR" b="1" dirty="0"/>
              <a:t>ENDÜSTRİ DEVRİMİ VE MEKANİK DÜNYA ANLAYIŞI</a:t>
            </a:r>
            <a:br>
              <a:rPr lang="tr-TR" b="1" dirty="0"/>
            </a:br>
            <a:endParaRPr lang="en-US" dirty="0"/>
          </a:p>
        </p:txBody>
      </p:sp>
      <p:sp>
        <p:nvSpPr>
          <p:cNvPr id="3" name="Content Placeholder 2"/>
          <p:cNvSpPr>
            <a:spLocks noGrp="1"/>
          </p:cNvSpPr>
          <p:nvPr>
            <p:ph idx="1"/>
          </p:nvPr>
        </p:nvSpPr>
        <p:spPr/>
        <p:txBody>
          <a:bodyPr>
            <a:normAutofit/>
          </a:bodyPr>
          <a:lstStyle/>
          <a:p>
            <a:pPr algn="just">
              <a:lnSpc>
                <a:spcPct val="150000"/>
              </a:lnSpc>
            </a:pPr>
            <a:r>
              <a:rPr lang="tr-TR" sz="1600" dirty="0"/>
              <a:t>Mekanik dünya görüşü basit ve kestirilebilir bir dünyayı </a:t>
            </a:r>
            <a:r>
              <a:rPr lang="tr-TR" sz="1600" dirty="0" smtClean="0"/>
              <a:t>tanımlamaktadır.</a:t>
            </a:r>
          </a:p>
          <a:p>
            <a:pPr algn="just">
              <a:lnSpc>
                <a:spcPct val="150000"/>
              </a:lnSpc>
            </a:pPr>
            <a:r>
              <a:rPr lang="tr-TR" sz="1600" dirty="0" smtClean="0"/>
              <a:t>Bu </a:t>
            </a:r>
            <a:r>
              <a:rPr lang="tr-TR" sz="1600" dirty="0"/>
              <a:t>dünyada nesneler matematiksel olarak ve bilimsel gözlemlerle tanımlanır ve bu anlayışla bir düzen kurulur. Mekanik felsefenin kurucuları incelendiğinde </a:t>
            </a:r>
            <a:r>
              <a:rPr lang="tr-TR" sz="1600" dirty="0" err="1"/>
              <a:t>Decartes</a:t>
            </a:r>
            <a:r>
              <a:rPr lang="tr-TR" sz="1600" dirty="0"/>
              <a:t>, önemli bilim </a:t>
            </a:r>
            <a:r>
              <a:rPr lang="tr-TR" sz="1600" dirty="0" smtClean="0"/>
              <a:t>insanları </a:t>
            </a:r>
            <a:r>
              <a:rPr lang="tr-TR" sz="1600" dirty="0"/>
              <a:t>sıralamasında en başta yer </a:t>
            </a:r>
            <a:r>
              <a:rPr lang="tr-TR" sz="1600" dirty="0" smtClean="0"/>
              <a:t>alır</a:t>
            </a:r>
            <a:r>
              <a:rPr lang="tr-TR" sz="1600" dirty="0" smtClean="0"/>
              <a:t>.</a:t>
            </a:r>
          </a:p>
          <a:p>
            <a:pPr algn="just">
              <a:lnSpc>
                <a:spcPct val="150000"/>
              </a:lnSpc>
            </a:pPr>
            <a:r>
              <a:rPr lang="tr-TR" sz="1600" dirty="0" err="1" smtClean="0"/>
              <a:t>Newton’cu</a:t>
            </a:r>
            <a:r>
              <a:rPr lang="tr-TR" sz="1600" dirty="0" smtClean="0"/>
              <a:t> </a:t>
            </a:r>
            <a:r>
              <a:rPr lang="tr-TR" sz="1600" dirty="0"/>
              <a:t>yaklaşım da doğayı matematiksel bir bakış açısı ile değerlendirir. Oluşturduğu Newton Mekaniği Endüstri Devrimi’ne ilham olmuştur</a:t>
            </a:r>
            <a:r>
              <a:rPr lang="tr-TR" sz="1600" dirty="0" smtClean="0"/>
              <a:t>.</a:t>
            </a:r>
          </a:p>
          <a:p>
            <a:pPr algn="just">
              <a:lnSpc>
                <a:spcPct val="150000"/>
              </a:lnSpc>
            </a:pPr>
            <a:r>
              <a:rPr lang="tr-TR" sz="1600" dirty="0"/>
              <a:t>Fakat yirminci yüzyılın başında Newton’un bilimsel açıklamaları yeterli olmamaya başlar.</a:t>
            </a:r>
          </a:p>
          <a:p>
            <a:pPr algn="just">
              <a:lnSpc>
                <a:spcPct val="150000"/>
              </a:lnSpc>
            </a:pPr>
            <a:endParaRPr lang="tr-TR" sz="1600" dirty="0"/>
          </a:p>
          <a:p>
            <a:pPr marL="0" indent="0" algn="just">
              <a:lnSpc>
                <a:spcPct val="150000"/>
              </a:lnSpc>
              <a:buNone/>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a:t>
            </a:fld>
            <a:endParaRPr lang="en-US"/>
          </a:p>
        </p:txBody>
      </p:sp>
    </p:spTree>
    <p:extLst>
      <p:ext uri="{BB962C8B-B14F-4D97-AF65-F5344CB8AC3E}">
        <p14:creationId xmlns:p14="http://schemas.microsoft.com/office/powerpoint/2010/main" val="2887809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GÖRECELİK </a:t>
            </a:r>
            <a:br>
              <a:rPr lang="tr-TR" b="1" dirty="0"/>
            </a:br>
            <a:endParaRPr lang="en-US" dirty="0"/>
          </a:p>
        </p:txBody>
      </p:sp>
      <p:sp>
        <p:nvSpPr>
          <p:cNvPr id="3" name="Content Placeholder 2"/>
          <p:cNvSpPr>
            <a:spLocks noGrp="1"/>
          </p:cNvSpPr>
          <p:nvPr>
            <p:ph idx="1"/>
          </p:nvPr>
        </p:nvSpPr>
        <p:spPr/>
        <p:txBody>
          <a:bodyPr>
            <a:normAutofit/>
          </a:bodyPr>
          <a:lstStyle/>
          <a:p>
            <a:pPr algn="just">
              <a:lnSpc>
                <a:spcPct val="150000"/>
              </a:lnSpc>
            </a:pPr>
            <a:r>
              <a:rPr lang="tr-TR" sz="1700" dirty="0"/>
              <a:t>Albert Einstein uzayda kütle çekimini Genel Görelilik Kuramı ile açıklar. </a:t>
            </a:r>
            <a:r>
              <a:rPr lang="tr-TR" sz="1700" dirty="0" smtClean="0"/>
              <a:t>Uzaydaki gök cisimleri uzayı büker. Uzay bükülünce zaman da bükülür.</a:t>
            </a:r>
          </a:p>
          <a:p>
            <a:pPr algn="just">
              <a:lnSpc>
                <a:spcPct val="150000"/>
              </a:lnSpc>
            </a:pPr>
            <a:r>
              <a:rPr lang="tr-TR" sz="1700" dirty="0"/>
              <a:t>Albert </a:t>
            </a:r>
            <a:r>
              <a:rPr lang="tr-TR" sz="1700" dirty="0" err="1" smtClean="0"/>
              <a:t>Einstein’in</a:t>
            </a:r>
            <a:r>
              <a:rPr lang="tr-TR" sz="1700" dirty="0" smtClean="0"/>
              <a:t> Özel Görelilik Kuramına göre, Işık saniyede  300.000 kilometre hızla hareket eder. Cisimler bu hıza ulaşamaz. Işık hızına yaklaşıldıkça zaman yavaşlar.</a:t>
            </a:r>
            <a:endParaRPr lang="tr-TR" sz="1700" dirty="0" smtClean="0"/>
          </a:p>
          <a:p>
            <a:pPr algn="just">
              <a:lnSpc>
                <a:spcPct val="150000"/>
              </a:lnSpc>
            </a:pPr>
            <a:r>
              <a:rPr lang="tr-TR" sz="1700" dirty="0" smtClean="0"/>
              <a:t>Günümüzde </a:t>
            </a:r>
            <a:r>
              <a:rPr lang="tr-TR" sz="1700" dirty="0"/>
              <a:t>ışık hızının çok altındaki hareketlerde Newton yasalarının geçerliliği kabul edilmekle birlikte, ışık hızına yakın veya ışık hızında hareketlerde Newton yasalarının yeterli olmadığı bir gerçek olarak karşımıza </a:t>
            </a:r>
            <a:r>
              <a:rPr lang="tr-TR" sz="1700" dirty="0" smtClean="0"/>
              <a:t>çıkmaktadır.</a:t>
            </a:r>
            <a:endParaRPr lang="tr-TR" sz="1700" dirty="0"/>
          </a:p>
          <a:p>
            <a:pPr algn="just">
              <a:lnSpc>
                <a:spcPct val="150000"/>
              </a:lnSpc>
            </a:pPr>
            <a:endParaRPr lang="tr-TR"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a:t>
            </a:fld>
            <a:endParaRPr lang="en-US"/>
          </a:p>
        </p:txBody>
      </p:sp>
    </p:spTree>
    <p:extLst>
      <p:ext uri="{BB962C8B-B14F-4D97-AF65-F5344CB8AC3E}">
        <p14:creationId xmlns:p14="http://schemas.microsoft.com/office/powerpoint/2010/main" val="22042672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KUANTUM </a:t>
            </a:r>
            <a:r>
              <a:rPr lang="tr-TR" b="1" dirty="0" smtClean="0"/>
              <a:t>MEKANİĞİ </a:t>
            </a:r>
            <a:r>
              <a:rPr lang="tr-TR" b="1" dirty="0"/>
              <a:t/>
            </a:r>
            <a:br>
              <a:rPr lang="tr-TR" b="1" dirty="0"/>
            </a:br>
            <a:endParaRPr lang="en-US" dirty="0"/>
          </a:p>
        </p:txBody>
      </p:sp>
      <p:sp>
        <p:nvSpPr>
          <p:cNvPr id="3" name="Content Placeholder 2"/>
          <p:cNvSpPr>
            <a:spLocks noGrp="1"/>
          </p:cNvSpPr>
          <p:nvPr>
            <p:ph idx="1"/>
          </p:nvPr>
        </p:nvSpPr>
        <p:spPr>
          <a:xfrm>
            <a:off x="726989" y="1680132"/>
            <a:ext cx="10515600" cy="4530725"/>
          </a:xfrm>
        </p:spPr>
        <p:txBody>
          <a:bodyPr>
            <a:normAutofit/>
          </a:bodyPr>
          <a:lstStyle/>
          <a:p>
            <a:pPr algn="just">
              <a:lnSpc>
                <a:spcPct val="150000"/>
              </a:lnSpc>
            </a:pPr>
            <a:endParaRPr lang="tr-TR" sz="1600" dirty="0" smtClean="0"/>
          </a:p>
          <a:p>
            <a:pPr algn="just">
              <a:lnSpc>
                <a:spcPct val="150000"/>
              </a:lnSpc>
            </a:pPr>
            <a:r>
              <a:rPr lang="tr-TR" sz="1600" dirty="0"/>
              <a:t>20. yüzyılın diğer önemli bir çalışma alanı çok küçüklerin dünyası olarak ifade edilen atom ve atom altı parçacıklardır.  </a:t>
            </a:r>
            <a:r>
              <a:rPr lang="tr-TR" sz="1600" dirty="0" smtClean="0"/>
              <a:t>Atom </a:t>
            </a:r>
            <a:r>
              <a:rPr lang="tr-TR" sz="1600" dirty="0"/>
              <a:t>altı parçacıkların davranışları Kuantum Mekaniği ile incelenir. </a:t>
            </a:r>
            <a:r>
              <a:rPr lang="tr-TR" sz="1600" dirty="0" err="1" smtClean="0"/>
              <a:t>Max</a:t>
            </a:r>
            <a:r>
              <a:rPr lang="tr-TR" sz="1600" dirty="0" smtClean="0"/>
              <a:t> </a:t>
            </a:r>
            <a:r>
              <a:rPr lang="tr-TR" sz="1600" dirty="0" err="1"/>
              <a:t>Plack</a:t>
            </a:r>
            <a:r>
              <a:rPr lang="tr-TR" sz="1600" dirty="0"/>
              <a:t>, 20. Yüzyılın başlarında ışığın küçük parçacıklar, kuantum denilen paketler halinde yayıldığını keşfetti. O dönemde ışığın bir dalga, yani elektromanyetik bir titreşim biçiminde yayıldığına inanılıyordu (</a:t>
            </a:r>
            <a:r>
              <a:rPr lang="tr-TR" sz="1600" dirty="0" err="1"/>
              <a:t>Gribbin</a:t>
            </a:r>
            <a:r>
              <a:rPr lang="tr-TR" sz="1600" dirty="0"/>
              <a:t>, 2006: 19). </a:t>
            </a:r>
            <a:r>
              <a:rPr lang="tr-TR" sz="1600" dirty="0" smtClean="0"/>
              <a:t>Işığın </a:t>
            </a:r>
            <a:r>
              <a:rPr lang="tr-TR" sz="1600" dirty="0"/>
              <a:t>tek bir davranış biçimi yoktur. Işık bazen dalga bazen de parçacık gibi davranmaktadır. Bu duruma Dalga-Parçacık İkiliği denilmektedir (</a:t>
            </a:r>
            <a:r>
              <a:rPr lang="tr-TR" sz="1600" dirty="0" err="1"/>
              <a:t>Gribbin</a:t>
            </a:r>
            <a:r>
              <a:rPr lang="tr-TR" sz="1600" dirty="0"/>
              <a:t>, 2006; 20-22). </a:t>
            </a:r>
            <a:endParaRPr lang="tr-TR" sz="1600" dirty="0" smtClean="0"/>
          </a:p>
          <a:p>
            <a:pPr algn="just">
              <a:lnSpc>
                <a:spcPct val="150000"/>
              </a:lnSpc>
            </a:pPr>
            <a:r>
              <a:rPr lang="tr-TR" sz="1600" dirty="0" err="1"/>
              <a:t>Werner</a:t>
            </a:r>
            <a:r>
              <a:rPr lang="tr-TR" sz="1600" dirty="0"/>
              <a:t> </a:t>
            </a:r>
            <a:r>
              <a:rPr lang="tr-TR" sz="1600" dirty="0" err="1"/>
              <a:t>Heisenberg’in</a:t>
            </a:r>
            <a:r>
              <a:rPr lang="tr-TR" sz="1600" dirty="0"/>
              <a:t> (1937-1976) Belirsizlik İlkesine göre, atom altı parçacıkların hızı ve konumunun kesin olduğu söylenemez. Hızları kesin olarak belirlendiklerinde konumları, konumları kesin olarak belirlendiğinde de hızları kesin değildir (Hawking, 2015: 34). </a:t>
            </a:r>
            <a:r>
              <a:rPr lang="tr-TR" sz="1600" dirty="0" err="1"/>
              <a:t>Heisenberg</a:t>
            </a:r>
            <a:r>
              <a:rPr lang="tr-TR" sz="1600" dirty="0"/>
              <a:t>, kuantum fiziğinin temel ilkelerinden birini formüle etmiştir. </a:t>
            </a:r>
            <a:r>
              <a:rPr lang="tr-TR" sz="1600" dirty="0" err="1"/>
              <a:t>Heisenberg’in</a:t>
            </a:r>
            <a:r>
              <a:rPr lang="tr-TR" sz="1600" dirty="0"/>
              <a:t> Belirsizlik İlkesine göre, bir parçacığın konumu ve hızı aynı anda ölçülemez (Hawking ve </a:t>
            </a:r>
            <a:r>
              <a:rPr lang="tr-TR" sz="1600" dirty="0" err="1"/>
              <a:t>Mladinow</a:t>
            </a:r>
            <a:r>
              <a:rPr lang="tr-TR" sz="1600" dirty="0"/>
              <a:t>, 2011: 90).</a:t>
            </a:r>
          </a:p>
          <a:p>
            <a:pPr algn="just">
              <a:lnSpc>
                <a:spcPct val="150000"/>
              </a:lnSpc>
            </a:pPr>
            <a:endParaRPr lang="tr-TR" sz="16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a:p>
        </p:txBody>
      </p:sp>
    </p:spTree>
    <p:extLst>
      <p:ext uri="{BB962C8B-B14F-4D97-AF65-F5344CB8AC3E}">
        <p14:creationId xmlns:p14="http://schemas.microsoft.com/office/powerpoint/2010/main" val="3248504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KUANTUM </a:t>
            </a:r>
            <a:r>
              <a:rPr lang="tr-TR" b="1" dirty="0" smtClean="0"/>
              <a:t>MEKANİĞİ </a:t>
            </a:r>
            <a:r>
              <a:rPr lang="tr-TR" b="1" dirty="0"/>
              <a:t/>
            </a:r>
            <a:br>
              <a:rPr lang="tr-TR" b="1" dirty="0"/>
            </a:br>
            <a:endParaRPr lang="en-US" dirty="0"/>
          </a:p>
        </p:txBody>
      </p:sp>
      <p:sp>
        <p:nvSpPr>
          <p:cNvPr id="3" name="Content Placeholder 2"/>
          <p:cNvSpPr>
            <a:spLocks noGrp="1"/>
          </p:cNvSpPr>
          <p:nvPr>
            <p:ph idx="1"/>
          </p:nvPr>
        </p:nvSpPr>
        <p:spPr>
          <a:xfrm>
            <a:off x="665205" y="1828800"/>
            <a:ext cx="10515600" cy="4923374"/>
          </a:xfrm>
        </p:spPr>
        <p:txBody>
          <a:bodyPr>
            <a:normAutofit/>
          </a:bodyPr>
          <a:lstStyle/>
          <a:p>
            <a:pPr algn="just">
              <a:lnSpc>
                <a:spcPct val="150000"/>
              </a:lnSpc>
            </a:pPr>
            <a:r>
              <a:rPr lang="tr-TR" sz="1700" dirty="0"/>
              <a:t>Her atom altı parçacığın bir karşıt parçacığı vardır. Elektron eksi yüklüdür. Karşıt parçacığı Pozitrondur ve artı yüklüdür. </a:t>
            </a:r>
            <a:r>
              <a:rPr lang="tr-TR" sz="1700" dirty="0" smtClean="0"/>
              <a:t>Fakat </a:t>
            </a:r>
            <a:r>
              <a:rPr lang="tr-TR" sz="1700" dirty="0"/>
              <a:t>bu parçacıklar karşılaştıklarında birbirlerini yok ederler. Ünlü fizikçi Paul </a:t>
            </a:r>
            <a:r>
              <a:rPr lang="tr-TR" sz="1700" dirty="0" err="1"/>
              <a:t>Dirac</a:t>
            </a:r>
            <a:r>
              <a:rPr lang="tr-TR" sz="1700" dirty="0"/>
              <a:t> (1902-1984), fiziğe Anti Madde olgusunu katmıştır. Atomların yörüngelerinde yer alan Elektronun anti olanına Pozitron adı verilir. </a:t>
            </a:r>
            <a:r>
              <a:rPr lang="tr-TR" sz="1700" dirty="0"/>
              <a:t> </a:t>
            </a:r>
            <a:r>
              <a:rPr lang="tr-TR" sz="1700" dirty="0" smtClean="0"/>
              <a:t>Her </a:t>
            </a:r>
            <a:r>
              <a:rPr lang="tr-TR" sz="1700" dirty="0"/>
              <a:t>ikisi de aynı özelliklere sahip olmasına rağmen Elektron eksi, Pozitron artı yüklüdür. Pozitronun kullanıldığı uygulama alanlarından birisi de </a:t>
            </a:r>
            <a:r>
              <a:rPr lang="tr-TR" sz="1700" b="1" u="sng" dirty="0"/>
              <a:t>PET (Pozitron </a:t>
            </a:r>
            <a:r>
              <a:rPr lang="tr-TR" sz="1700" b="1" u="sng" dirty="0" err="1"/>
              <a:t>Emmiting</a:t>
            </a:r>
            <a:r>
              <a:rPr lang="tr-TR" sz="1700" b="1" u="sng" dirty="0"/>
              <a:t> </a:t>
            </a:r>
            <a:r>
              <a:rPr lang="tr-TR" sz="1700" b="1" u="sng" dirty="0" err="1"/>
              <a:t>Tomography</a:t>
            </a:r>
            <a:r>
              <a:rPr lang="tr-TR" sz="1700" b="1" u="sng" dirty="0"/>
              <a:t>) </a:t>
            </a:r>
            <a:r>
              <a:rPr lang="tr-TR" sz="1700" dirty="0"/>
              <a:t>adı verilen görüntüleme sistemidir (Yalçın, 2008: 10). Bu sistem tıp alanında kullanılmaktadır.</a:t>
            </a:r>
          </a:p>
          <a:p>
            <a:pPr algn="just">
              <a:lnSpc>
                <a:spcPct val="150000"/>
              </a:lnSpc>
            </a:pPr>
            <a:endParaRPr lang="tr-TR" sz="32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5</a:t>
            </a:fld>
            <a:endParaRPr lang="en-US"/>
          </a:p>
        </p:txBody>
      </p:sp>
    </p:spTree>
    <p:extLst>
      <p:ext uri="{BB962C8B-B14F-4D97-AF65-F5344CB8AC3E}">
        <p14:creationId xmlns:p14="http://schemas.microsoft.com/office/powerpoint/2010/main" val="2899864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KUANTUM </a:t>
            </a:r>
            <a:r>
              <a:rPr lang="tr-TR" b="1" dirty="0" smtClean="0"/>
              <a:t>MEKANİĞİ </a:t>
            </a:r>
            <a:r>
              <a:rPr lang="tr-TR" b="1" dirty="0"/>
              <a:t/>
            </a:r>
            <a:br>
              <a:rPr lang="tr-TR" b="1" dirty="0"/>
            </a:br>
            <a:endParaRPr lang="en-US" dirty="0"/>
          </a:p>
        </p:txBody>
      </p:sp>
      <p:sp>
        <p:nvSpPr>
          <p:cNvPr id="3" name="Content Placeholder 2"/>
          <p:cNvSpPr>
            <a:spLocks noGrp="1"/>
          </p:cNvSpPr>
          <p:nvPr>
            <p:ph idx="1"/>
          </p:nvPr>
        </p:nvSpPr>
        <p:spPr>
          <a:xfrm>
            <a:off x="640492" y="1898564"/>
            <a:ext cx="10515600" cy="4295153"/>
          </a:xfrm>
        </p:spPr>
        <p:txBody>
          <a:bodyPr>
            <a:normAutofit fontScale="92500" lnSpcReduction="20000"/>
          </a:bodyPr>
          <a:lstStyle/>
          <a:p>
            <a:pPr algn="just">
              <a:lnSpc>
                <a:spcPct val="150000"/>
              </a:lnSpc>
            </a:pPr>
            <a:r>
              <a:rPr lang="tr-TR" sz="2400" dirty="0"/>
              <a:t>Sanal Sayı ve Sanal Zaman aslında matematiksel kavramlardır. Sanal sayılar, gerçek sayılarla dik açı yaparlar</a:t>
            </a:r>
            <a:r>
              <a:rPr lang="tr-TR" sz="2400" dirty="0" smtClean="0"/>
              <a:t>.</a:t>
            </a:r>
          </a:p>
          <a:p>
            <a:pPr algn="just">
              <a:lnSpc>
                <a:spcPct val="150000"/>
              </a:lnSpc>
            </a:pPr>
            <a:endParaRPr lang="tr-TR" sz="2400" dirty="0" smtClean="0"/>
          </a:p>
          <a:p>
            <a:pPr algn="just">
              <a:lnSpc>
                <a:spcPct val="150000"/>
              </a:lnSpc>
            </a:pPr>
            <a:r>
              <a:rPr lang="tr-TR" sz="2400" dirty="0" smtClean="0"/>
              <a:t> </a:t>
            </a:r>
            <a:r>
              <a:rPr lang="tr-TR" sz="2400" dirty="0"/>
              <a:t>Sanal zaman, gerçek zamanla dik açı yaptığı için, uzaysal dördüncü bir doğrultu gibidir (Hawking, 2015: 67-68). Sanal zaman denilen ikinci bir zaman vardır. </a:t>
            </a:r>
            <a:endParaRPr lang="tr-TR" sz="2400" dirty="0" smtClean="0"/>
          </a:p>
          <a:p>
            <a:pPr algn="just">
              <a:lnSpc>
                <a:spcPct val="150000"/>
              </a:lnSpc>
            </a:pPr>
            <a:endParaRPr lang="tr-TR" sz="2400" dirty="0" smtClean="0"/>
          </a:p>
          <a:p>
            <a:pPr algn="just">
              <a:lnSpc>
                <a:spcPct val="150000"/>
              </a:lnSpc>
            </a:pPr>
            <a:r>
              <a:rPr lang="tr-TR" sz="2400" dirty="0" smtClean="0"/>
              <a:t>Sanal </a:t>
            </a:r>
            <a:r>
              <a:rPr lang="tr-TR" sz="2400" dirty="0"/>
              <a:t>zamandaki her geçmiş, gerçek zamandaki bir geçmişi belirlemektedir. Sonuçta evren için birçok olasılık elde edilir. (Hawking, 2015: 93). </a:t>
            </a:r>
          </a:p>
          <a:p>
            <a:pPr algn="just">
              <a:lnSpc>
                <a:spcPct val="150000"/>
              </a:lnSpc>
            </a:pPr>
            <a:endParaRPr lang="tr-TR" sz="32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6</a:t>
            </a:fld>
            <a:endParaRPr lang="en-US"/>
          </a:p>
        </p:txBody>
      </p:sp>
    </p:spTree>
    <p:extLst>
      <p:ext uri="{BB962C8B-B14F-4D97-AF65-F5344CB8AC3E}">
        <p14:creationId xmlns:p14="http://schemas.microsoft.com/office/powerpoint/2010/main" val="2694906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TEKNOLOJİ VE DİJİTAL KÜLTÜR </a:t>
            </a:r>
            <a:br>
              <a:rPr lang="tr-TR" b="1" dirty="0"/>
            </a:br>
            <a:endParaRPr lang="en-US" dirty="0"/>
          </a:p>
        </p:txBody>
      </p:sp>
      <p:sp>
        <p:nvSpPr>
          <p:cNvPr id="3" name="Content Placeholder 2"/>
          <p:cNvSpPr>
            <a:spLocks noGrp="1"/>
          </p:cNvSpPr>
          <p:nvPr>
            <p:ph idx="1"/>
          </p:nvPr>
        </p:nvSpPr>
        <p:spPr>
          <a:xfrm>
            <a:off x="640492" y="1898564"/>
            <a:ext cx="10515600" cy="4295153"/>
          </a:xfrm>
        </p:spPr>
        <p:txBody>
          <a:bodyPr>
            <a:normAutofit fontScale="85000" lnSpcReduction="10000"/>
          </a:bodyPr>
          <a:lstStyle/>
          <a:p>
            <a:pPr algn="just">
              <a:lnSpc>
                <a:spcPct val="150000"/>
              </a:lnSpc>
            </a:pPr>
            <a:r>
              <a:rPr lang="tr-TR" dirty="0"/>
              <a:t>Dijital kültür, var olan dijital teknolojinin etkisi ile oluşmaktadır. Dijital dünyada makinalar artık teknik olmaktan çok sosyal bir olgu haline gelmiştir. </a:t>
            </a:r>
            <a:endParaRPr lang="tr-TR" dirty="0" smtClean="0"/>
          </a:p>
          <a:p>
            <a:pPr algn="just">
              <a:lnSpc>
                <a:spcPct val="150000"/>
              </a:lnSpc>
            </a:pPr>
            <a:endParaRPr lang="tr-TR" dirty="0"/>
          </a:p>
          <a:p>
            <a:pPr algn="just">
              <a:lnSpc>
                <a:spcPct val="150000"/>
              </a:lnSpc>
            </a:pPr>
            <a:r>
              <a:rPr lang="tr-TR" dirty="0" smtClean="0"/>
              <a:t>Dijital </a:t>
            </a:r>
            <a:r>
              <a:rPr lang="tr-TR" dirty="0"/>
              <a:t>kültür; var olan </a:t>
            </a:r>
            <a:r>
              <a:rPr lang="tr-TR" dirty="0" err="1"/>
              <a:t>sosyopolitik</a:t>
            </a:r>
            <a:r>
              <a:rPr lang="tr-TR" dirty="0"/>
              <a:t>, kültür ve ekonomi üzerinde nesnelleştirmeye ve özelleştirmeye yönlenerek kurulmaktadır (</a:t>
            </a:r>
            <a:r>
              <a:rPr lang="tr-TR" dirty="0" err="1"/>
              <a:t>Hand</a:t>
            </a:r>
            <a:r>
              <a:rPr lang="tr-TR" dirty="0"/>
              <a:t>, 2008: 39). Dijital iletişim teknolojileri mevcut ekonomi ve kültürün düzenlenmesinde çok önemli bir rol oynamaktadır.</a:t>
            </a:r>
          </a:p>
          <a:p>
            <a:pPr algn="just">
              <a:lnSpc>
                <a:spcPct val="150000"/>
              </a:lnSpc>
            </a:pPr>
            <a:endParaRPr lang="tr-TR" sz="32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7</a:t>
            </a:fld>
            <a:endParaRPr lang="en-US"/>
          </a:p>
        </p:txBody>
      </p:sp>
    </p:spTree>
    <p:extLst>
      <p:ext uri="{BB962C8B-B14F-4D97-AF65-F5344CB8AC3E}">
        <p14:creationId xmlns:p14="http://schemas.microsoft.com/office/powerpoint/2010/main" val="712446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TEKNOLOJİ VE DİJİTAL KÜLTÜR </a:t>
            </a:r>
            <a:br>
              <a:rPr lang="tr-TR" b="1" dirty="0"/>
            </a:br>
            <a:endParaRPr lang="en-US" dirty="0"/>
          </a:p>
        </p:txBody>
      </p:sp>
      <p:sp>
        <p:nvSpPr>
          <p:cNvPr id="3" name="Content Placeholder 2"/>
          <p:cNvSpPr>
            <a:spLocks noGrp="1"/>
          </p:cNvSpPr>
          <p:nvPr>
            <p:ph idx="1"/>
          </p:nvPr>
        </p:nvSpPr>
        <p:spPr>
          <a:xfrm>
            <a:off x="640492" y="1898564"/>
            <a:ext cx="10515600" cy="4295153"/>
          </a:xfrm>
        </p:spPr>
        <p:txBody>
          <a:bodyPr>
            <a:normAutofit/>
          </a:bodyPr>
          <a:lstStyle/>
          <a:p>
            <a:pPr algn="just">
              <a:lnSpc>
                <a:spcPct val="150000"/>
              </a:lnSpc>
            </a:pPr>
            <a:r>
              <a:rPr lang="tr-TR" sz="1700" dirty="0"/>
              <a:t>Sanal, gerçekliğin bir başka boyutudur fakat günümüzde “sanal” kelimesi gerçek olmayan anlamında kullanılmaktadır. "Gerçek" kelimesi, bazı maddi düzenlemeleri, somut bir varlığı ima etmektedir</a:t>
            </a:r>
            <a:r>
              <a:rPr lang="tr-TR" sz="1700" dirty="0" smtClean="0"/>
              <a:t>. “</a:t>
            </a:r>
            <a:r>
              <a:rPr lang="tr-TR" sz="1700" dirty="0"/>
              <a:t>Sanal Gerçeklik” ifadesi ile ise iki zıt anlam bir arada kullanılmaktadır (</a:t>
            </a:r>
            <a:r>
              <a:rPr lang="tr-TR" sz="1700" dirty="0" err="1"/>
              <a:t>Lévy</a:t>
            </a:r>
            <a:r>
              <a:rPr lang="tr-TR" sz="1700" dirty="0"/>
              <a:t>, 2001: 29). Sanal Gerçeklik günümüzde hayatın neredeyse her alanında uygulama alanı bulmaktadır. </a:t>
            </a:r>
            <a:endParaRPr lang="tr-TR" sz="1700" dirty="0" smtClean="0"/>
          </a:p>
          <a:p>
            <a:pPr algn="just">
              <a:lnSpc>
                <a:spcPct val="150000"/>
              </a:lnSpc>
            </a:pPr>
            <a:r>
              <a:rPr lang="tr-TR" sz="1600" dirty="0"/>
              <a:t>Çok popüler olan ve birçok insanın içinde yaşadığı sanal gerçekliğe bir başka örnek olarak Second Life verilebilir. Second Life, gerçek hayatta yaşayan kişilerin, aynı veya bir başka kişilikle tamamen sanal ve yeniden bir hayat kurduğu başka bir dünyadır.  Bu sanal dünyanın her şeyi hatta kullandığı para bile sanaldır. Kişiler, biri gerçek diğeri ise sanal olan iki dünyada iki farklı kişi olarak da yaşayabilmektedir. Böylece bu hayatta gerçekleştirilemeyen her şey sanal hayatta mümkün hale gelebilmektedir. </a:t>
            </a:r>
          </a:p>
          <a:p>
            <a:pPr algn="just">
              <a:lnSpc>
                <a:spcPct val="150000"/>
              </a:lnSpc>
            </a:pPr>
            <a:endParaRPr lang="tr-TR" sz="1700" dirty="0"/>
          </a:p>
          <a:p>
            <a:pPr algn="just">
              <a:lnSpc>
                <a:spcPct val="150000"/>
              </a:lnSpc>
            </a:pPr>
            <a:endParaRPr lang="tr-TR" sz="32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8</a:t>
            </a:fld>
            <a:endParaRPr lang="en-US"/>
          </a:p>
        </p:txBody>
      </p:sp>
    </p:spTree>
    <p:extLst>
      <p:ext uri="{BB962C8B-B14F-4D97-AF65-F5344CB8AC3E}">
        <p14:creationId xmlns:p14="http://schemas.microsoft.com/office/powerpoint/2010/main" val="3587231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508" y="410368"/>
            <a:ext cx="10515600" cy="1325563"/>
          </a:xfrm>
        </p:spPr>
        <p:txBody>
          <a:bodyPr>
            <a:normAutofit/>
          </a:bodyPr>
          <a:lstStyle/>
          <a:p>
            <a:pPr algn="ctr"/>
            <a:r>
              <a:rPr lang="tr-TR" b="1" dirty="0"/>
              <a:t>DİJİTAL ÇAĞDA ÖĞRENME </a:t>
            </a:r>
            <a:endParaRPr lang="en-US" dirty="0"/>
          </a:p>
        </p:txBody>
      </p:sp>
      <p:sp>
        <p:nvSpPr>
          <p:cNvPr id="3" name="Content Placeholder 2"/>
          <p:cNvSpPr>
            <a:spLocks noGrp="1"/>
          </p:cNvSpPr>
          <p:nvPr>
            <p:ph idx="1"/>
          </p:nvPr>
        </p:nvSpPr>
        <p:spPr>
          <a:xfrm>
            <a:off x="762000" y="1735931"/>
            <a:ext cx="10515600" cy="4457786"/>
          </a:xfrm>
        </p:spPr>
        <p:txBody>
          <a:bodyPr>
            <a:normAutofit fontScale="77500" lnSpcReduction="20000"/>
          </a:bodyPr>
          <a:lstStyle/>
          <a:p>
            <a:pPr algn="just">
              <a:lnSpc>
                <a:spcPct val="150000"/>
              </a:lnSpc>
            </a:pPr>
            <a:r>
              <a:rPr lang="tr-TR" dirty="0"/>
              <a:t>Öğrenme ihtiyacı günümüzde geçmişe göre daha da artmaktadır. Tarihsel süreç içinde bulunulan dönemin özelliğine göre değişik öğrenme kuramları geliştirilmiştir. </a:t>
            </a:r>
            <a:endParaRPr lang="tr-TR" dirty="0" smtClean="0"/>
          </a:p>
          <a:p>
            <a:pPr algn="just">
              <a:lnSpc>
                <a:spcPct val="150000"/>
              </a:lnSpc>
            </a:pPr>
            <a:endParaRPr lang="tr-TR" dirty="0"/>
          </a:p>
          <a:p>
            <a:pPr algn="just">
              <a:lnSpc>
                <a:spcPct val="150000"/>
              </a:lnSpc>
            </a:pPr>
            <a:r>
              <a:rPr lang="tr-TR" dirty="0" smtClean="0"/>
              <a:t>Öğrenme</a:t>
            </a:r>
            <a:r>
              <a:rPr lang="tr-TR" dirty="0"/>
              <a:t>,  kuramsal olarak Endüstri toplumu sürecinde Davranışçı (</a:t>
            </a:r>
            <a:r>
              <a:rPr lang="tr-TR" dirty="0" err="1"/>
              <a:t>Behaviorist</a:t>
            </a:r>
            <a:r>
              <a:rPr lang="tr-TR" dirty="0"/>
              <a:t>), endüstri toplumundan bilgi toplumuna geçiş sürecinde Bilişsel (</a:t>
            </a:r>
            <a:r>
              <a:rPr lang="tr-TR" dirty="0" err="1"/>
              <a:t>Cognitive</a:t>
            </a:r>
            <a:r>
              <a:rPr lang="tr-TR" dirty="0"/>
              <a:t>) ve bilgi toplumu sürecinde Yapısal (</a:t>
            </a:r>
            <a:r>
              <a:rPr lang="tr-TR" dirty="0" err="1"/>
              <a:t>Constructivist</a:t>
            </a:r>
            <a:r>
              <a:rPr lang="tr-TR" dirty="0"/>
              <a:t>) yaklaşımlarla açıklanmaktadır. Ağ toplumu sürecinde karşımıza </a:t>
            </a:r>
            <a:r>
              <a:rPr lang="tr-TR" dirty="0" err="1"/>
              <a:t>Bağlantıcı</a:t>
            </a:r>
            <a:r>
              <a:rPr lang="tr-TR" dirty="0"/>
              <a:t> (</a:t>
            </a:r>
            <a:r>
              <a:rPr lang="tr-TR" dirty="0" err="1"/>
              <a:t>Connectivist</a:t>
            </a:r>
            <a:r>
              <a:rPr lang="tr-TR" dirty="0"/>
              <a:t>) öğrenme yaklaşımı çıkmaktadır. George Siemens’e göre </a:t>
            </a:r>
            <a:r>
              <a:rPr lang="tr-TR" dirty="0" err="1"/>
              <a:t>Bağlantıcılık</a:t>
            </a:r>
            <a:r>
              <a:rPr lang="tr-TR" dirty="0"/>
              <a:t> (</a:t>
            </a:r>
            <a:r>
              <a:rPr lang="tr-TR" dirty="0" err="1"/>
              <a:t>Conectivism</a:t>
            </a:r>
            <a:r>
              <a:rPr lang="tr-TR" dirty="0"/>
              <a:t>) 21. Yüzyılın öğrenme paradigması ve dijital çağın öğrenme kuramıdır. Bu yüzyılda öğrenme ağ üzerinden gerçekleşmektedir.</a:t>
            </a:r>
          </a:p>
          <a:p>
            <a:pPr algn="just">
              <a:lnSpc>
                <a:spcPct val="150000"/>
              </a:lnSpc>
            </a:pPr>
            <a:endParaRPr lang="tr-TR" sz="3600" dirty="0"/>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smtClean="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9</a:t>
            </a:fld>
            <a:endParaRPr lang="en-US"/>
          </a:p>
        </p:txBody>
      </p:sp>
    </p:spTree>
    <p:extLst>
      <p:ext uri="{BB962C8B-B14F-4D97-AF65-F5344CB8AC3E}">
        <p14:creationId xmlns:p14="http://schemas.microsoft.com/office/powerpoint/2010/main" val="2334394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1888</Words>
  <Application>Microsoft Office PowerPoint</Application>
  <PresentationFormat>Geniş ekran</PresentationFormat>
  <Paragraphs>140</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Calibri Light</vt:lpstr>
      <vt:lpstr>Office Theme</vt:lpstr>
      <vt:lpstr>Bölüm 14</vt:lpstr>
      <vt:lpstr>ENDÜSTRİ DEVRİMİ VE MEKANİK DÜNYA ANLAYIŞI </vt:lpstr>
      <vt:lpstr>GÖRECELİK  </vt:lpstr>
      <vt:lpstr>KUANTUM MEKANİĞİ  </vt:lpstr>
      <vt:lpstr>KUANTUM MEKANİĞİ  </vt:lpstr>
      <vt:lpstr>KUANTUM MEKANİĞİ  </vt:lpstr>
      <vt:lpstr>TEKNOLOJİ VE DİJİTAL KÜLTÜR  </vt:lpstr>
      <vt:lpstr>TEKNOLOJİ VE DİJİTAL KÜLTÜR  </vt:lpstr>
      <vt:lpstr>DİJİTAL ÇAĞDA ÖĞRENME </vt:lpstr>
      <vt:lpstr>DİJİTAL ÇAĞDA ÖĞRENME </vt:lpstr>
      <vt:lpstr>21. YÜZYILDA ORTAYA ÇIKAN TEKNOLOJİLER VE GELECEĞE YÖNELİK EĞİLİMLER</vt:lpstr>
      <vt:lpstr>21. YÜZYILDA ORTAYA ÇIKAN TEKNOLOJİLER VE GELECEĞE YÖNELİK EĞİLİMLER</vt:lpstr>
      <vt:lpstr>21. YÜZYILDA ORTAYA ÇIKAN TEKNOLOJİLER VE GELECEĞE YÖNELİK EĞİLİMLER</vt:lpstr>
      <vt:lpstr>21. YÜZYILDA ORTAYA ÇIKAN TEKNOLOJİLER VE GELECEĞE YÖNELİK EĞİLİMLER</vt:lpstr>
      <vt:lpstr>21. YÜZYILDA ORTAYA ÇIKAN TEKNOLOJİLER VE GELECEĞE YÖNELİK EĞİLİMLER</vt:lpstr>
      <vt:lpstr>21. YÜZYILDA ORTAYA ÇIKAN TEKNOLOJİLER VE GELECEĞE YÖNELİK EĞİLİMLER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User</cp:lastModifiedBy>
  <cp:revision>56</cp:revision>
  <dcterms:created xsi:type="dcterms:W3CDTF">2019-01-04T17:54:52Z</dcterms:created>
  <dcterms:modified xsi:type="dcterms:W3CDTF">2019-03-10T12:37:10Z</dcterms:modified>
</cp:coreProperties>
</file>