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35" autoAdjust="0"/>
  </p:normalViewPr>
  <p:slideViewPr>
    <p:cSldViewPr>
      <p:cViewPr>
        <p:scale>
          <a:sx n="80" d="100"/>
          <a:sy n="80" d="100"/>
        </p:scale>
        <p:origin x="1068" y="5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827088"/>
            <a:ext cx="1528762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etin kutusu 14"/>
          <p:cNvSpPr txBox="1">
            <a:spLocks noChangeArrowheads="1"/>
          </p:cNvSpPr>
          <p:nvPr/>
        </p:nvSpPr>
        <p:spPr bwMode="auto">
          <a:xfrm>
            <a:off x="4557713" y="1052513"/>
            <a:ext cx="39322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tr-TR" sz="24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 eaLnBrk="1" hangingPunct="1"/>
            <a:r>
              <a:rPr lang="tr-TR" altLang="tr-TR" sz="24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 Meslek Yüksekokulu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/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931B6F20-9862-4CDE-B5EF-064796D2B03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0631851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328D-89CC-456F-B12E-E75442F3201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52003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12C04-3409-4799-8C17-0CA3F73D32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8063083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92048AB-4B5E-4249-8688-BBCE54CC79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8021594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/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D6695FFE-DAAA-45D8-AB38-0E50856641D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0824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40775-4B59-477B-96AC-10CA25A5E54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422660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293DB-2D2B-4096-BC27-5105D1A544C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2438739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32A2F-189D-4096-BB8C-9BB299808F2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5281902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EA04E-F3E1-416C-94A5-114FD7BF783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550076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/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137305F2-8171-420C-9B80-4468FC206F1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181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381D7-BBA5-4DEA-BD80-2D7A4DC77A4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807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63" y="1846263"/>
            <a:ext cx="10058400" cy="402272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788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5436DADE-EA13-4619-80AD-49F6C3BD5DD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75" r:id="rId4"/>
    <p:sldLayoutId id="2147483876" r:id="rId5"/>
    <p:sldLayoutId id="2147483877" r:id="rId6"/>
    <p:sldLayoutId id="2147483882" r:id="rId7"/>
    <p:sldLayoutId id="2147483883" r:id="rId8"/>
    <p:sldLayoutId id="2147483884" r:id="rId9"/>
    <p:sldLayoutId id="2147483878" r:id="rId10"/>
    <p:sldLayoutId id="2147483885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 kern="1200" spc="-38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68263" indent="-68263" algn="l" defTabSz="685800" rtl="0" fontAlgn="base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7338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3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3863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1975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8500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3200" dirty="0" smtClean="0">
                <a:solidFill>
                  <a:schemeClr val="tx2">
                    <a:satMod val="130000"/>
                  </a:schemeClr>
                </a:solidFill>
              </a:rPr>
              <a:t>Yerel </a:t>
            </a:r>
            <a:r>
              <a:rPr lang="tr-TR" sz="3200" dirty="0" err="1" smtClean="0">
                <a:solidFill>
                  <a:schemeClr val="tx2">
                    <a:satMod val="130000"/>
                  </a:schemeClr>
                </a:solidFill>
              </a:rPr>
              <a:t>Veritabanında</a:t>
            </a:r>
            <a:r>
              <a:rPr lang="tr-TR" sz="3200" dirty="0" smtClean="0">
                <a:solidFill>
                  <a:schemeClr val="tx2">
                    <a:satMod val="130000"/>
                  </a:schemeClr>
                </a:solidFill>
              </a:rPr>
              <a:t> İstenilen Kayda / Kayıtlara Ulaşmak</a:t>
            </a:r>
            <a:endParaRPr lang="tr-TR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138" y="4456113"/>
            <a:ext cx="100584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1800" dirty="0" smtClean="0"/>
              <a:t>Görsel Programlama II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altLang="tr-TR" sz="1800" dirty="0" err="1"/>
              <a:t>Öğr.Gör</a:t>
            </a:r>
            <a:r>
              <a:rPr lang="tr-TR" altLang="tr-TR" sz="1800" dirty="0"/>
              <a:t>. Salih ERDURUCAN</a:t>
            </a:r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 [1]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İlk kayda gitmek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0;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 smtClean="0"/>
              <a:t>İkinci kayda gitmek için	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1;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Son kayda gitmek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cm.Count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– 1;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 [1]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İlk kaydı silmek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cm.RemoveAt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( 0 );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 smtClean="0"/>
              <a:t>İkinci kaydı silmek için	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cm.RemoveAt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( 1 );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Son kaydı silmek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cm.RemoveAt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(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cm.Count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– 1);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Aktif kaydı silmek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cm.RemoveAt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(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);</a:t>
            </a:r>
          </a:p>
          <a:p>
            <a:pPr marL="288036" lvl="1" indent="-137160" fontAlgn="auto">
              <a:defRPr/>
            </a:pPr>
            <a:endParaRPr lang="tr-TR" sz="25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 [1]</a:t>
            </a:r>
            <a:endParaRPr lang="tr-TR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084263" y="1852613"/>
            <a:ext cx="9202737" cy="509587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Aktif kaydı kullanıcı onayı alarak silmek için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209800" y="259080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DialogResult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d =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MessageBox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.Show(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"Silme onayı"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"Kaydı silmek istiyor musunuz ?"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MessageBoxButtons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.YesNo ); 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(d ==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DialogResult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.Yes)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cm.RemoveAt(cm.Position);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tr-TR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 smtClean="0"/>
              <a:t>uygulama [1]</a:t>
            </a:r>
            <a:endParaRPr lang="tr-TR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096963" y="1981200"/>
            <a:ext cx="10058400" cy="402272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Musteriler</a:t>
            </a:r>
            <a:r>
              <a:rPr lang="tr-TR" altLang="tr-TR" sz="2500" dirty="0" smtClean="0"/>
              <a:t> tablosunu </a:t>
            </a:r>
            <a:r>
              <a:rPr lang="tr-TR" altLang="tr-TR" sz="2500" dirty="0" err="1" smtClean="0"/>
              <a:t>DataGridView’a</a:t>
            </a:r>
            <a:r>
              <a:rPr lang="tr-TR" altLang="tr-TR" sz="2500" dirty="0" smtClean="0"/>
              <a:t> bağlayalım</a:t>
            </a:r>
          </a:p>
          <a:p>
            <a:pPr marL="68580" indent="-68580" fontAlgn="auto">
              <a:defRPr/>
            </a:pPr>
            <a:r>
              <a:rPr lang="tr-TR" altLang="tr-TR" sz="2500" dirty="0" err="1" smtClean="0"/>
              <a:t>DataGridView</a:t>
            </a:r>
            <a:r>
              <a:rPr lang="tr-TR" altLang="tr-TR" sz="2500" dirty="0" smtClean="0"/>
              <a:t> üzerinde ileri-geri-ilk-son kayda gitmek için düğmeler…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Aktif kaydı silmek için bir düğme…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Yeni kayıt eklemek için de bir düğme yerleştirelim</a:t>
            </a: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 smtClean="0"/>
              <a:t>uygulama [1]</a:t>
            </a:r>
            <a:endParaRPr lang="tr-TR" dirty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28800"/>
            <a:ext cx="59436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 smtClean="0"/>
              <a:t>uygulama [1]</a:t>
            </a:r>
            <a:endParaRPr lang="tr-TR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096963" y="1735138"/>
            <a:ext cx="9361487" cy="1066800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/>
              <a:t>Form_Load</a:t>
            </a:r>
            <a:r>
              <a:rPr lang="tr-TR" altLang="tr-TR" sz="2500" dirty="0"/>
              <a:t> sırasında veri </a:t>
            </a:r>
            <a:r>
              <a:rPr lang="tr-TR" altLang="tr-TR" sz="2500" dirty="0" err="1"/>
              <a:t>SqlConnection</a:t>
            </a:r>
            <a:r>
              <a:rPr lang="tr-TR" altLang="tr-TR" sz="2500" dirty="0"/>
              <a:t>, </a:t>
            </a:r>
            <a:r>
              <a:rPr lang="tr-TR" altLang="tr-TR" sz="2500" dirty="0" err="1"/>
              <a:t>SqlCommand</a:t>
            </a:r>
            <a:r>
              <a:rPr lang="tr-TR" altLang="tr-TR" sz="2500" dirty="0"/>
              <a:t> ve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kullanılarak çekilir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762000" y="2514600"/>
            <a:ext cx="11201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6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Forml_Load(</a:t>
            </a:r>
            <a:r>
              <a:rPr lang="tr-TR" sz="16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tr-TR" sz="1600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c =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(); c.ConnectionString = </a:t>
            </a:r>
            <a:r>
              <a:rPr lang="en-US" sz="1600">
                <a:solidFill>
                  <a:srgbClr val="800000"/>
                </a:solidFill>
                <a:latin typeface="Consolas" panose="020B0609020204030204" pitchFamily="49" charset="0"/>
              </a:rPr>
              <a:t>@"Data Source=.\SQLEXPRESS; </a:t>
            </a:r>
          </a:p>
          <a:p>
            <a:r>
              <a:rPr lang="tr-TR" sz="1600">
                <a:solidFill>
                  <a:srgbClr val="800000"/>
                </a:solidFill>
                <a:latin typeface="Consolas" panose="020B0609020204030204" pitchFamily="49" charset="0"/>
              </a:rPr>
              <a:t>                AttachDbFilename=C:\dell\ticaret.mdf;</a:t>
            </a:r>
          </a:p>
          <a:p>
            <a:r>
              <a:rPr lang="tr-TR" sz="1600">
                <a:solidFill>
                  <a:srgbClr val="800000"/>
                </a:solidFill>
                <a:latin typeface="Consolas" panose="020B0609020204030204" pitchFamily="49" charset="0"/>
              </a:rPr>
              <a:t>                Integrated Security=True;</a:t>
            </a:r>
          </a:p>
          <a:p>
            <a:r>
              <a:rPr lang="tr-TR" sz="1600">
                <a:solidFill>
                  <a:srgbClr val="800000"/>
                </a:solidFill>
                <a:latin typeface="Consolas" panose="020B0609020204030204" pitchFamily="49" charset="0"/>
              </a:rPr>
              <a:t>                Connect Timeout=30;</a:t>
            </a:r>
          </a:p>
          <a:p>
            <a:r>
              <a:rPr lang="tr-TR" sz="1600">
                <a:solidFill>
                  <a:srgbClr val="800000"/>
                </a:solidFill>
                <a:latin typeface="Consolas" panose="020B0609020204030204" pitchFamily="49" charset="0"/>
              </a:rPr>
              <a:t>                User Instance=True"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c.Open();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crad =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>
                <a:solidFill>
                  <a:srgbClr val="A31515"/>
                </a:solidFill>
                <a:latin typeface="Consolas" panose="020B0609020204030204" pitchFamily="49" charset="0"/>
              </a:rPr>
              <a:t>"SELECT * FROM müşteriler"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c);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600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dt = </a:t>
            </a:r>
            <a:r>
              <a:rPr lang="tr-TR" sz="16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600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dt.Load(cmd.ExecuteReader());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dataGridViewl.DataSource = dt;|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c.Close();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c.Dispose</a:t>
            </a:r>
            <a:r>
              <a:rPr lang="tr-TR" sz="1600" smtClean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endParaRPr lang="tr-TR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sz="1600"/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/>
              <a:t>uygulama [1]</a:t>
            </a:r>
            <a:endParaRPr lang="tr-TR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914400" y="1751013"/>
            <a:ext cx="10515600" cy="1449387"/>
          </a:xfrm>
        </p:spPr>
        <p:txBody>
          <a:bodyPr>
            <a:noAutofit/>
          </a:bodyPr>
          <a:lstStyle/>
          <a:p>
            <a:pPr marL="68580" indent="-68580" fontAlgn="auto">
              <a:defRPr/>
            </a:pPr>
            <a:r>
              <a:rPr lang="tr-TR" altLang="tr-TR" sz="2500" dirty="0" err="1"/>
              <a:t>CurrencyManager</a:t>
            </a:r>
            <a:r>
              <a:rPr lang="tr-TR" altLang="tr-TR" sz="2500" dirty="0"/>
              <a:t> nesnesi global olarak tanımlanır ve </a:t>
            </a:r>
            <a:r>
              <a:rPr lang="tr-TR" altLang="tr-TR" sz="2500" dirty="0" err="1"/>
              <a:t>Form_Load</a:t>
            </a:r>
            <a:r>
              <a:rPr lang="tr-TR" altLang="tr-TR" sz="2500" dirty="0"/>
              <a:t> içinde alınır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85800" y="2209800"/>
            <a:ext cx="109728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partial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2B91AF"/>
                </a:solidFill>
                <a:latin typeface="Consolas" panose="020B0609020204030204" pitchFamily="49" charset="0"/>
              </a:rPr>
              <a:t>Form1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300">
                <a:solidFill>
                  <a:srgbClr val="2B91AF"/>
                </a:solidFill>
                <a:latin typeface="Consolas" panose="020B0609020204030204" pitchFamily="49" charset="0"/>
              </a:rPr>
              <a:t>Form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sz="1300">
                <a:solidFill>
                  <a:srgbClr val="2B91AF"/>
                </a:solidFill>
                <a:latin typeface="Consolas" panose="020B0609020204030204" pitchFamily="49" charset="0"/>
              </a:rPr>
              <a:t>CurrencyManager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cm;    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Form1()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InitializeComponent();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Forml_Load(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tr-TR" sz="1300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3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c =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SqlConnection();</a:t>
            </a:r>
          </a:p>
          <a:p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sz="1300">
                <a:solidFill>
                  <a:srgbClr val="2B91AF"/>
                </a:solidFill>
                <a:latin typeface="Consolas" panose="020B0609020204030204" pitchFamily="49" charset="0"/>
              </a:rPr>
              <a:t>c.ConnectionString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300">
                <a:solidFill>
                  <a:srgbClr val="800000"/>
                </a:solidFill>
                <a:latin typeface="Consolas" panose="020B0609020204030204" pitchFamily="49" charset="0"/>
              </a:rPr>
              <a:t>@"Data Source=.\SQLEXPRESS; AttachDbFilename=C:\dell\ticaret.mdf;</a:t>
            </a:r>
          </a:p>
          <a:p>
            <a:r>
              <a:rPr lang="en-US" sz="1300">
                <a:solidFill>
                  <a:srgbClr val="800000"/>
                </a:solidFill>
                <a:latin typeface="Consolas" panose="020B0609020204030204" pitchFamily="49" charset="0"/>
              </a:rPr>
              <a:t>                Integrated Security=True; Connect Timeout=30; User Instance=True"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c.Open();</a:t>
            </a:r>
          </a:p>
          <a:p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SqlCommand </a:t>
            </a:r>
            <a:r>
              <a:rPr lang="en-US" sz="1300" smtClean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tr-TR" sz="1300" smtClean="0">
                <a:solidFill>
                  <a:srgbClr val="000000"/>
                </a:solidFill>
                <a:latin typeface="Consolas" panose="020B0609020204030204" pitchFamily="49" charset="0"/>
              </a:rPr>
              <a:t>m</a:t>
            </a:r>
            <a:r>
              <a:rPr lang="en-US" sz="1300" smtClean="0">
                <a:solidFill>
                  <a:srgbClr val="000000"/>
                </a:solidFill>
                <a:latin typeface="Consolas" panose="020B0609020204030204" pitchFamily="49" charset="0"/>
              </a:rPr>
              <a:t>d 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SqlCommand(</a:t>
            </a:r>
            <a:r>
              <a:rPr lang="en-US" sz="1300">
                <a:solidFill>
                  <a:srgbClr val="A31515"/>
                </a:solidFill>
                <a:latin typeface="Consolas" panose="020B0609020204030204" pitchFamily="49" charset="0"/>
              </a:rPr>
              <a:t>"SELECT * FROM müşteriler"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, c);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DataTable dt =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DataTable();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dt.Load(cmd.ExecuteReader());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dataGridViewl.DataSource = dt;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cm = (</a:t>
            </a:r>
            <a:r>
              <a:rPr lang="tr-TR" sz="1300">
                <a:solidFill>
                  <a:srgbClr val="2B91AF"/>
                </a:solidFill>
                <a:latin typeface="Consolas" panose="020B0609020204030204" pitchFamily="49" charset="0"/>
              </a:rPr>
              <a:t>CurrencyManager</a:t>
            </a:r>
            <a:r>
              <a:rPr lang="tr-TR" sz="1300" smtClean="0">
                <a:solidFill>
                  <a:srgbClr val="000000"/>
                </a:solidFill>
                <a:latin typeface="Consolas" panose="020B0609020204030204" pitchFamily="49" charset="0"/>
              </a:rPr>
              <a:t>) BindingConText[dt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c.Close();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c.Dispose</a:t>
            </a:r>
            <a:r>
              <a:rPr lang="tr-TR" sz="1300" smtClean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endParaRPr lang="tr-TR" sz="13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sz="130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 sz="13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tr-TR" sz="1300"/>
          </a:p>
        </p:txBody>
      </p:sp>
      <p:sp>
        <p:nvSpPr>
          <p:cNvPr id="6" name="Dikdörtgen 5"/>
          <p:cNvSpPr/>
          <p:nvPr/>
        </p:nvSpPr>
        <p:spPr>
          <a:xfrm>
            <a:off x="1371600" y="2550696"/>
            <a:ext cx="2057400" cy="3048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756608" y="5598696"/>
            <a:ext cx="4038600" cy="2286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/>
              <a:t>uygulama [1]</a:t>
            </a:r>
            <a:endParaRPr lang="tr-TR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8201" y="1736725"/>
            <a:ext cx="10591800" cy="701675"/>
          </a:xfrm>
        </p:spPr>
        <p:txBody>
          <a:bodyPr>
            <a:noAutofit/>
          </a:bodyPr>
          <a:lstStyle/>
          <a:p>
            <a:pPr marL="68580" indent="-68580" fontAlgn="auto">
              <a:defRPr/>
            </a:pPr>
            <a:r>
              <a:rPr lang="tr-TR" altLang="tr-TR" sz="2500" smtClean="0"/>
              <a:t>Daha sonra her düğmenin click olayında “</a:t>
            </a:r>
            <a:r>
              <a:rPr lang="tr-TR" altLang="tr-TR" sz="2500" smtClean="0">
                <a:solidFill>
                  <a:srgbClr val="FF0000"/>
                </a:solidFill>
              </a:rPr>
              <a:t>cm</a:t>
            </a:r>
            <a:r>
              <a:rPr lang="tr-TR" altLang="tr-TR" sz="2500" smtClean="0"/>
              <a:t>” nesnesine erişerek istenen işlemler yapılır.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352800" y="2286000"/>
            <a:ext cx="6096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button6_click(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cm.RemoveAt(cm.Position);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buttonl_Click(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cm.Position = 0;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button2_click(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cm.Position--;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button4_Click(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cm.Position++;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button3_Click(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cm.Position = cm.count - 1;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 sz="1300"/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/>
              <a:t>uygulama [1]</a:t>
            </a:r>
            <a:endParaRPr lang="tr-TR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219200" y="1833563"/>
            <a:ext cx="9163050" cy="990600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Kayıtlar arası gezinti sırasında aktif kaydı aşağıdaki şekilde göstermek için</a:t>
            </a:r>
          </a:p>
        </p:txBody>
      </p:sp>
      <p:pic>
        <p:nvPicPr>
          <p:cNvPr id="266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863" y="2630488"/>
            <a:ext cx="429418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Box 5"/>
          <p:cNvSpPr txBox="1">
            <a:spLocks noChangeArrowheads="1"/>
          </p:cNvSpPr>
          <p:nvPr/>
        </p:nvSpPr>
        <p:spPr bwMode="auto">
          <a:xfrm>
            <a:off x="1477963" y="4630738"/>
            <a:ext cx="96774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tr-TR" sz="2500">
                <a:latin typeface="Times New Roman" panose="02020603050405020304" pitchFamily="18" charset="0"/>
                <a:cs typeface="Times New Roman" panose="02020603050405020304" pitchFamily="18" charset="0"/>
              </a:rPr>
              <a:t>Bu kod parçası her gezinti düğmesinin click olayı içinde tekrar etmelidir.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667000" y="3805376"/>
            <a:ext cx="7486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Label1.Text = (cm.Position + 1) + 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 / 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+ cm.Count;</a:t>
            </a:r>
            <a:endParaRPr lang="tr-TR"/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8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tx2">
                    <a:satMod val="130000"/>
                  </a:schemeClr>
                </a:solidFill>
              </a:rPr>
              <a:t>Konular [1]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3030537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800" dirty="0" err="1" smtClean="0"/>
              <a:t>CurrencyManager</a:t>
            </a:r>
            <a:r>
              <a:rPr lang="tr-TR" altLang="tr-TR" sz="2800" dirty="0" smtClean="0"/>
              <a:t> sınıfı</a:t>
            </a:r>
          </a:p>
          <a:p>
            <a:pPr marL="288036" lvl="1" indent="-137160" fontAlgn="auto">
              <a:defRPr/>
            </a:pPr>
            <a:r>
              <a:rPr lang="tr-TR" altLang="tr-TR" sz="2800" dirty="0" smtClean="0"/>
              <a:t>Veriler üzerinde gezinti yapabilmek</a:t>
            </a:r>
          </a:p>
          <a:p>
            <a:pPr marL="68580" indent="-68580" fontAlgn="auto">
              <a:defRPr/>
            </a:pPr>
            <a:r>
              <a:rPr lang="tr-TR" altLang="tr-TR" sz="2800" dirty="0" err="1" smtClean="0"/>
              <a:t>DataTable</a:t>
            </a:r>
            <a:r>
              <a:rPr lang="tr-TR" altLang="tr-TR" sz="2800" dirty="0" smtClean="0"/>
              <a:t> üzerindeki verileri işlemek</a:t>
            </a:r>
          </a:p>
          <a:p>
            <a:pPr marL="288036" lvl="1" indent="-137160" fontAlgn="auto">
              <a:defRPr/>
            </a:pPr>
            <a:r>
              <a:rPr lang="tr-TR" altLang="tr-TR" sz="2800" dirty="0" smtClean="0"/>
              <a:t>Ekleme, silme ve güncelleme</a:t>
            </a:r>
          </a:p>
          <a:p>
            <a:pPr marL="68580" indent="-68580" fontAlgn="auto">
              <a:defRPr/>
            </a:pPr>
            <a:endParaRPr lang="tr-TR" altLang="tr-TR" sz="28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Formda herhangi bir kontrole bağlanmış olan veri kaynağı üzerinde işlem yapmayı sağlayan sınıftır</a:t>
            </a:r>
          </a:p>
          <a:p>
            <a:pPr marL="288036" lvl="1" indent="-137160" fontAlgn="auto">
              <a:defRPr/>
            </a:pPr>
            <a:r>
              <a:rPr lang="tr-TR" altLang="tr-TR" sz="2500" dirty="0"/>
              <a:t>Kayıtlar arası ileri-geri gezinti</a:t>
            </a:r>
          </a:p>
          <a:p>
            <a:pPr marL="288036" lvl="1" indent="-137160" fontAlgn="auto">
              <a:defRPr/>
            </a:pPr>
            <a:r>
              <a:rPr lang="tr-TR" altLang="tr-TR" sz="2500" dirty="0"/>
              <a:t>Yeni kayıt ekleme</a:t>
            </a:r>
          </a:p>
          <a:p>
            <a:pPr marL="288036" lvl="1" indent="-137160" fontAlgn="auto">
              <a:defRPr/>
            </a:pPr>
            <a:r>
              <a:rPr lang="tr-TR" altLang="tr-TR" sz="2500" dirty="0"/>
              <a:t>Kayıt silme</a:t>
            </a:r>
          </a:p>
          <a:p>
            <a:pPr marL="288036" lvl="1" indent="-137160" fontAlgn="auto">
              <a:defRPr/>
            </a:pPr>
            <a:r>
              <a:rPr lang="tr-TR" altLang="tr-TR" sz="2500" dirty="0"/>
              <a:t>Kayıt güncelleme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Bu sınıf işlemlerini orijinal veri kaynağı (ör: SQL Server </a:t>
            </a:r>
            <a:r>
              <a:rPr lang="tr-TR" altLang="tr-TR" sz="2500" dirty="0" err="1"/>
              <a:t>veritabanı</a:t>
            </a:r>
            <a:r>
              <a:rPr lang="tr-TR" altLang="tr-TR" sz="2500" dirty="0"/>
              <a:t>) üzerinde değil, onun yerel kopyası (ör: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) üzerinde gerçekleştirir.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797050"/>
            <a:ext cx="7391400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096963" y="1827213"/>
            <a:ext cx="10058400" cy="1068387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800" dirty="0" smtClean="0"/>
              <a:t>Veri herhangi bir kontrole bağlandıktan sonra </a:t>
            </a:r>
            <a:r>
              <a:rPr lang="tr-TR" altLang="tr-TR" sz="2800" dirty="0" err="1">
                <a:solidFill>
                  <a:srgbClr val="00B050"/>
                </a:solidFill>
                <a:latin typeface="Lucida Bright" panose="02040602050505020304" pitchFamily="18" charset="0"/>
              </a:rPr>
              <a:t>BindingContext</a:t>
            </a:r>
            <a:r>
              <a:rPr lang="tr-TR" altLang="tr-TR" sz="2800" dirty="0" smtClean="0"/>
              <a:t> ve </a:t>
            </a:r>
            <a:r>
              <a:rPr lang="tr-TR" altLang="tr-TR" sz="2800" dirty="0" err="1">
                <a:solidFill>
                  <a:srgbClr val="00B050"/>
                </a:solidFill>
                <a:latin typeface="Lucida Bright" panose="02040602050505020304" pitchFamily="18" charset="0"/>
              </a:rPr>
              <a:t>DataTable</a:t>
            </a:r>
            <a:r>
              <a:rPr lang="tr-TR" altLang="tr-TR" sz="2800" dirty="0">
                <a:solidFill>
                  <a:srgbClr val="00B050"/>
                </a:solidFill>
                <a:latin typeface="Lucida Bright" panose="02040602050505020304" pitchFamily="18" charset="0"/>
              </a:rPr>
              <a:t> </a:t>
            </a:r>
            <a:r>
              <a:rPr lang="tr-TR" altLang="tr-TR" sz="2800" dirty="0" smtClean="0"/>
              <a:t>sınıflarını kullanarak </a:t>
            </a:r>
            <a:r>
              <a:rPr lang="tr-TR" altLang="tr-TR" sz="2800" dirty="0" err="1">
                <a:solidFill>
                  <a:srgbClr val="00B050"/>
                </a:solidFill>
                <a:latin typeface="Lucida Bright" panose="02040602050505020304" pitchFamily="18" charset="0"/>
              </a:rPr>
              <a:t>CurrencyManager</a:t>
            </a:r>
            <a:r>
              <a:rPr lang="tr-TR" altLang="tr-TR" sz="2800" dirty="0" smtClean="0"/>
              <a:t> alınır.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286000" y="3352800"/>
            <a:ext cx="78486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dt =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dt.Load(cmd.ExecuteReader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() );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dataGridView1.DataSource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= dt;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mtClean="0">
                <a:solidFill>
                  <a:srgbClr val="2B91AF"/>
                </a:solidFill>
                <a:latin typeface="Consolas" panose="020B0609020204030204" pitchFamily="49" charset="0"/>
              </a:rPr>
              <a:t> CurrencyManager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cm = (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CurrencyManager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)BindingContext[dt];</a:t>
            </a:r>
            <a:endParaRPr lang="tr-TR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219200" y="1736725"/>
            <a:ext cx="9239250" cy="85407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CurrencyManager</a:t>
            </a:r>
            <a:r>
              <a:rPr lang="tr-TR" altLang="tr-TR" sz="2500" dirty="0" smtClean="0"/>
              <a:t> sınıfı özellikleri</a:t>
            </a:r>
          </a:p>
          <a:p>
            <a:pPr marL="288036" lvl="1" indent="-137160" fontAlgn="auto">
              <a:defRPr/>
            </a:pPr>
            <a:endParaRPr lang="tr-TR" altLang="tr-TR" sz="25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2438400"/>
          <a:ext cx="8945563" cy="2629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2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273"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Özellik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İşlev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73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cm.Position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Aktif kaydın sıra numarasını verir (0’dan başlayarak)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73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cm.Count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DataTable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üzerindeki kayıt sayısını verir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168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cm.Current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Aktif kaydın kendisini verir (</a:t>
                      </a:r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DataRow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nesnesi olarak)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096963" y="1971675"/>
            <a:ext cx="9361487" cy="609600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CurrencyManager</a:t>
            </a:r>
            <a:r>
              <a:rPr lang="tr-TR" altLang="tr-TR" sz="2500" dirty="0" smtClean="0"/>
              <a:t> sınıfı metotları</a:t>
            </a:r>
          </a:p>
          <a:p>
            <a:pPr marL="288036" lvl="1" indent="-137160" fontAlgn="auto">
              <a:defRPr/>
            </a:pPr>
            <a:endParaRPr lang="tr-TR" altLang="tr-TR" sz="25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96963" y="2598738"/>
          <a:ext cx="9779000" cy="3275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9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291"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Metot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İşlev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21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cm.AddNew</a:t>
                      </a:r>
                      <a:r>
                        <a:rPr lang="tr-TR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DataTable’a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yeni,</a:t>
                      </a:r>
                      <a:r>
                        <a:rPr lang="tr-TR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boş bir kayıt ekler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21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cm.RemoveAt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Sıra</a:t>
                      </a:r>
                      <a:r>
                        <a:rPr lang="tr-TR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numarası verilen kaydı siler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15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cm.EndCurrentEdit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Aktif olarak kullanıcı tarafından değiştirilen kaydın güncellemesini tamamlar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315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cm.CancelCurrentEdit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Aktif olarak kullanıcı tarafından değiştirilen kaydın</a:t>
                      </a:r>
                      <a:r>
                        <a:rPr lang="tr-TR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değişiklerini iptal eder (geri alır)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/>
              <a:t>CurrencyManager</a:t>
            </a:r>
            <a:r>
              <a:rPr lang="tr-TR" altLang="tr-TR" sz="2500" dirty="0"/>
              <a:t> sınıfı ile yapılan değişiklikler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üzerinde gerçekleşir.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Dolayısıyla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hangi görsel kontrole bağlı ise değişiklikler o görsel kontrole de yansır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Görsel kontrol üzerinde kullanıcı tarafından elle yapılan değişiklikler de </a:t>
            </a:r>
            <a:r>
              <a:rPr lang="tr-TR" altLang="tr-TR" sz="2500" dirty="0" err="1"/>
              <a:t>DataTable’a</a:t>
            </a:r>
            <a:r>
              <a:rPr lang="tr-TR" altLang="tr-TR" sz="2500" dirty="0"/>
              <a:t> yansımaktadır</a:t>
            </a:r>
          </a:p>
          <a:p>
            <a:pPr marL="68580" indent="-68580" fontAlgn="auto">
              <a:defRPr/>
            </a:pPr>
            <a:r>
              <a:rPr lang="tr-TR" altLang="tr-TR" sz="2500" dirty="0" err="1"/>
              <a:t>DataTable</a:t>
            </a:r>
            <a:r>
              <a:rPr lang="tr-TR" altLang="tr-TR" sz="2500" dirty="0"/>
              <a:t> üzerindeki değişiklikler orijinal </a:t>
            </a:r>
            <a:r>
              <a:rPr lang="tr-TR" altLang="tr-TR" sz="2500" dirty="0" err="1"/>
              <a:t>veritabanı</a:t>
            </a:r>
            <a:r>
              <a:rPr lang="tr-TR" altLang="tr-TR" sz="2500" dirty="0"/>
              <a:t> verilerini etkilemez, sadece yerel kopya değiştirilmektedir.</a:t>
            </a: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</a:t>
            </a:r>
            <a:r>
              <a:rPr lang="tr-TR" smtClean="0"/>
              <a:t>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4325937"/>
          </a:xfrm>
        </p:spPr>
        <p:txBody>
          <a:bodyPr>
            <a:noAutofit/>
          </a:bodyPr>
          <a:lstStyle/>
          <a:p>
            <a:pPr marL="68580" indent="-68580" fontAlgn="auto">
              <a:defRPr/>
            </a:pPr>
            <a:r>
              <a:rPr lang="tr-TR" sz="2500" dirty="0"/>
              <a:t>CM kullanarak kayıtlar arası gezebilmek için </a:t>
            </a:r>
            <a:r>
              <a:rPr lang="tr-TR" sz="2500" dirty="0" err="1"/>
              <a:t>Position</a:t>
            </a:r>
            <a:r>
              <a:rPr lang="tr-TR" sz="2500" dirty="0"/>
              <a:t> özelliğini artırmak veya azaltmak gerekmektedir.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Bir sonraki kayda gitmek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+ 1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sz="2500" dirty="0"/>
              <a:t>veya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++;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Bir önceki kayda gitmek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– 1;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sz="2500" smtClean="0"/>
              <a:t>veya</a:t>
            </a:r>
            <a:endParaRPr lang="tr-TR" sz="2500" dirty="0"/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--;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524</TotalTime>
  <Words>808</Words>
  <Application>Microsoft Office PowerPoint</Application>
  <PresentationFormat>Geniş ekran</PresentationFormat>
  <Paragraphs>160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Calibri</vt:lpstr>
      <vt:lpstr>Consolas</vt:lpstr>
      <vt:lpstr>Lucida Bright</vt:lpstr>
      <vt:lpstr>Times New Roman</vt:lpstr>
      <vt:lpstr>AnkaraÜniversitesiDersNotları</vt:lpstr>
      <vt:lpstr>Yerel Veritabanında İstenilen Kayda / Kayıtlara Ulaşmak</vt:lpstr>
      <vt:lpstr>Konular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57</cp:revision>
  <cp:lastPrinted>1601-01-01T00:00:00Z</cp:lastPrinted>
  <dcterms:created xsi:type="dcterms:W3CDTF">2012-02-07T21:22:49Z</dcterms:created>
  <dcterms:modified xsi:type="dcterms:W3CDTF">2017-12-12T12:15:38Z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