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5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3" d="100"/>
          <a:sy n="73" d="100"/>
        </p:scale>
        <p:origin x="618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C72FD4B-A96F-4ACC-BF85-73504D0B8380}" type="datetimeFigureOut">
              <a:rPr lang="tr-TR" smtClean="0"/>
              <a:t>17.09.2020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5B4797F-AC95-43F8-917C-E758E4FD5DF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8723049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818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820FD173-716F-4A60-85AA-14DCD80D165C}" type="slidenum">
              <a:rPr lang="en-US" altLang="tr-TR" sz="1300" smtClean="0">
                <a:latin typeface="Times New Roman" panose="02020603050405020304" pitchFamily="18" charset="0"/>
              </a:rPr>
              <a:pPr/>
              <a:t>6</a:t>
            </a:fld>
            <a:endParaRPr lang="en-US" altLang="tr-TR" sz="1300" smtClean="0">
              <a:latin typeface="Times New Roman" panose="02020603050405020304" pitchFamily="18" charset="0"/>
            </a:endParaRPr>
          </a:p>
        </p:txBody>
      </p:sp>
      <p:sp>
        <p:nvSpPr>
          <p:cNvPr id="162819" name="Rectangle 2"/>
          <p:cNvSpPr>
            <a:spLocks noChangeArrowheads="1" noTextEdit="1"/>
          </p:cNvSpPr>
          <p:nvPr>
            <p:ph type="sldImg"/>
          </p:nvPr>
        </p:nvSpPr>
        <p:spPr bwMode="auto">
          <a:xfrm>
            <a:off x="1266825" y="727075"/>
            <a:ext cx="4781550" cy="3586163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62820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74725" y="4560888"/>
            <a:ext cx="5365750" cy="43021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5655" tIns="46988" rIns="95655" bIns="46988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buFontTx/>
              <a:buChar char="•"/>
            </a:pPr>
            <a:r>
              <a:rPr lang="en-US" altLang="tr-TR" sz="1400" smtClean="0">
                <a:latin typeface="Arial" panose="020B0604020202020204" pitchFamily="34" charset="0"/>
              </a:rPr>
              <a:t>Several potential mechanisms by which plants could punish poorly fixing strain by restricting resources</a:t>
            </a:r>
          </a:p>
          <a:p>
            <a:pPr eaLnBrk="1" hangingPunct="1">
              <a:buFontTx/>
              <a:buChar char="•"/>
            </a:pPr>
            <a:r>
              <a:rPr lang="en-US" altLang="tr-TR" sz="1400" smtClean="0">
                <a:latin typeface="Arial" panose="020B0604020202020204" pitchFamily="34" charset="0"/>
              </a:rPr>
              <a:t>Restrict bacterial proliferation by:</a:t>
            </a:r>
          </a:p>
          <a:p>
            <a:pPr lvl="1" eaLnBrk="1" hangingPunct="1">
              <a:buFontTx/>
              <a:buChar char="•"/>
            </a:pPr>
            <a:endParaRPr lang="en-US" altLang="tr-TR" sz="1400" smtClean="0">
              <a:latin typeface="Arial" panose="020B0604020202020204" pitchFamily="34" charset="0"/>
            </a:endParaRPr>
          </a:p>
          <a:p>
            <a:pPr eaLnBrk="1" hangingPunct="1">
              <a:buFontTx/>
              <a:buChar char="•"/>
            </a:pPr>
            <a:r>
              <a:rPr lang="en-US" altLang="tr-TR" sz="1400" smtClean="0">
                <a:latin typeface="Arial" panose="020B0604020202020204" pitchFamily="34" charset="0"/>
              </a:rPr>
              <a:t>Limiting oxygen availability</a:t>
            </a:r>
          </a:p>
          <a:p>
            <a:pPr lvl="1" eaLnBrk="1" hangingPunct="1">
              <a:buFontTx/>
              <a:buChar char="•"/>
            </a:pPr>
            <a:endParaRPr lang="en-US" altLang="tr-TR" sz="1400" smtClean="0">
              <a:latin typeface="Arial" panose="020B0604020202020204" pitchFamily="34" charset="0"/>
            </a:endParaRPr>
          </a:p>
          <a:p>
            <a:pPr eaLnBrk="1" hangingPunct="1">
              <a:buFontTx/>
              <a:buChar char="•"/>
            </a:pPr>
            <a:r>
              <a:rPr lang="en-US" altLang="tr-TR" sz="1400" smtClean="0">
                <a:latin typeface="Arial" panose="020B0604020202020204" pitchFamily="34" charset="0"/>
              </a:rPr>
              <a:t>Ford Denison (UC Davis) is testing whether legumes can constrain rhizobium by controlling oxygen tension in nodules using leghemoglobin</a:t>
            </a:r>
          </a:p>
          <a:p>
            <a:pPr lvl="1" eaLnBrk="1" hangingPunct="1">
              <a:buFontTx/>
              <a:buChar char="•"/>
            </a:pPr>
            <a:r>
              <a:rPr lang="en-US" altLang="tr-TR" sz="1400" smtClean="0">
                <a:latin typeface="Arial" panose="020B0604020202020204" pitchFamily="34" charset="0"/>
              </a:rPr>
              <a:t>He substitutes acetylene for nitrogen in atmosphere</a:t>
            </a:r>
          </a:p>
          <a:p>
            <a:pPr lvl="2" eaLnBrk="1" hangingPunct="1">
              <a:buFontTx/>
              <a:buChar char="•"/>
            </a:pPr>
            <a:r>
              <a:rPr lang="en-US" altLang="tr-TR" sz="1400" smtClean="0">
                <a:latin typeface="Arial" panose="020B0604020202020204" pitchFamily="34" charset="0"/>
              </a:rPr>
              <a:t>Nitrogenase can convert acetylene to ethylene</a:t>
            </a:r>
          </a:p>
          <a:p>
            <a:pPr lvl="2" eaLnBrk="1" hangingPunct="1">
              <a:buFontTx/>
              <a:buChar char="•"/>
            </a:pPr>
            <a:r>
              <a:rPr lang="en-US" altLang="tr-TR" sz="1400" smtClean="0">
                <a:latin typeface="Arial" panose="020B0604020202020204" pitchFamily="34" charset="0"/>
              </a:rPr>
              <a:t>But plant no longer receives nitrogen from nodule</a:t>
            </a:r>
          </a:p>
          <a:p>
            <a:pPr lvl="1" eaLnBrk="1" hangingPunct="1">
              <a:buFontTx/>
              <a:buChar char="•"/>
            </a:pPr>
            <a:r>
              <a:rPr lang="en-US" altLang="tr-TR" sz="1400" smtClean="0">
                <a:latin typeface="Arial" panose="020B0604020202020204" pitchFamily="34" charset="0"/>
              </a:rPr>
              <a:t>At those times, oxygen tension in nodule declines</a:t>
            </a:r>
          </a:p>
        </p:txBody>
      </p:sp>
    </p:spTree>
    <p:extLst>
      <p:ext uri="{BB962C8B-B14F-4D97-AF65-F5344CB8AC3E}">
        <p14:creationId xmlns:p14="http://schemas.microsoft.com/office/powerpoint/2010/main" val="223795272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914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CE7DA919-5B4C-4EFB-B239-6B36D63AF22F}" type="slidenum">
              <a:rPr lang="en-US" altLang="tr-TR" sz="1300" smtClean="0">
                <a:latin typeface="Comic Sans MS" panose="030F0702030302020204" pitchFamily="66" charset="0"/>
              </a:rPr>
              <a:pPr/>
              <a:t>9</a:t>
            </a:fld>
            <a:endParaRPr lang="en-US" altLang="tr-TR" sz="1300" smtClean="0">
              <a:latin typeface="Comic Sans MS" panose="030F0702030302020204" pitchFamily="66" charset="0"/>
            </a:endParaRPr>
          </a:p>
        </p:txBody>
      </p:sp>
      <p:sp>
        <p:nvSpPr>
          <p:cNvPr id="166915" name="Rectangle 2"/>
          <p:cNvSpPr>
            <a:spLocks noRo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66916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en-US" altLang="tr-TR" smtClean="0"/>
              <a:t>Oceans actually bigger than terrestrial</a:t>
            </a:r>
          </a:p>
          <a:p>
            <a:pPr eaLnBrk="1" hangingPunct="1">
              <a:spcBef>
                <a:spcPct val="0"/>
              </a:spcBef>
            </a:pPr>
            <a:r>
              <a:rPr lang="en-US" altLang="tr-TR" smtClean="0"/>
              <a:t>Amount in live organisms is small in both oceans and terrestrial systems compared to soils, water.</a:t>
            </a:r>
          </a:p>
        </p:txBody>
      </p:sp>
    </p:spTree>
    <p:extLst>
      <p:ext uri="{BB962C8B-B14F-4D97-AF65-F5344CB8AC3E}">
        <p14:creationId xmlns:p14="http://schemas.microsoft.com/office/powerpoint/2010/main" val="378721470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034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C1650318-548F-4F77-9254-4899BD6E8F1F}" type="slidenum">
              <a:rPr lang="en-US" altLang="tr-TR" sz="1300" smtClean="0">
                <a:latin typeface="Comic Sans MS" panose="030F0702030302020204" pitchFamily="66" charset="0"/>
              </a:rPr>
              <a:pPr/>
              <a:t>13</a:t>
            </a:fld>
            <a:endParaRPr lang="en-US" altLang="tr-TR" sz="1300" smtClean="0">
              <a:latin typeface="Comic Sans MS" panose="030F0702030302020204" pitchFamily="66" charset="0"/>
            </a:endParaRPr>
          </a:p>
        </p:txBody>
      </p:sp>
      <p:sp>
        <p:nvSpPr>
          <p:cNvPr id="172035" name="Rectangle 2"/>
          <p:cNvSpPr>
            <a:spLocks noRo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72036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tr-TR" smtClean="0"/>
          </a:p>
          <a:p>
            <a:pPr eaLnBrk="1" hangingPunct="1">
              <a:spcBef>
                <a:spcPct val="0"/>
              </a:spcBef>
            </a:pPr>
            <a:r>
              <a:rPr lang="en-US" altLang="tr-TR" smtClean="0"/>
              <a:t>Cotton: http://hubcap.clemson.edu/~blpprt/nitrofer.html</a:t>
            </a:r>
          </a:p>
          <a:p>
            <a:pPr eaLnBrk="1" hangingPunct="1">
              <a:spcBef>
                <a:spcPct val="0"/>
              </a:spcBef>
            </a:pPr>
            <a:r>
              <a:rPr lang="en-US" altLang="tr-TR" smtClean="0"/>
              <a:t>Corn: http://www.extension.iastate.edu/Publications/PM1714.pdf</a:t>
            </a:r>
          </a:p>
        </p:txBody>
      </p:sp>
    </p:spTree>
    <p:extLst>
      <p:ext uri="{BB962C8B-B14F-4D97-AF65-F5344CB8AC3E}">
        <p14:creationId xmlns:p14="http://schemas.microsoft.com/office/powerpoint/2010/main" val="336571508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154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B61E9A50-F948-497E-AAF4-41FE31B061F7}" type="slidenum">
              <a:rPr lang="en-US" altLang="tr-TR" sz="1300" smtClean="0">
                <a:latin typeface="Comic Sans MS" panose="030F0702030302020204" pitchFamily="66" charset="0"/>
              </a:rPr>
              <a:pPr/>
              <a:t>17</a:t>
            </a:fld>
            <a:endParaRPr lang="en-US" altLang="tr-TR" sz="1300" smtClean="0">
              <a:latin typeface="Comic Sans MS" panose="030F0702030302020204" pitchFamily="66" charset="0"/>
            </a:endParaRPr>
          </a:p>
        </p:txBody>
      </p:sp>
      <p:sp>
        <p:nvSpPr>
          <p:cNvPr id="177155" name="Rectangle 2"/>
          <p:cNvSpPr>
            <a:spLocks noRo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77156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en-US" altLang="tr-TR" smtClean="0"/>
              <a:t>NH3 + H2SO4 </a:t>
            </a:r>
            <a:r>
              <a:rPr lang="en-US" altLang="tr-TR" smtClean="0">
                <a:sym typeface="Wingdings" panose="05000000000000000000" pitchFamily="2" charset="2"/>
              </a:rPr>
              <a:t> (NH4)2SO4: ammonia neutralizes atmospheric acidity, converted back to NH4+, redeposited downwind as particulate.</a:t>
            </a:r>
            <a:endParaRPr lang="en-US" altLang="tr-TR" smtClean="0"/>
          </a:p>
        </p:txBody>
      </p:sp>
    </p:spTree>
    <p:extLst>
      <p:ext uri="{BB962C8B-B14F-4D97-AF65-F5344CB8AC3E}">
        <p14:creationId xmlns:p14="http://schemas.microsoft.com/office/powerpoint/2010/main" val="85902908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22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8C7D61EF-5C06-445F-B98D-CD8B9DFD92A0}" type="slidenum">
              <a:rPr lang="en-US" altLang="tr-TR" sz="1300" smtClean="0">
                <a:latin typeface="Comic Sans MS" panose="030F0702030302020204" pitchFamily="66" charset="0"/>
              </a:rPr>
              <a:pPr/>
              <a:t>23</a:t>
            </a:fld>
            <a:endParaRPr lang="en-US" altLang="tr-TR" sz="1300" smtClean="0">
              <a:latin typeface="Comic Sans MS" panose="030F0702030302020204" pitchFamily="66" charset="0"/>
            </a:endParaRPr>
          </a:p>
        </p:txBody>
      </p:sp>
      <p:sp>
        <p:nvSpPr>
          <p:cNvPr id="184323" name="Rectangle 2"/>
          <p:cNvSpPr>
            <a:spLocks noRo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84324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en-US" altLang="tr-TR" smtClean="0"/>
              <a:t>Part of a clover root system bearing naturally occurring nodules of Rhizobium.</a:t>
            </a:r>
          </a:p>
          <a:p>
            <a:pPr eaLnBrk="1" hangingPunct="1">
              <a:spcBef>
                <a:spcPct val="0"/>
              </a:spcBef>
            </a:pPr>
            <a:r>
              <a:rPr lang="en-US" altLang="tr-TR" smtClean="0"/>
              <a:t>Each nodule is about 2-3 mm long</a:t>
            </a:r>
          </a:p>
          <a:p>
            <a:pPr eaLnBrk="1" hangingPunct="1">
              <a:spcBef>
                <a:spcPct val="0"/>
              </a:spcBef>
            </a:pPr>
            <a:endParaRPr lang="en-US" altLang="tr-TR" smtClean="0"/>
          </a:p>
          <a:p>
            <a:pPr eaLnBrk="1" hangingPunct="1">
              <a:spcBef>
                <a:spcPct val="50000"/>
              </a:spcBef>
            </a:pPr>
            <a:r>
              <a:rPr lang="en-US" altLang="tr-TR" smtClean="0"/>
              <a:t>Clover root nodules showing two partly crushed nodules (arrowheads) with pink-colored contents. This color is caused  by the presence of the pigment leghemoglobin - a unique metabolite of this type of symbiosis. Leghemoglobin is found only in the nodules and  is not produced by either the bacterium or the plant when grown alone.</a:t>
            </a:r>
          </a:p>
          <a:p>
            <a:pPr eaLnBrk="1" hangingPunct="1">
              <a:spcBef>
                <a:spcPct val="0"/>
              </a:spcBef>
            </a:pPr>
            <a:endParaRPr lang="en-US" altLang="tr-TR" smtClean="0"/>
          </a:p>
        </p:txBody>
      </p:sp>
    </p:spTree>
    <p:extLst>
      <p:ext uri="{BB962C8B-B14F-4D97-AF65-F5344CB8AC3E}">
        <p14:creationId xmlns:p14="http://schemas.microsoft.com/office/powerpoint/2010/main" val="374231596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36A1A7-673F-4F4C-AB88-1EEB11F28FB9}" type="datetimeFigureOut">
              <a:rPr lang="tr-TR" smtClean="0"/>
              <a:t>17.09.2020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01D794-8707-4F71-A889-AC348F5CF78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4978573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36A1A7-673F-4F4C-AB88-1EEB11F28FB9}" type="datetimeFigureOut">
              <a:rPr lang="tr-TR" smtClean="0"/>
              <a:t>17.09.2020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01D794-8707-4F71-A889-AC348F5CF78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078180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36A1A7-673F-4F4C-AB88-1EEB11F28FB9}" type="datetimeFigureOut">
              <a:rPr lang="tr-TR" smtClean="0"/>
              <a:t>17.09.2020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01D794-8707-4F71-A889-AC348F5CF78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2259321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Başlık, Metin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914400" y="609600"/>
            <a:ext cx="10363200" cy="11430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sz="half" idx="1"/>
          </p:nvPr>
        </p:nvSpPr>
        <p:spPr>
          <a:xfrm>
            <a:off x="914400" y="1981200"/>
            <a:ext cx="5080000" cy="4114800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97600" y="1981200"/>
            <a:ext cx="5080000" cy="4114800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tr-T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tr-T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50A9097-3CFF-44D0-927B-B20A3DF043EF}" type="slidenum">
              <a:rPr lang="en-US" altLang="tr-TR"/>
              <a:pPr>
                <a:defRPr/>
              </a:pPr>
              <a:t>‹#›</a:t>
            </a:fld>
            <a:endParaRPr lang="en-US" altLang="tr-TR"/>
          </a:p>
        </p:txBody>
      </p:sp>
    </p:spTree>
    <p:extLst>
      <p:ext uri="{BB962C8B-B14F-4D97-AF65-F5344CB8AC3E}">
        <p14:creationId xmlns:p14="http://schemas.microsoft.com/office/powerpoint/2010/main" val="113556916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>
  <p:cSld name="Başlık, Metin ve 2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914400" y="609600"/>
            <a:ext cx="10363200" cy="11430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sz="half" idx="1"/>
          </p:nvPr>
        </p:nvSpPr>
        <p:spPr>
          <a:xfrm>
            <a:off x="914400" y="1981200"/>
            <a:ext cx="5080000" cy="4114800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quarter" idx="2"/>
          </p:nvPr>
        </p:nvSpPr>
        <p:spPr>
          <a:xfrm>
            <a:off x="6197600" y="1981200"/>
            <a:ext cx="5080000" cy="1981200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İçerik Yer Tutucusu 4"/>
          <p:cNvSpPr>
            <a:spLocks noGrp="1"/>
          </p:cNvSpPr>
          <p:nvPr>
            <p:ph sz="quarter" idx="3"/>
          </p:nvPr>
        </p:nvSpPr>
        <p:spPr>
          <a:xfrm>
            <a:off x="6197600" y="4114800"/>
            <a:ext cx="5080000" cy="1981200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tr-TR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tr-TR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46F0FBC-24C0-4402-B832-DCF6ED343E8B}" type="slidenum">
              <a:rPr lang="en-US" altLang="tr-TR"/>
              <a:pPr>
                <a:defRPr/>
              </a:pPr>
              <a:t>‹#›</a:t>
            </a:fld>
            <a:endParaRPr lang="en-US" altLang="tr-TR"/>
          </a:p>
        </p:txBody>
      </p:sp>
    </p:spTree>
    <p:extLst>
      <p:ext uri="{BB962C8B-B14F-4D97-AF65-F5344CB8AC3E}">
        <p14:creationId xmlns:p14="http://schemas.microsoft.com/office/powerpoint/2010/main" val="23243170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36A1A7-673F-4F4C-AB88-1EEB11F28FB9}" type="datetimeFigureOut">
              <a:rPr lang="tr-TR" smtClean="0"/>
              <a:t>17.09.2020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01D794-8707-4F71-A889-AC348F5CF78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359556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36A1A7-673F-4F4C-AB88-1EEB11F28FB9}" type="datetimeFigureOut">
              <a:rPr lang="tr-TR" smtClean="0"/>
              <a:t>17.09.2020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01D794-8707-4F71-A889-AC348F5CF78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432749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36A1A7-673F-4F4C-AB88-1EEB11F28FB9}" type="datetimeFigureOut">
              <a:rPr lang="tr-TR" smtClean="0"/>
              <a:t>17.09.2020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01D794-8707-4F71-A889-AC348F5CF78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149166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36A1A7-673F-4F4C-AB88-1EEB11F28FB9}" type="datetimeFigureOut">
              <a:rPr lang="tr-TR" smtClean="0"/>
              <a:t>17.09.2020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01D794-8707-4F71-A889-AC348F5CF78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153897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36A1A7-673F-4F4C-AB88-1EEB11F28FB9}" type="datetimeFigureOut">
              <a:rPr lang="tr-TR" smtClean="0"/>
              <a:t>17.09.2020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01D794-8707-4F71-A889-AC348F5CF78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241211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36A1A7-673F-4F4C-AB88-1EEB11F28FB9}" type="datetimeFigureOut">
              <a:rPr lang="tr-TR" smtClean="0"/>
              <a:t>17.09.2020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01D794-8707-4F71-A889-AC348F5CF78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320926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36A1A7-673F-4F4C-AB88-1EEB11F28FB9}" type="datetimeFigureOut">
              <a:rPr lang="tr-TR" smtClean="0"/>
              <a:t>17.09.2020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01D794-8707-4F71-A889-AC348F5CF78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412652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36A1A7-673F-4F4C-AB88-1EEB11F28FB9}" type="datetimeFigureOut">
              <a:rPr lang="tr-TR" smtClean="0"/>
              <a:t>17.09.2020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01D794-8707-4F71-A889-AC348F5CF78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480693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436A1A7-673F-4F4C-AB88-1EEB11F28FB9}" type="datetimeFigureOut">
              <a:rPr lang="tr-TR" smtClean="0"/>
              <a:t>17.09.2020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01D794-8707-4F71-A889-AC348F5CF78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182697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altLang="tr-TR"/>
              <a:t>KRT-2011</a:t>
            </a:r>
          </a:p>
        </p:txBody>
      </p:sp>
      <p:sp>
        <p:nvSpPr>
          <p:cNvPr id="156675" name="Slayt Numarası Yer Tutucusu 3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8F6F56C5-071D-4005-867B-527E984CA89B}" type="slidenum">
              <a:rPr lang="en-US" altLang="tr-TR" smtClean="0">
                <a:solidFill>
                  <a:srgbClr val="535A68"/>
                </a:solidFill>
                <a:latin typeface="Constantia" panose="02030602050306030303" pitchFamily="18" charset="0"/>
              </a:rPr>
              <a:pPr/>
              <a:t>1</a:t>
            </a:fld>
            <a:endParaRPr lang="en-US" altLang="tr-TR" smtClean="0">
              <a:solidFill>
                <a:srgbClr val="535A68"/>
              </a:solidFill>
              <a:latin typeface="Constantia" panose="02030602050306030303" pitchFamily="18" charset="0"/>
            </a:endParaRPr>
          </a:p>
        </p:txBody>
      </p:sp>
      <p:sp>
        <p:nvSpPr>
          <p:cNvPr id="156676" name="Rectangle 2"/>
          <p:cNvSpPr>
            <a:spLocks noChangeArrowheads="1"/>
          </p:cNvSpPr>
          <p:nvPr/>
        </p:nvSpPr>
        <p:spPr bwMode="auto">
          <a:xfrm>
            <a:off x="2362200" y="0"/>
            <a:ext cx="7315200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kumimoji="1" lang="en-US" altLang="ja-JP" sz="4400">
                <a:solidFill>
                  <a:schemeClr val="accent2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rPr>
              <a:t>Formation of a Root Nodule</a:t>
            </a:r>
          </a:p>
        </p:txBody>
      </p:sp>
      <p:pic>
        <p:nvPicPr>
          <p:cNvPr id="15667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699"/>
          <a:stretch>
            <a:fillRect/>
          </a:stretch>
        </p:blipFill>
        <p:spPr bwMode="auto">
          <a:xfrm>
            <a:off x="1524000" y="765176"/>
            <a:ext cx="9144000" cy="5483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6185877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7938" name="Picture 2" descr="~AUT0015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1384300"/>
            <a:ext cx="6934200" cy="5473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67939" name="Text Box 3"/>
          <p:cNvSpPr txBox="1">
            <a:spLocks noChangeArrowheads="1"/>
          </p:cNvSpPr>
          <p:nvPr/>
        </p:nvSpPr>
        <p:spPr bwMode="auto">
          <a:xfrm>
            <a:off x="8001000" y="5181601"/>
            <a:ext cx="2497800" cy="830997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tr-TR" sz="2400">
                <a:latin typeface="Comic Sans MS" panose="030F0702030302020204" pitchFamily="66" charset="0"/>
              </a:rPr>
              <a:t>Pools in Tg</a:t>
            </a:r>
            <a:endParaRPr lang="en-US" altLang="tr-TR" sz="2400" baseline="30000">
              <a:latin typeface="Comic Sans MS" panose="030F0702030302020204" pitchFamily="66" charset="0"/>
            </a:endParaRPr>
          </a:p>
          <a:p>
            <a:pPr eaLnBrk="1" hangingPunct="1"/>
            <a:r>
              <a:rPr lang="en-US" altLang="tr-TR" sz="2400">
                <a:latin typeface="Comic Sans MS" panose="030F0702030302020204" pitchFamily="66" charset="0"/>
              </a:rPr>
              <a:t>Fluxes in Tg yr</a:t>
            </a:r>
            <a:r>
              <a:rPr lang="en-US" altLang="tr-TR" sz="2400" baseline="30000">
                <a:latin typeface="Comic Sans MS" panose="030F0702030302020204" pitchFamily="66" charset="0"/>
              </a:rPr>
              <a:t>-1</a:t>
            </a:r>
          </a:p>
        </p:txBody>
      </p:sp>
      <p:sp>
        <p:nvSpPr>
          <p:cNvPr id="167940" name="Rectangle 5"/>
          <p:cNvSpPr>
            <a:spLocks noChangeArrowheads="1"/>
          </p:cNvSpPr>
          <p:nvPr/>
        </p:nvSpPr>
        <p:spPr bwMode="auto">
          <a:xfrm>
            <a:off x="1676400" y="0"/>
            <a:ext cx="8991600" cy="15696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tr-TR" sz="2400">
                <a:latin typeface="Comic Sans MS" panose="030F0702030302020204" pitchFamily="66" charset="0"/>
              </a:rPr>
              <a:t>Fluxes: several important biosphere-atmosphere N exchanges</a:t>
            </a:r>
          </a:p>
          <a:p>
            <a:pPr eaLnBrk="1" hangingPunct="1"/>
            <a:r>
              <a:rPr lang="en-US" altLang="tr-TR" sz="2400">
                <a:latin typeface="Comic Sans MS" panose="030F0702030302020204" pitchFamily="66" charset="0"/>
              </a:rPr>
              <a:t>	</a:t>
            </a:r>
            <a:r>
              <a:rPr lang="en-US" altLang="tr-TR" sz="2400">
                <a:solidFill>
                  <a:srgbClr val="FF3300"/>
                </a:solidFill>
                <a:latin typeface="Comic Sans MS" panose="030F0702030302020204" pitchFamily="66" charset="0"/>
              </a:rPr>
              <a:t>-</a:t>
            </a:r>
            <a:r>
              <a:rPr lang="en-US" altLang="tr-TR" sz="2400">
                <a:latin typeface="Comic Sans MS" panose="030F0702030302020204" pitchFamily="66" charset="0"/>
              </a:rPr>
              <a:t> biological: fixation, denitrification, nitrification	</a:t>
            </a:r>
          </a:p>
          <a:p>
            <a:pPr eaLnBrk="1" hangingPunct="1"/>
            <a:r>
              <a:rPr lang="en-US" altLang="tr-TR" sz="2400">
                <a:latin typeface="Comic Sans MS" panose="030F0702030302020204" pitchFamily="66" charset="0"/>
              </a:rPr>
              <a:t>	</a:t>
            </a:r>
            <a:r>
              <a:rPr lang="en-US" altLang="tr-TR" sz="2400">
                <a:solidFill>
                  <a:srgbClr val="0066FF"/>
                </a:solidFill>
                <a:latin typeface="Comic Sans MS" panose="030F0702030302020204" pitchFamily="66" charset="0"/>
              </a:rPr>
              <a:t>-</a:t>
            </a:r>
            <a:r>
              <a:rPr lang="en-US" altLang="tr-TR" sz="2400">
                <a:latin typeface="Comic Sans MS" panose="030F0702030302020204" pitchFamily="66" charset="0"/>
              </a:rPr>
              <a:t> abiotic: industrial fixation, lightning fixation, 	fossil fuel and biomass burning, deposition</a:t>
            </a:r>
          </a:p>
        </p:txBody>
      </p:sp>
      <p:sp>
        <p:nvSpPr>
          <p:cNvPr id="167941" name="Rectangle 6"/>
          <p:cNvSpPr>
            <a:spLocks noChangeArrowheads="1"/>
          </p:cNvSpPr>
          <p:nvPr/>
        </p:nvSpPr>
        <p:spPr bwMode="auto">
          <a:xfrm>
            <a:off x="6934200" y="1981200"/>
            <a:ext cx="1066800" cy="2286000"/>
          </a:xfrm>
          <a:prstGeom prst="rect">
            <a:avLst/>
          </a:prstGeom>
          <a:noFill/>
          <a:ln w="28575">
            <a:solidFill>
              <a:srgbClr val="FF33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tr-TR" altLang="tr-TR" sz="2400">
              <a:latin typeface="Comic Sans MS" panose="030F0702030302020204" pitchFamily="66" charset="0"/>
            </a:endParaRPr>
          </a:p>
        </p:txBody>
      </p:sp>
      <p:sp>
        <p:nvSpPr>
          <p:cNvPr id="167942" name="Rectangle 7"/>
          <p:cNvSpPr>
            <a:spLocks noChangeArrowheads="1"/>
          </p:cNvSpPr>
          <p:nvPr/>
        </p:nvSpPr>
        <p:spPr bwMode="auto">
          <a:xfrm>
            <a:off x="4495800" y="2819400"/>
            <a:ext cx="457200" cy="1981200"/>
          </a:xfrm>
          <a:prstGeom prst="rect">
            <a:avLst/>
          </a:prstGeom>
          <a:noFill/>
          <a:ln w="28575">
            <a:solidFill>
              <a:srgbClr val="FF33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tr-TR" altLang="tr-TR" sz="2400">
              <a:latin typeface="Comic Sans MS" panose="030F0702030302020204" pitchFamily="66" charset="0"/>
            </a:endParaRPr>
          </a:p>
        </p:txBody>
      </p:sp>
      <p:sp>
        <p:nvSpPr>
          <p:cNvPr id="167943" name="Rectangle 8"/>
          <p:cNvSpPr>
            <a:spLocks noChangeArrowheads="1"/>
          </p:cNvSpPr>
          <p:nvPr/>
        </p:nvSpPr>
        <p:spPr bwMode="auto">
          <a:xfrm>
            <a:off x="2362200" y="1981200"/>
            <a:ext cx="685800" cy="3505200"/>
          </a:xfrm>
          <a:prstGeom prst="rect">
            <a:avLst/>
          </a:prstGeom>
          <a:noFill/>
          <a:ln w="28575">
            <a:solidFill>
              <a:srgbClr val="FF33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tr-TR" altLang="tr-TR" sz="2400">
              <a:latin typeface="Comic Sans MS" panose="030F0702030302020204" pitchFamily="66" charset="0"/>
            </a:endParaRPr>
          </a:p>
        </p:txBody>
      </p:sp>
      <p:sp>
        <p:nvSpPr>
          <p:cNvPr id="167944" name="Rectangle 9"/>
          <p:cNvSpPr>
            <a:spLocks noChangeArrowheads="1"/>
          </p:cNvSpPr>
          <p:nvPr/>
        </p:nvSpPr>
        <p:spPr bwMode="auto">
          <a:xfrm>
            <a:off x="3200400" y="2895600"/>
            <a:ext cx="457200" cy="1981200"/>
          </a:xfrm>
          <a:prstGeom prst="rect">
            <a:avLst/>
          </a:prstGeom>
          <a:noFill/>
          <a:ln w="28575">
            <a:solidFill>
              <a:srgbClr val="FF33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tr-TR" altLang="tr-TR" sz="2400">
              <a:latin typeface="Comic Sans MS" panose="030F0702030302020204" pitchFamily="66" charset="0"/>
            </a:endParaRPr>
          </a:p>
        </p:txBody>
      </p:sp>
      <p:sp>
        <p:nvSpPr>
          <p:cNvPr id="167945" name="Rectangle 10"/>
          <p:cNvSpPr>
            <a:spLocks noChangeArrowheads="1"/>
          </p:cNvSpPr>
          <p:nvPr/>
        </p:nvSpPr>
        <p:spPr bwMode="auto">
          <a:xfrm>
            <a:off x="3886200" y="2819400"/>
            <a:ext cx="533400" cy="2133600"/>
          </a:xfrm>
          <a:prstGeom prst="rect">
            <a:avLst/>
          </a:prstGeom>
          <a:noFill/>
          <a:ln w="28575">
            <a:solidFill>
              <a:srgbClr val="0066FF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tr-TR" altLang="tr-TR" sz="2400">
              <a:latin typeface="Comic Sans MS" panose="030F0702030302020204" pitchFamily="66" charset="0"/>
            </a:endParaRPr>
          </a:p>
        </p:txBody>
      </p:sp>
      <p:sp>
        <p:nvSpPr>
          <p:cNvPr id="167946" name="Rectangle 11"/>
          <p:cNvSpPr>
            <a:spLocks noChangeArrowheads="1"/>
          </p:cNvSpPr>
          <p:nvPr/>
        </p:nvSpPr>
        <p:spPr bwMode="auto">
          <a:xfrm>
            <a:off x="5105400" y="2819400"/>
            <a:ext cx="457200" cy="1981200"/>
          </a:xfrm>
          <a:prstGeom prst="rect">
            <a:avLst/>
          </a:prstGeom>
          <a:noFill/>
          <a:ln w="28575">
            <a:solidFill>
              <a:srgbClr val="0066FF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tr-TR" altLang="tr-TR" sz="2400">
              <a:latin typeface="Comic Sans MS" panose="030F0702030302020204" pitchFamily="66" charset="0"/>
            </a:endParaRPr>
          </a:p>
        </p:txBody>
      </p:sp>
      <p:sp>
        <p:nvSpPr>
          <p:cNvPr id="167947" name="Rectangle 12"/>
          <p:cNvSpPr>
            <a:spLocks noChangeArrowheads="1"/>
          </p:cNvSpPr>
          <p:nvPr/>
        </p:nvSpPr>
        <p:spPr bwMode="auto">
          <a:xfrm>
            <a:off x="6172200" y="2743200"/>
            <a:ext cx="457200" cy="1981200"/>
          </a:xfrm>
          <a:prstGeom prst="rect">
            <a:avLst/>
          </a:prstGeom>
          <a:noFill/>
          <a:ln w="28575">
            <a:solidFill>
              <a:srgbClr val="0066FF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tr-TR" altLang="tr-TR" sz="2400">
              <a:latin typeface="Comic Sans MS" panose="030F0702030302020204" pitchFamily="66" charset="0"/>
            </a:endParaRPr>
          </a:p>
        </p:txBody>
      </p:sp>
      <p:sp>
        <p:nvSpPr>
          <p:cNvPr id="167948" name="Rectangle 13"/>
          <p:cNvSpPr>
            <a:spLocks noChangeArrowheads="1"/>
          </p:cNvSpPr>
          <p:nvPr/>
        </p:nvSpPr>
        <p:spPr bwMode="auto">
          <a:xfrm>
            <a:off x="6629400" y="1981200"/>
            <a:ext cx="381000" cy="2514600"/>
          </a:xfrm>
          <a:prstGeom prst="rect">
            <a:avLst/>
          </a:prstGeom>
          <a:noFill/>
          <a:ln w="28575">
            <a:solidFill>
              <a:srgbClr val="0066FF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tr-TR" altLang="tr-TR" sz="240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4496650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8962" name="Picture 2" descr="~AUT0015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1384300"/>
            <a:ext cx="6934200" cy="5473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68963" name="Text Box 3"/>
          <p:cNvSpPr txBox="1">
            <a:spLocks noChangeArrowheads="1"/>
          </p:cNvSpPr>
          <p:nvPr/>
        </p:nvSpPr>
        <p:spPr bwMode="auto">
          <a:xfrm>
            <a:off x="8001000" y="5181601"/>
            <a:ext cx="2497800" cy="830997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tr-TR" sz="2400">
                <a:latin typeface="Comic Sans MS" panose="030F0702030302020204" pitchFamily="66" charset="0"/>
              </a:rPr>
              <a:t>Pools in Tg</a:t>
            </a:r>
            <a:endParaRPr lang="en-US" altLang="tr-TR" sz="2400" baseline="30000">
              <a:latin typeface="Comic Sans MS" panose="030F0702030302020204" pitchFamily="66" charset="0"/>
            </a:endParaRPr>
          </a:p>
          <a:p>
            <a:pPr eaLnBrk="1" hangingPunct="1"/>
            <a:r>
              <a:rPr lang="en-US" altLang="tr-TR" sz="2400">
                <a:latin typeface="Comic Sans MS" panose="030F0702030302020204" pitchFamily="66" charset="0"/>
              </a:rPr>
              <a:t>Fluxes in Tg yr</a:t>
            </a:r>
            <a:r>
              <a:rPr lang="en-US" altLang="tr-TR" sz="2400" baseline="30000">
                <a:latin typeface="Comic Sans MS" panose="030F0702030302020204" pitchFamily="66" charset="0"/>
              </a:rPr>
              <a:t>-1</a:t>
            </a:r>
          </a:p>
        </p:txBody>
      </p:sp>
      <p:sp>
        <p:nvSpPr>
          <p:cNvPr id="168964" name="Text Box 4"/>
          <p:cNvSpPr txBox="1">
            <a:spLocks noChangeArrowheads="1"/>
          </p:cNvSpPr>
          <p:nvPr/>
        </p:nvSpPr>
        <p:spPr bwMode="auto">
          <a:xfrm>
            <a:off x="1524000" y="4648200"/>
            <a:ext cx="7683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tr-TR" sz="2400">
                <a:latin typeface="Comic Sans MS" panose="030F0702030302020204" pitchFamily="66" charset="0"/>
              </a:rPr>
              <a:t>15.4</a:t>
            </a:r>
          </a:p>
        </p:txBody>
      </p:sp>
      <p:sp>
        <p:nvSpPr>
          <p:cNvPr id="168965" name="Rectangle 5"/>
          <p:cNvSpPr>
            <a:spLocks noChangeArrowheads="1"/>
          </p:cNvSpPr>
          <p:nvPr/>
        </p:nvSpPr>
        <p:spPr bwMode="auto">
          <a:xfrm>
            <a:off x="1676400" y="1"/>
            <a:ext cx="8991600" cy="12003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tr-TR" sz="2400">
                <a:latin typeface="Comic Sans MS" panose="030F0702030302020204" pitchFamily="66" charset="0"/>
              </a:rPr>
              <a:t>Biological cycling within systems greatly outweighs inputs/outputs (i.e., N cycle is much more “closed” than the C cycle)</a:t>
            </a:r>
          </a:p>
        </p:txBody>
      </p:sp>
      <p:sp>
        <p:nvSpPr>
          <p:cNvPr id="168966" name="Rectangle 6"/>
          <p:cNvSpPr>
            <a:spLocks noChangeArrowheads="1"/>
          </p:cNvSpPr>
          <p:nvPr/>
        </p:nvSpPr>
        <p:spPr bwMode="auto">
          <a:xfrm>
            <a:off x="7010400" y="3581400"/>
            <a:ext cx="1066800" cy="1295400"/>
          </a:xfrm>
          <a:prstGeom prst="rect">
            <a:avLst/>
          </a:prstGeom>
          <a:noFill/>
          <a:ln w="28575">
            <a:solidFill>
              <a:srgbClr val="FF33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tr-TR" altLang="tr-TR" sz="2400">
              <a:latin typeface="Comic Sans MS" panose="030F0702030302020204" pitchFamily="66" charset="0"/>
            </a:endParaRPr>
          </a:p>
        </p:txBody>
      </p:sp>
      <p:sp>
        <p:nvSpPr>
          <p:cNvPr id="168967" name="Rectangle 10"/>
          <p:cNvSpPr>
            <a:spLocks noChangeArrowheads="1"/>
          </p:cNvSpPr>
          <p:nvPr/>
        </p:nvSpPr>
        <p:spPr bwMode="auto">
          <a:xfrm>
            <a:off x="3124200" y="4967288"/>
            <a:ext cx="2057400" cy="685800"/>
          </a:xfrm>
          <a:prstGeom prst="rect">
            <a:avLst/>
          </a:prstGeom>
          <a:noFill/>
          <a:ln w="28575">
            <a:solidFill>
              <a:srgbClr val="FF33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tr-TR" altLang="tr-TR" sz="240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8093005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9986" name="Picture 2" descr="~AUT001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533401"/>
            <a:ext cx="8991600" cy="6143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69987" name="Text Box 3"/>
          <p:cNvSpPr txBox="1">
            <a:spLocks noChangeArrowheads="1"/>
          </p:cNvSpPr>
          <p:nvPr/>
        </p:nvSpPr>
        <p:spPr bwMode="auto">
          <a:xfrm>
            <a:off x="1660526" y="122239"/>
            <a:ext cx="8696611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tr-TR" sz="2400">
                <a:latin typeface="Comic Sans MS" panose="030F0702030302020204" pitchFamily="66" charset="0"/>
              </a:rPr>
              <a:t>B. Human-mediated fluxes in the global N cycle now exceed</a:t>
            </a:r>
            <a:br>
              <a:rPr lang="en-US" altLang="tr-TR" sz="2400">
                <a:latin typeface="Comic Sans MS" panose="030F0702030302020204" pitchFamily="66" charset="0"/>
              </a:rPr>
            </a:br>
            <a:r>
              <a:rPr lang="en-US" altLang="tr-TR" sz="2400">
                <a:latin typeface="Comic Sans MS" panose="030F0702030302020204" pitchFamily="66" charset="0"/>
              </a:rPr>
              <a:t>‘natural’ (pre-industrial) fluxes</a:t>
            </a:r>
          </a:p>
        </p:txBody>
      </p:sp>
      <p:sp>
        <p:nvSpPr>
          <p:cNvPr id="169988" name="Text Box 4"/>
          <p:cNvSpPr txBox="1">
            <a:spLocks noChangeArrowheads="1"/>
          </p:cNvSpPr>
          <p:nvPr/>
        </p:nvSpPr>
        <p:spPr bwMode="auto">
          <a:xfrm>
            <a:off x="2574925" y="6218238"/>
            <a:ext cx="7683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tr-TR" sz="2400">
                <a:latin typeface="Comic Sans MS" panose="030F0702030302020204" pitchFamily="66" charset="0"/>
              </a:rPr>
              <a:t>15.5</a:t>
            </a:r>
          </a:p>
        </p:txBody>
      </p:sp>
    </p:spTree>
    <p:extLst>
      <p:ext uri="{BB962C8B-B14F-4D97-AF65-F5344CB8AC3E}">
        <p14:creationId xmlns:p14="http://schemas.microsoft.com/office/powerpoint/2010/main" val="123100712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010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2057400" y="685800"/>
            <a:ext cx="7772400" cy="4114800"/>
          </a:xfrm>
        </p:spPr>
        <p:txBody>
          <a:bodyPr/>
          <a:lstStyle/>
          <a:p>
            <a:pPr eaLnBrk="1" hangingPunct="1">
              <a:buFontTx/>
              <a:buNone/>
            </a:pPr>
            <a:endParaRPr lang="en-US" altLang="tr-TR" smtClean="0"/>
          </a:p>
          <a:p>
            <a:pPr eaLnBrk="1" hangingPunct="1">
              <a:buFontTx/>
              <a:buNone/>
            </a:pPr>
            <a:r>
              <a:rPr lang="en-US" altLang="tr-TR" smtClean="0"/>
              <a:t>How much N is added in agriculture? </a:t>
            </a:r>
          </a:p>
          <a:p>
            <a:pPr eaLnBrk="1" hangingPunct="1">
              <a:buFontTx/>
              <a:buNone/>
            </a:pPr>
            <a:r>
              <a:rPr lang="en-US" altLang="tr-TR" smtClean="0"/>
              <a:t>	Cotton 56-78 Kg/ha</a:t>
            </a:r>
          </a:p>
          <a:p>
            <a:pPr eaLnBrk="1" hangingPunct="1"/>
            <a:r>
              <a:rPr lang="en-US" altLang="tr-TR" smtClean="0"/>
              <a:t>Iowa corn 170-225 Kg/ha</a:t>
            </a:r>
          </a:p>
          <a:p>
            <a:pPr eaLnBrk="1" hangingPunct="1"/>
            <a:r>
              <a:rPr lang="en-US" altLang="tr-TR" smtClean="0"/>
              <a:t>Taiwan rice: 270 Kg/ha</a:t>
            </a:r>
          </a:p>
        </p:txBody>
      </p:sp>
    </p:spTree>
    <p:extLst>
      <p:ext uri="{BB962C8B-B14F-4D97-AF65-F5344CB8AC3E}">
        <p14:creationId xmlns:p14="http://schemas.microsoft.com/office/powerpoint/2010/main" val="372583557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058" name="Rectangle 2"/>
          <p:cNvSpPr>
            <a:spLocks noGrp="1" noChangeArrowheads="1"/>
          </p:cNvSpPr>
          <p:nvPr>
            <p:ph type="title"/>
          </p:nvPr>
        </p:nvSpPr>
        <p:spPr>
          <a:xfrm>
            <a:off x="2209800" y="0"/>
            <a:ext cx="7772400" cy="685800"/>
          </a:xfrm>
        </p:spPr>
        <p:txBody>
          <a:bodyPr/>
          <a:lstStyle/>
          <a:p>
            <a:pPr eaLnBrk="1" hangingPunct="1"/>
            <a:r>
              <a:rPr lang="en-US" altLang="tr-TR" sz="4000"/>
              <a:t>C. Consequences</a:t>
            </a:r>
          </a:p>
        </p:txBody>
      </p:sp>
      <p:sp>
        <p:nvSpPr>
          <p:cNvPr id="173059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2209800" y="685800"/>
            <a:ext cx="6096000" cy="1752600"/>
          </a:xfrm>
        </p:spPr>
        <p:txBody>
          <a:bodyPr/>
          <a:lstStyle/>
          <a:p>
            <a:pPr eaLnBrk="1" hangingPunct="1"/>
            <a:r>
              <a:rPr lang="en-US" altLang="tr-TR" sz="2400"/>
              <a:t>Eutrophication</a:t>
            </a:r>
          </a:p>
          <a:p>
            <a:pPr eaLnBrk="1" hangingPunct="1"/>
            <a:r>
              <a:rPr lang="en-US" altLang="tr-TR" sz="2400">
                <a:solidFill>
                  <a:schemeClr val="folHlink"/>
                </a:solidFill>
              </a:rPr>
              <a:t>Species changes/losses</a:t>
            </a:r>
          </a:p>
          <a:p>
            <a:pPr eaLnBrk="1" hangingPunct="1"/>
            <a:r>
              <a:rPr lang="en-US" altLang="tr-TR" sz="2400">
                <a:solidFill>
                  <a:schemeClr val="folHlink"/>
                </a:solidFill>
              </a:rPr>
              <a:t>Atmospherically active trace gases</a:t>
            </a:r>
          </a:p>
        </p:txBody>
      </p:sp>
      <p:pic>
        <p:nvPicPr>
          <p:cNvPr id="173060" name="Picture 4" descr="eutrophication"/>
          <p:cNvPicPr>
            <a:picLocks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133600" y="2066926"/>
            <a:ext cx="5791200" cy="4716463"/>
          </a:xfrm>
          <a:noFill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14031279"/>
      </p:ext>
    </p:extLst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82" name="Rectangle 2"/>
          <p:cNvSpPr>
            <a:spLocks noGrp="1" noChangeArrowheads="1"/>
          </p:cNvSpPr>
          <p:nvPr>
            <p:ph type="title"/>
          </p:nvPr>
        </p:nvSpPr>
        <p:spPr>
          <a:xfrm>
            <a:off x="1905000" y="0"/>
            <a:ext cx="7772400" cy="685800"/>
          </a:xfrm>
        </p:spPr>
        <p:txBody>
          <a:bodyPr/>
          <a:lstStyle/>
          <a:p>
            <a:pPr eaLnBrk="1" hangingPunct="1"/>
            <a:r>
              <a:rPr lang="en-US" altLang="tr-TR" sz="4000"/>
              <a:t>Consequences</a:t>
            </a:r>
          </a:p>
        </p:txBody>
      </p:sp>
      <p:sp>
        <p:nvSpPr>
          <p:cNvPr id="17408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2057400" y="762000"/>
            <a:ext cx="8077200" cy="1219200"/>
          </a:xfrm>
        </p:spPr>
        <p:txBody>
          <a:bodyPr>
            <a:normAutofit lnSpcReduction="10000"/>
          </a:bodyPr>
          <a:lstStyle/>
          <a:p>
            <a:pPr eaLnBrk="1" hangingPunct="1">
              <a:lnSpc>
                <a:spcPct val="80000"/>
              </a:lnSpc>
            </a:pPr>
            <a:r>
              <a:rPr lang="en-US" altLang="tr-TR" sz="2400">
                <a:solidFill>
                  <a:schemeClr val="folHlink"/>
                </a:solidFill>
              </a:rPr>
              <a:t>Eutrophication</a:t>
            </a:r>
          </a:p>
          <a:p>
            <a:pPr eaLnBrk="1" hangingPunct="1">
              <a:lnSpc>
                <a:spcPct val="80000"/>
              </a:lnSpc>
            </a:pPr>
            <a:r>
              <a:rPr lang="en-US" altLang="tr-TR" sz="2400"/>
              <a:t>Species changes/losses</a:t>
            </a:r>
          </a:p>
          <a:p>
            <a:pPr eaLnBrk="1" hangingPunct="1">
              <a:lnSpc>
                <a:spcPct val="80000"/>
              </a:lnSpc>
            </a:pPr>
            <a:r>
              <a:rPr lang="en-US" altLang="tr-TR" sz="2400">
                <a:solidFill>
                  <a:schemeClr val="folHlink"/>
                </a:solidFill>
              </a:rPr>
              <a:t>Atmospherically active trace gases</a:t>
            </a:r>
          </a:p>
        </p:txBody>
      </p:sp>
      <p:pic>
        <p:nvPicPr>
          <p:cNvPr id="174084" name="Picture 4" descr="Tilman1987EcolMonogr_experimentalNgradients 9"/>
          <p:cNvPicPr>
            <a:picLocks noChangeAspect="1" noChangeArrowheads="1"/>
          </p:cNvPicPr>
          <p:nvPr>
            <p:ph sz="quarter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78" t="8603" r="61864" b="77060"/>
          <a:stretch>
            <a:fillRect/>
          </a:stretch>
        </p:blipFill>
        <p:spPr>
          <a:xfrm>
            <a:off x="4648200" y="1828801"/>
            <a:ext cx="5638800" cy="2028825"/>
          </a:xfrm>
          <a:noFill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74085" name="Picture 6" descr="Tilman1987EcolMonogr_experimentalNgradients 9"/>
          <p:cNvPicPr>
            <a:picLocks noChangeAspect="1" noChangeArrowheads="1"/>
          </p:cNvPicPr>
          <p:nvPr>
            <p:ph sz="quarter" idx="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78" t="48058" r="60818" b="38179"/>
          <a:stretch>
            <a:fillRect/>
          </a:stretch>
        </p:blipFill>
        <p:spPr>
          <a:xfrm>
            <a:off x="4572000" y="3733801"/>
            <a:ext cx="5791200" cy="1998663"/>
          </a:xfrm>
          <a:noFill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174086" name="Text Box 8"/>
          <p:cNvSpPr txBox="1">
            <a:spLocks noChangeArrowheads="1"/>
          </p:cNvSpPr>
          <p:nvPr/>
        </p:nvSpPr>
        <p:spPr bwMode="auto">
          <a:xfrm>
            <a:off x="8458201" y="5867401"/>
            <a:ext cx="1692275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tr-TR">
                <a:latin typeface="Comic Sans MS" panose="030F0702030302020204" pitchFamily="66" charset="0"/>
              </a:rPr>
              <a:t>Tilman 1987</a:t>
            </a:r>
          </a:p>
        </p:txBody>
      </p:sp>
      <p:sp>
        <p:nvSpPr>
          <p:cNvPr id="114697" name="Text Box 9"/>
          <p:cNvSpPr txBox="1">
            <a:spLocks noChangeArrowheads="1"/>
          </p:cNvSpPr>
          <p:nvPr/>
        </p:nvSpPr>
        <p:spPr bwMode="auto">
          <a:xfrm>
            <a:off x="2041525" y="2455864"/>
            <a:ext cx="3246438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tr-TR" sz="2000">
                <a:latin typeface="Comic Sans MS" panose="030F0702030302020204" pitchFamily="66" charset="0"/>
              </a:rPr>
              <a:t>N fert </a:t>
            </a:r>
            <a:r>
              <a:rPr lang="en-US" altLang="tr-TR" sz="2000">
                <a:latin typeface="Comic Sans MS" panose="030F0702030302020204" pitchFamily="66" charset="0"/>
                <a:sym typeface="Wingdings" panose="05000000000000000000" pitchFamily="2" charset="2"/>
              </a:rPr>
              <a:t> increasing prod.</a:t>
            </a:r>
            <a:endParaRPr lang="en-US" altLang="tr-TR" sz="2000">
              <a:latin typeface="Comic Sans MS" panose="030F0702030302020204" pitchFamily="66" charset="0"/>
            </a:endParaRPr>
          </a:p>
        </p:txBody>
      </p:sp>
      <p:sp>
        <p:nvSpPr>
          <p:cNvPr id="114698" name="Text Box 10"/>
          <p:cNvSpPr txBox="1">
            <a:spLocks noChangeArrowheads="1"/>
          </p:cNvSpPr>
          <p:nvPr/>
        </p:nvSpPr>
        <p:spPr bwMode="auto">
          <a:xfrm>
            <a:off x="1981200" y="4343401"/>
            <a:ext cx="3200400" cy="1006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tr-TR" sz="2000">
                <a:latin typeface="Comic Sans MS" panose="030F0702030302020204" pitchFamily="66" charset="0"/>
              </a:rPr>
              <a:t>N fert </a:t>
            </a:r>
            <a:r>
              <a:rPr lang="en-US" altLang="tr-TR" sz="2000">
                <a:latin typeface="Comic Sans MS" panose="030F0702030302020204" pitchFamily="66" charset="0"/>
                <a:sym typeface="Wingdings" panose="05000000000000000000" pitchFamily="2" charset="2"/>
              </a:rPr>
              <a:t> increasing dominance, decreasing diversity</a:t>
            </a:r>
            <a:endParaRPr lang="en-US" altLang="tr-TR" sz="200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50739046"/>
      </p:ext>
    </p:extLst>
  </p:cSld>
  <p:clrMapOvr>
    <a:masterClrMapping/>
  </p:clrMapOvr>
  <p:transition>
    <p:newsfla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6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6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4697" grpId="0"/>
      <p:bldP spid="114698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106" name="Rectangle 2"/>
          <p:cNvSpPr>
            <a:spLocks noGrp="1" noChangeArrowheads="1"/>
          </p:cNvSpPr>
          <p:nvPr>
            <p:ph type="title"/>
          </p:nvPr>
        </p:nvSpPr>
        <p:spPr>
          <a:xfrm>
            <a:off x="2209800" y="0"/>
            <a:ext cx="7772400" cy="685800"/>
          </a:xfrm>
        </p:spPr>
        <p:txBody>
          <a:bodyPr/>
          <a:lstStyle/>
          <a:p>
            <a:pPr eaLnBrk="1" hangingPunct="1"/>
            <a:r>
              <a:rPr lang="en-US" altLang="tr-TR" sz="4000"/>
              <a:t>Consequences</a:t>
            </a:r>
          </a:p>
        </p:txBody>
      </p:sp>
      <p:sp>
        <p:nvSpPr>
          <p:cNvPr id="175107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828800" y="685800"/>
            <a:ext cx="8686800" cy="3200400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en-US" altLang="tr-TR" sz="2000">
                <a:solidFill>
                  <a:schemeClr val="folHlink"/>
                </a:solidFill>
              </a:rPr>
              <a:t>Eutrophication</a:t>
            </a:r>
          </a:p>
          <a:p>
            <a:pPr eaLnBrk="1" hangingPunct="1">
              <a:lnSpc>
                <a:spcPct val="80000"/>
              </a:lnSpc>
            </a:pPr>
            <a:r>
              <a:rPr lang="en-US" altLang="tr-TR" sz="2000">
                <a:solidFill>
                  <a:schemeClr val="folHlink"/>
                </a:solidFill>
              </a:rPr>
              <a:t>Species changes/losses</a:t>
            </a:r>
          </a:p>
          <a:p>
            <a:pPr eaLnBrk="1" hangingPunct="1">
              <a:lnSpc>
                <a:spcPct val="80000"/>
              </a:lnSpc>
            </a:pPr>
            <a:r>
              <a:rPr lang="en-US" altLang="tr-TR" sz="2000"/>
              <a:t>Atmospherically active trace gases</a:t>
            </a:r>
          </a:p>
          <a:p>
            <a:pPr lvl="1" eaLnBrk="1" hangingPunct="1">
              <a:lnSpc>
                <a:spcPct val="80000"/>
              </a:lnSpc>
            </a:pPr>
            <a:r>
              <a:rPr lang="en-US" altLang="tr-TR" sz="1800"/>
              <a:t>NO + NO</a:t>
            </a:r>
            <a:r>
              <a:rPr lang="en-US" altLang="tr-TR" sz="1800" baseline="-25000"/>
              <a:t>2</a:t>
            </a:r>
            <a:r>
              <a:rPr lang="en-US" altLang="tr-TR" sz="1800"/>
              <a:t> (NO</a:t>
            </a:r>
            <a:r>
              <a:rPr lang="en-US" altLang="tr-TR" sz="1800" baseline="-25000"/>
              <a:t>x</a:t>
            </a:r>
            <a:r>
              <a:rPr lang="en-US" altLang="tr-TR" sz="1800"/>
              <a:t>):  fossil fuel combustion </a:t>
            </a:r>
          </a:p>
          <a:p>
            <a:pPr lvl="2" eaLnBrk="1" hangingPunct="1">
              <a:lnSpc>
                <a:spcPct val="80000"/>
              </a:lnSpc>
            </a:pPr>
            <a:r>
              <a:rPr lang="en-US" altLang="tr-TR" sz="1600">
                <a:sym typeface="Wingdings" panose="05000000000000000000" pitchFamily="2" charset="2"/>
              </a:rPr>
              <a:t>NO </a:t>
            </a:r>
            <a:r>
              <a:rPr lang="en-US" altLang="tr-TR" sz="1600"/>
              <a:t>(highly reactive)</a:t>
            </a:r>
            <a:r>
              <a:rPr lang="en-US" altLang="tr-TR" sz="1600">
                <a:sym typeface="Wingdings" panose="05000000000000000000" pitchFamily="2" charset="2"/>
              </a:rPr>
              <a:t>  </a:t>
            </a:r>
            <a:r>
              <a:rPr lang="en-US" altLang="tr-TR" sz="1600"/>
              <a:t>smog, tropospheric O</a:t>
            </a:r>
            <a:r>
              <a:rPr lang="en-US" altLang="tr-TR" sz="1600" baseline="-25000"/>
              <a:t>3</a:t>
            </a:r>
            <a:r>
              <a:rPr lang="en-US" altLang="tr-TR" sz="1600"/>
              <a:t> formation</a:t>
            </a:r>
          </a:p>
          <a:p>
            <a:pPr lvl="2" eaLnBrk="1" hangingPunct="1">
              <a:lnSpc>
                <a:spcPct val="80000"/>
              </a:lnSpc>
            </a:pPr>
            <a:r>
              <a:rPr lang="en-US" altLang="tr-TR" sz="1600"/>
              <a:t>Acid rain (NO</a:t>
            </a:r>
            <a:r>
              <a:rPr lang="en-US" altLang="tr-TR" sz="1600" baseline="-25000"/>
              <a:t>2</a:t>
            </a:r>
            <a:r>
              <a:rPr lang="en-US" altLang="tr-TR" sz="1600"/>
              <a:t> + OH</a:t>
            </a:r>
            <a:r>
              <a:rPr lang="en-US" altLang="tr-TR" sz="1600" baseline="30000"/>
              <a:t>-</a:t>
            </a:r>
            <a:r>
              <a:rPr lang="en-US" altLang="tr-TR" sz="1600"/>
              <a:t> </a:t>
            </a:r>
            <a:r>
              <a:rPr lang="en-US" altLang="tr-TR" sz="1600">
                <a:sym typeface="Wingdings" panose="05000000000000000000" pitchFamily="2" charset="2"/>
              </a:rPr>
              <a:t> HNO</a:t>
            </a:r>
            <a:r>
              <a:rPr lang="en-US" altLang="tr-TR" sz="1600" baseline="-25000">
                <a:sym typeface="Wingdings" panose="05000000000000000000" pitchFamily="2" charset="2"/>
              </a:rPr>
              <a:t>3</a:t>
            </a:r>
            <a:r>
              <a:rPr lang="en-US" altLang="tr-TR" sz="1600">
                <a:sym typeface="Wingdings" panose="05000000000000000000" pitchFamily="2" charset="2"/>
              </a:rPr>
              <a:t>)</a:t>
            </a:r>
            <a:endParaRPr lang="en-US" altLang="tr-TR" sz="1600"/>
          </a:p>
          <a:p>
            <a:pPr lvl="1" eaLnBrk="1" hangingPunct="1">
              <a:lnSpc>
                <a:spcPct val="80000"/>
              </a:lnSpc>
            </a:pPr>
            <a:r>
              <a:rPr lang="en-US" altLang="tr-TR" sz="1800"/>
              <a:t>N</a:t>
            </a:r>
            <a:r>
              <a:rPr lang="en-US" altLang="tr-TR" sz="1800" baseline="-25000"/>
              <a:t>2</a:t>
            </a:r>
            <a:r>
              <a:rPr lang="en-US" altLang="tr-TR" sz="1800"/>
              <a:t>O: increased fertilizer application </a:t>
            </a:r>
            <a:r>
              <a:rPr lang="en-US" altLang="tr-TR" sz="1800">
                <a:sym typeface="Wingdings" panose="05000000000000000000" pitchFamily="2" charset="2"/>
              </a:rPr>
              <a:t> denitrification</a:t>
            </a:r>
          </a:p>
          <a:p>
            <a:pPr lvl="2" eaLnBrk="1" hangingPunct="1">
              <a:lnSpc>
                <a:spcPct val="80000"/>
              </a:lnSpc>
            </a:pPr>
            <a:r>
              <a:rPr lang="en-US" altLang="tr-TR" sz="1600"/>
              <a:t>Potent greenhouse gas (200x more effective than CO</a:t>
            </a:r>
            <a:r>
              <a:rPr lang="en-US" altLang="tr-TR" sz="1600" baseline="-25000"/>
              <a:t>2</a:t>
            </a:r>
            <a:r>
              <a:rPr lang="en-US" altLang="tr-TR" sz="1600"/>
              <a:t>, 6% of total forcing)</a:t>
            </a:r>
          </a:p>
          <a:p>
            <a:pPr lvl="2" eaLnBrk="1" hangingPunct="1">
              <a:lnSpc>
                <a:spcPct val="80000"/>
              </a:lnSpc>
            </a:pPr>
            <a:r>
              <a:rPr lang="en-US" altLang="tr-TR" sz="1600"/>
              <a:t>Chemically inert in troposphere, but catalyzes destruction of O</a:t>
            </a:r>
            <a:r>
              <a:rPr lang="en-US" altLang="tr-TR" sz="1600" baseline="-25000"/>
              <a:t>3</a:t>
            </a:r>
            <a:r>
              <a:rPr lang="en-US" altLang="tr-TR" sz="1600"/>
              <a:t> in stratosphere</a:t>
            </a:r>
          </a:p>
          <a:p>
            <a:pPr lvl="1" eaLnBrk="1" hangingPunct="1">
              <a:lnSpc>
                <a:spcPct val="80000"/>
              </a:lnSpc>
            </a:pPr>
            <a:r>
              <a:rPr lang="en-US" altLang="tr-TR" sz="1800"/>
              <a:t>NH</a:t>
            </a:r>
            <a:r>
              <a:rPr lang="en-US" altLang="tr-TR" sz="1800" baseline="-25000"/>
              <a:t>3</a:t>
            </a:r>
          </a:p>
        </p:txBody>
      </p:sp>
      <p:pic>
        <p:nvPicPr>
          <p:cNvPr id="175108" name="Picture 6"/>
          <p:cNvPicPr>
            <a:picLocks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8515" r="52051"/>
          <a:stretch>
            <a:fillRect/>
          </a:stretch>
        </p:blipFill>
        <p:spPr>
          <a:xfrm>
            <a:off x="1828800" y="3629026"/>
            <a:ext cx="4648200" cy="3128963"/>
          </a:xfrm>
          <a:noFill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175109" name="Text Box 8"/>
          <p:cNvSpPr txBox="1">
            <a:spLocks noChangeArrowheads="1"/>
          </p:cNvSpPr>
          <p:nvPr/>
        </p:nvSpPr>
        <p:spPr bwMode="auto">
          <a:xfrm>
            <a:off x="3184525" y="4313238"/>
            <a:ext cx="7683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tr-TR" sz="2400">
                <a:latin typeface="Comic Sans MS" panose="030F0702030302020204" pitchFamily="66" charset="0"/>
              </a:rPr>
              <a:t>15.3</a:t>
            </a:r>
          </a:p>
        </p:txBody>
      </p:sp>
    </p:spTree>
    <p:extLst>
      <p:ext uri="{BB962C8B-B14F-4D97-AF65-F5344CB8AC3E}">
        <p14:creationId xmlns:p14="http://schemas.microsoft.com/office/powerpoint/2010/main" val="1984913140"/>
      </p:ext>
    </p:extLst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130" name="Rectangle 2"/>
          <p:cNvSpPr>
            <a:spLocks noGrp="1" noChangeArrowheads="1"/>
          </p:cNvSpPr>
          <p:nvPr>
            <p:ph type="title"/>
          </p:nvPr>
        </p:nvSpPr>
        <p:spPr>
          <a:xfrm>
            <a:off x="2209800" y="0"/>
            <a:ext cx="7772400" cy="685800"/>
          </a:xfrm>
        </p:spPr>
        <p:txBody>
          <a:bodyPr/>
          <a:lstStyle/>
          <a:p>
            <a:pPr eaLnBrk="1" hangingPunct="1"/>
            <a:r>
              <a:rPr lang="en-US" altLang="tr-TR" sz="4000"/>
              <a:t>Consequences</a:t>
            </a:r>
          </a:p>
        </p:txBody>
      </p:sp>
      <p:sp>
        <p:nvSpPr>
          <p:cNvPr id="176131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524000" y="381000"/>
            <a:ext cx="8686800" cy="3200400"/>
          </a:xfrm>
        </p:spPr>
        <p:txBody>
          <a:bodyPr/>
          <a:lstStyle/>
          <a:p>
            <a:pPr eaLnBrk="1" hangingPunct="1"/>
            <a:r>
              <a:rPr lang="en-US" altLang="tr-TR" sz="2400">
                <a:solidFill>
                  <a:schemeClr val="folHlink"/>
                </a:solidFill>
              </a:rPr>
              <a:t>Eutrophication</a:t>
            </a:r>
          </a:p>
          <a:p>
            <a:pPr eaLnBrk="1" hangingPunct="1"/>
            <a:r>
              <a:rPr lang="en-US" altLang="tr-TR" sz="2400">
                <a:solidFill>
                  <a:schemeClr val="folHlink"/>
                </a:solidFill>
              </a:rPr>
              <a:t>Species changes/losses</a:t>
            </a:r>
          </a:p>
          <a:p>
            <a:pPr eaLnBrk="1" hangingPunct="1"/>
            <a:r>
              <a:rPr lang="en-US" altLang="tr-TR" sz="2400"/>
              <a:t>Atmospherically active trace gases</a:t>
            </a:r>
          </a:p>
          <a:p>
            <a:pPr lvl="1" eaLnBrk="1" hangingPunct="1"/>
            <a:r>
              <a:rPr lang="en-US" altLang="tr-TR" sz="2000"/>
              <a:t>NH</a:t>
            </a:r>
            <a:r>
              <a:rPr lang="en-US" altLang="tr-TR" sz="2000" baseline="-25000"/>
              <a:t>3</a:t>
            </a:r>
            <a:r>
              <a:rPr lang="en-US" altLang="tr-TR" sz="2000"/>
              <a:t>: domestic animals, ag fields (fert), biomass burning</a:t>
            </a:r>
          </a:p>
          <a:p>
            <a:pPr lvl="2" eaLnBrk="1" hangingPunct="1"/>
            <a:r>
              <a:rPr lang="en-US" altLang="tr-TR" sz="1800"/>
              <a:t>Atmospherically active </a:t>
            </a:r>
            <a:r>
              <a:rPr lang="en-US" altLang="tr-TR" sz="1800">
                <a:sym typeface="Wingdings" panose="05000000000000000000" pitchFamily="2" charset="2"/>
              </a:rPr>
              <a:t> aerosols, air pollution</a:t>
            </a:r>
          </a:p>
          <a:p>
            <a:pPr lvl="2" eaLnBrk="1" hangingPunct="1"/>
            <a:r>
              <a:rPr lang="en-US" altLang="tr-TR" sz="1800">
                <a:sym typeface="Wingdings" panose="05000000000000000000" pitchFamily="2" charset="2"/>
              </a:rPr>
              <a:t>Deposition, N availability downwind</a:t>
            </a:r>
            <a:endParaRPr lang="en-US" altLang="tr-TR" sz="1800"/>
          </a:p>
        </p:txBody>
      </p:sp>
      <p:pic>
        <p:nvPicPr>
          <p:cNvPr id="176132" name="Picture 7" descr="~AUT0015"/>
          <p:cNvPicPr>
            <a:picLocks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181600" y="2695576"/>
            <a:ext cx="5257800" cy="4149725"/>
          </a:xfrm>
          <a:noFill/>
        </p:spPr>
      </p:pic>
      <p:sp>
        <p:nvSpPr>
          <p:cNvPr id="176133" name="Rectangle 9"/>
          <p:cNvSpPr>
            <a:spLocks noChangeArrowheads="1"/>
          </p:cNvSpPr>
          <p:nvPr/>
        </p:nvSpPr>
        <p:spPr bwMode="auto">
          <a:xfrm>
            <a:off x="8153400" y="3505200"/>
            <a:ext cx="685800" cy="2209800"/>
          </a:xfrm>
          <a:prstGeom prst="rect">
            <a:avLst/>
          </a:prstGeom>
          <a:noFill/>
          <a:ln w="28575">
            <a:solidFill>
              <a:srgbClr val="FF33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tr-TR" altLang="tr-TR" sz="2400">
              <a:latin typeface="Comic Sans MS" panose="030F0702030302020204" pitchFamily="66" charset="0"/>
            </a:endParaRPr>
          </a:p>
        </p:txBody>
      </p:sp>
      <p:sp>
        <p:nvSpPr>
          <p:cNvPr id="176134" name="Text Box 10"/>
          <p:cNvSpPr txBox="1">
            <a:spLocks noChangeArrowheads="1"/>
          </p:cNvSpPr>
          <p:nvPr/>
        </p:nvSpPr>
        <p:spPr bwMode="auto">
          <a:xfrm>
            <a:off x="4572000" y="6172200"/>
            <a:ext cx="7683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tr-TR" sz="2400">
                <a:latin typeface="Comic Sans MS" panose="030F0702030302020204" pitchFamily="66" charset="0"/>
              </a:rPr>
              <a:t>15.4</a:t>
            </a:r>
          </a:p>
        </p:txBody>
      </p:sp>
    </p:spTree>
    <p:extLst>
      <p:ext uri="{BB962C8B-B14F-4D97-AF65-F5344CB8AC3E}">
        <p14:creationId xmlns:p14="http://schemas.microsoft.com/office/powerpoint/2010/main" val="1474849366"/>
      </p:ext>
    </p:extLst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178" name="Rectangle 2"/>
          <p:cNvSpPr>
            <a:spLocks noGrp="1" noChangeArrowheads="1"/>
          </p:cNvSpPr>
          <p:nvPr>
            <p:ph type="title"/>
          </p:nvPr>
        </p:nvSpPr>
        <p:spPr>
          <a:xfrm>
            <a:off x="2209800" y="0"/>
            <a:ext cx="7772400" cy="685800"/>
          </a:xfrm>
        </p:spPr>
        <p:txBody>
          <a:bodyPr/>
          <a:lstStyle/>
          <a:p>
            <a:pPr eaLnBrk="1" hangingPunct="1"/>
            <a:r>
              <a:rPr lang="en-US" altLang="tr-TR" sz="4000"/>
              <a:t>Consequences</a:t>
            </a:r>
          </a:p>
        </p:txBody>
      </p:sp>
      <p:sp>
        <p:nvSpPr>
          <p:cNvPr id="178179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676400" y="1066800"/>
            <a:ext cx="8686800" cy="3200400"/>
          </a:xfrm>
        </p:spPr>
        <p:txBody>
          <a:bodyPr/>
          <a:lstStyle/>
          <a:p>
            <a:pPr eaLnBrk="1" hangingPunct="1"/>
            <a:r>
              <a:rPr lang="en-US" altLang="tr-TR" sz="2400"/>
              <a:t>N deposition </a:t>
            </a:r>
            <a:r>
              <a:rPr lang="en-US" altLang="tr-TR" sz="2400">
                <a:sym typeface="Wingdings" panose="05000000000000000000" pitchFamily="2" charset="2"/>
              </a:rPr>
              <a:t> increased growth (C sequestration)…to a point.</a:t>
            </a:r>
          </a:p>
          <a:p>
            <a:pPr eaLnBrk="1" hangingPunct="1"/>
            <a:r>
              <a:rPr lang="en-US" altLang="tr-TR" sz="2400">
                <a:sym typeface="Wingdings" panose="05000000000000000000" pitchFamily="2" charset="2"/>
              </a:rPr>
              <a:t>N saturation: availability exceeds demand</a:t>
            </a:r>
          </a:p>
          <a:p>
            <a:pPr lvl="1" eaLnBrk="1" hangingPunct="1"/>
            <a:r>
              <a:rPr lang="en-US" altLang="tr-TR" sz="2000">
                <a:sym typeface="Wingdings" panose="05000000000000000000" pitchFamily="2" charset="2"/>
              </a:rPr>
              <a:t>Associated with decreases in forest productivity, potentially due to indirect effects such as acidification, altered plant cold tolerance</a:t>
            </a:r>
          </a:p>
          <a:p>
            <a:pPr eaLnBrk="1" hangingPunct="1"/>
            <a:r>
              <a:rPr lang="en-US" altLang="tr-TR" sz="2400">
                <a:sym typeface="Wingdings" panose="05000000000000000000" pitchFamily="2" charset="2"/>
              </a:rPr>
              <a:t>N saturation  N losses  “opening” of the N cycle</a:t>
            </a:r>
            <a:endParaRPr lang="en-US" altLang="tr-TR" sz="2400"/>
          </a:p>
        </p:txBody>
      </p:sp>
    </p:spTree>
    <p:extLst>
      <p:ext uri="{BB962C8B-B14F-4D97-AF65-F5344CB8AC3E}">
        <p14:creationId xmlns:p14="http://schemas.microsoft.com/office/powerpoint/2010/main" val="1678441668"/>
      </p:ext>
    </p:extLst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202" name="Rectangle 2"/>
          <p:cNvSpPr>
            <a:spLocks noGrp="1" noChangeArrowheads="1"/>
          </p:cNvSpPr>
          <p:nvPr>
            <p:ph type="title"/>
          </p:nvPr>
        </p:nvSpPr>
        <p:spPr>
          <a:xfrm>
            <a:off x="1524000" y="0"/>
            <a:ext cx="8839200" cy="762000"/>
          </a:xfrm>
        </p:spPr>
        <p:txBody>
          <a:bodyPr/>
          <a:lstStyle/>
          <a:p>
            <a:pPr eaLnBrk="1" hangingPunct="1"/>
            <a:r>
              <a:rPr lang="en-US" altLang="tr-TR" sz="3200"/>
              <a:t>B. Overview of Ecosystem N cycle (Ch. 9)</a:t>
            </a:r>
          </a:p>
        </p:txBody>
      </p:sp>
      <p:pic>
        <p:nvPicPr>
          <p:cNvPr id="179203" name="Picture 4"/>
          <p:cNvPicPr>
            <a:picLocks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534026" y="838200"/>
            <a:ext cx="5133975" cy="5486400"/>
          </a:xfrm>
          <a:noFill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179204" name="Text Box 7"/>
          <p:cNvSpPr txBox="1">
            <a:spLocks noChangeArrowheads="1"/>
          </p:cNvSpPr>
          <p:nvPr/>
        </p:nvSpPr>
        <p:spPr bwMode="auto">
          <a:xfrm>
            <a:off x="1828800" y="685801"/>
            <a:ext cx="4038600" cy="3140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457200" indent="-4572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914400" indent="-4572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371600" indent="-4572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828800" indent="-4572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286000" indent="-4572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743200" indent="-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3200400" indent="-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657600" indent="-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4114800" indent="-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buFontTx/>
              <a:buAutoNum type="arabicPeriod"/>
            </a:pPr>
            <a:r>
              <a:rPr lang="en-US" altLang="tr-TR" sz="2000">
                <a:latin typeface="Comic Sans MS" panose="030F0702030302020204" pitchFamily="66" charset="0"/>
              </a:rPr>
              <a:t>Major pools &amp; fluxes</a:t>
            </a:r>
          </a:p>
          <a:p>
            <a:pPr eaLnBrk="1" hangingPunct="1">
              <a:buFontTx/>
              <a:buAutoNum type="arabicPeriod"/>
            </a:pPr>
            <a:r>
              <a:rPr lang="en-US" altLang="tr-TR" sz="2000">
                <a:latin typeface="Comic Sans MS" panose="030F0702030302020204" pitchFamily="66" charset="0"/>
              </a:rPr>
              <a:t>Main Points</a:t>
            </a:r>
          </a:p>
          <a:p>
            <a:pPr lvl="1" eaLnBrk="1" hangingPunct="1">
              <a:buFontTx/>
              <a:buAutoNum type="arabicPeriod"/>
            </a:pPr>
            <a:r>
              <a:rPr lang="en-US" altLang="tr-TR" sz="2000">
                <a:latin typeface="Comic Sans MS" panose="030F0702030302020204" pitchFamily="66" charset="0"/>
              </a:rPr>
              <a:t>Inputs~outputs</a:t>
            </a:r>
          </a:p>
          <a:p>
            <a:pPr lvl="1" eaLnBrk="1" hangingPunct="1">
              <a:buFontTx/>
              <a:buAutoNum type="arabicPeriod"/>
            </a:pPr>
            <a:r>
              <a:rPr lang="en-US" altLang="tr-TR" sz="2000">
                <a:latin typeface="Comic Sans MS" panose="030F0702030302020204" pitchFamily="66" charset="0"/>
              </a:rPr>
              <a:t>Open (C) vs. closed (N)</a:t>
            </a:r>
          </a:p>
          <a:p>
            <a:pPr lvl="1" eaLnBrk="1" hangingPunct="1">
              <a:buFontTx/>
              <a:buAutoNum type="arabicPeriod"/>
            </a:pPr>
            <a:r>
              <a:rPr lang="en-US" altLang="tr-TR" sz="2000">
                <a:latin typeface="Comic Sans MS" panose="030F0702030302020204" pitchFamily="66" charset="0"/>
              </a:rPr>
              <a:t>Plant needs met by internal recycling</a:t>
            </a:r>
          </a:p>
          <a:p>
            <a:pPr lvl="1" eaLnBrk="1" hangingPunct="1">
              <a:buFontTx/>
              <a:buAutoNum type="arabicPeriod"/>
            </a:pPr>
            <a:r>
              <a:rPr lang="en-US" altLang="tr-TR" sz="2000">
                <a:latin typeface="Comic Sans MS" panose="030F0702030302020204" pitchFamily="66" charset="0"/>
              </a:rPr>
              <a:t>Available soil pools are small relative to organic pools. </a:t>
            </a:r>
          </a:p>
          <a:p>
            <a:pPr lvl="1" eaLnBrk="1" hangingPunct="1">
              <a:buFontTx/>
              <a:buAutoNum type="arabicPeriod"/>
            </a:pPr>
            <a:r>
              <a:rPr lang="en-US" altLang="tr-TR" sz="2000">
                <a:latin typeface="Comic Sans MS" panose="030F0702030302020204" pitchFamily="66" charset="0"/>
              </a:rPr>
              <a:t>Microbes rule bg</a:t>
            </a:r>
          </a:p>
        </p:txBody>
      </p:sp>
      <p:sp>
        <p:nvSpPr>
          <p:cNvPr id="179205" name="Text Box 8"/>
          <p:cNvSpPr txBox="1">
            <a:spLocks noChangeArrowheads="1"/>
          </p:cNvSpPr>
          <p:nvPr/>
        </p:nvSpPr>
        <p:spPr bwMode="auto">
          <a:xfrm>
            <a:off x="4876801" y="6019800"/>
            <a:ext cx="63182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tr-TR" sz="2400">
                <a:latin typeface="Comic Sans MS" panose="030F0702030302020204" pitchFamily="66" charset="0"/>
              </a:rPr>
              <a:t>9.2</a:t>
            </a:r>
          </a:p>
        </p:txBody>
      </p:sp>
    </p:spTree>
    <p:extLst>
      <p:ext uri="{BB962C8B-B14F-4D97-AF65-F5344CB8AC3E}">
        <p14:creationId xmlns:p14="http://schemas.microsoft.com/office/powerpoint/2010/main" val="1735262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altLang="tr-TR"/>
              <a:t>KRT-2011</a:t>
            </a:r>
          </a:p>
        </p:txBody>
      </p:sp>
      <p:sp>
        <p:nvSpPr>
          <p:cNvPr id="157699" name="Slayt Numarası Yer Tutucusu 4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4101D9AB-0623-4975-AC9B-D19E8C0DB333}" type="slidenum">
              <a:rPr lang="en-US" altLang="tr-TR" smtClean="0">
                <a:solidFill>
                  <a:srgbClr val="535A68"/>
                </a:solidFill>
                <a:latin typeface="Constantia" panose="02030602050306030303" pitchFamily="18" charset="0"/>
              </a:rPr>
              <a:pPr/>
              <a:t>2</a:t>
            </a:fld>
            <a:endParaRPr lang="en-US" altLang="tr-TR" smtClean="0">
              <a:solidFill>
                <a:srgbClr val="535A68"/>
              </a:solidFill>
              <a:latin typeface="Constantia" panose="02030602050306030303" pitchFamily="18" charset="0"/>
            </a:endParaRPr>
          </a:p>
        </p:txBody>
      </p:sp>
      <p:sp>
        <p:nvSpPr>
          <p:cNvPr id="48130" name="Rectangle 2"/>
          <p:cNvSpPr>
            <a:spLocks noGrp="1" noChangeArrowheads="1"/>
          </p:cNvSpPr>
          <p:nvPr>
            <p:ph type="title"/>
          </p:nvPr>
        </p:nvSpPr>
        <p:spPr>
          <a:xfrm>
            <a:off x="2209800" y="76200"/>
            <a:ext cx="7772400" cy="533400"/>
          </a:xfrm>
          <a:extLst/>
        </p:spPr>
        <p:txBody>
          <a:bodyPr/>
          <a:lstStyle/>
          <a:p>
            <a:pPr>
              <a:defRPr/>
            </a:pPr>
            <a:r>
              <a:rPr lang="en-US" altLang="tr-TR" sz="3200"/>
              <a:t>Nodulation in Legumes</a:t>
            </a:r>
          </a:p>
        </p:txBody>
      </p:sp>
      <p:pic>
        <p:nvPicPr>
          <p:cNvPr id="157701" name="Picture 3" descr="CSS 455 Nitrogen09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63" b="1563"/>
          <a:stretch>
            <a:fillRect/>
          </a:stretch>
        </p:blipFill>
        <p:spPr bwMode="auto">
          <a:xfrm>
            <a:off x="1828800" y="700088"/>
            <a:ext cx="8534400" cy="5395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6603876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226" name="Rectangle 2"/>
          <p:cNvSpPr>
            <a:spLocks noGrp="1" noChangeArrowheads="1"/>
          </p:cNvSpPr>
          <p:nvPr>
            <p:ph type="title"/>
          </p:nvPr>
        </p:nvSpPr>
        <p:spPr>
          <a:xfrm>
            <a:off x="1847850" y="1628775"/>
            <a:ext cx="8229600" cy="1143000"/>
          </a:xfrm>
        </p:spPr>
        <p:txBody>
          <a:bodyPr/>
          <a:lstStyle/>
          <a:p>
            <a:pPr eaLnBrk="1" hangingPunct="1"/>
            <a:r>
              <a:rPr lang="en-US" altLang="tr-TR" sz="3200"/>
              <a:t>II. Controls on N cycle fluxes in soil</a:t>
            </a:r>
            <a:br>
              <a:rPr lang="en-US" altLang="tr-TR" sz="3200"/>
            </a:br>
            <a:r>
              <a:rPr lang="en-US" altLang="tr-TR" sz="3200"/>
              <a:t>A. N Inputs</a:t>
            </a:r>
          </a:p>
        </p:txBody>
      </p:sp>
      <p:sp>
        <p:nvSpPr>
          <p:cNvPr id="18022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703388" y="3141664"/>
            <a:ext cx="8229600" cy="1868487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altLang="tr-TR"/>
              <a:t>1. Biological N fixation</a:t>
            </a:r>
          </a:p>
          <a:p>
            <a:pPr eaLnBrk="1" hangingPunct="1">
              <a:buFontTx/>
              <a:buNone/>
            </a:pPr>
            <a:r>
              <a:rPr lang="en-US" altLang="tr-TR"/>
              <a:t>2. Atmospheric N deposition</a:t>
            </a:r>
          </a:p>
          <a:p>
            <a:pPr eaLnBrk="1" hangingPunct="1">
              <a:buFontTx/>
              <a:buNone/>
            </a:pPr>
            <a:r>
              <a:rPr lang="en-US" altLang="tr-TR"/>
              <a:t>3. Mineral weathering?</a:t>
            </a:r>
          </a:p>
        </p:txBody>
      </p:sp>
    </p:spTree>
    <p:extLst>
      <p:ext uri="{BB962C8B-B14F-4D97-AF65-F5344CB8AC3E}">
        <p14:creationId xmlns:p14="http://schemas.microsoft.com/office/powerpoint/2010/main" val="256778502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2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tr-TR" sz="3200"/>
              <a:t>1. Biological N Fixation</a:t>
            </a:r>
          </a:p>
        </p:txBody>
      </p:sp>
      <p:sp>
        <p:nvSpPr>
          <p:cNvPr id="1812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FontTx/>
              <a:buNone/>
            </a:pPr>
            <a:r>
              <a:rPr lang="en-US" altLang="tr-TR"/>
              <a:t>a. What is it?</a:t>
            </a:r>
          </a:p>
          <a:p>
            <a:pPr eaLnBrk="1" hangingPunct="1"/>
            <a:r>
              <a:rPr lang="en-US" altLang="tr-TR"/>
              <a:t>Conversion of atmospheric N</a:t>
            </a:r>
            <a:r>
              <a:rPr lang="en-US" altLang="tr-TR" baseline="-25000"/>
              <a:t>2</a:t>
            </a:r>
            <a:r>
              <a:rPr lang="en-US" altLang="tr-TR"/>
              <a:t> to NH</a:t>
            </a:r>
            <a:r>
              <a:rPr lang="en-US" altLang="tr-TR" baseline="-25000"/>
              <a:t>4</a:t>
            </a:r>
            <a:r>
              <a:rPr lang="en-US" altLang="tr-TR" baseline="30000"/>
              <a:t>+</a:t>
            </a:r>
            <a:r>
              <a:rPr lang="en-US" altLang="tr-TR"/>
              <a:t> (actually, amino acids)</a:t>
            </a:r>
          </a:p>
          <a:p>
            <a:pPr eaLnBrk="1" hangingPunct="1"/>
            <a:r>
              <a:rPr lang="en-US" altLang="tr-TR">
                <a:cs typeface="Times New Roman" panose="02020603050405020304" pitchFamily="18" charset="0"/>
              </a:rPr>
              <a:t>Under natural conditions, nitrogen fixation is the main pathway by which new, available nitrogen enters terrestrial ecosystems</a:t>
            </a:r>
            <a:endParaRPr lang="en-US" altLang="tr-TR"/>
          </a:p>
        </p:txBody>
      </p:sp>
    </p:spTree>
    <p:extLst>
      <p:ext uri="{BB962C8B-B14F-4D97-AF65-F5344CB8AC3E}">
        <p14:creationId xmlns:p14="http://schemas.microsoft.com/office/powerpoint/2010/main" val="17420961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274" name="Rectangle 2"/>
          <p:cNvSpPr>
            <a:spLocks noGrp="1" noChangeArrowheads="1"/>
          </p:cNvSpPr>
          <p:nvPr>
            <p:ph type="title"/>
          </p:nvPr>
        </p:nvSpPr>
        <p:spPr>
          <a:xfrm>
            <a:off x="2209800" y="152400"/>
            <a:ext cx="7772400" cy="1143000"/>
          </a:xfrm>
        </p:spPr>
        <p:txBody>
          <a:bodyPr/>
          <a:lstStyle/>
          <a:p>
            <a:pPr eaLnBrk="1" hangingPunct="1"/>
            <a:r>
              <a:rPr lang="en-US" altLang="tr-TR" smtClean="0"/>
              <a:t>Nitrogen fixation</a:t>
            </a:r>
          </a:p>
        </p:txBody>
      </p:sp>
      <p:sp>
        <p:nvSpPr>
          <p:cNvPr id="1822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209800" y="1447800"/>
            <a:ext cx="7772400" cy="4114800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altLang="tr-TR" sz="2000"/>
              <a:t>b. Who does it?</a:t>
            </a:r>
          </a:p>
          <a:p>
            <a:pPr eaLnBrk="1" hangingPunct="1">
              <a:lnSpc>
                <a:spcPct val="80000"/>
              </a:lnSpc>
            </a:pPr>
            <a:r>
              <a:rPr lang="en-US" altLang="tr-TR" sz="2000"/>
              <a:t>Carried out by bacteria</a:t>
            </a:r>
          </a:p>
          <a:p>
            <a:pPr lvl="1" eaLnBrk="1" hangingPunct="1">
              <a:lnSpc>
                <a:spcPct val="80000"/>
              </a:lnSpc>
            </a:pPr>
            <a:r>
              <a:rPr lang="en-US" altLang="tr-TR" sz="2000"/>
              <a:t>Symbiotic N fixation (e.g., legumes, alder)</a:t>
            </a:r>
          </a:p>
          <a:p>
            <a:pPr lvl="1" eaLnBrk="1" hangingPunct="1">
              <a:lnSpc>
                <a:spcPct val="80000"/>
              </a:lnSpc>
            </a:pPr>
            <a:r>
              <a:rPr lang="en-US" altLang="tr-TR" sz="2000"/>
              <a:t>Heterotrophic N fixation (rhizosphere and other carbon-rich environments)</a:t>
            </a:r>
          </a:p>
          <a:p>
            <a:pPr lvl="1" eaLnBrk="1" hangingPunct="1">
              <a:lnSpc>
                <a:spcPct val="80000"/>
              </a:lnSpc>
            </a:pPr>
            <a:r>
              <a:rPr lang="en-US" altLang="tr-TR" sz="2000"/>
              <a:t>Phototrophs (bluegreen algae)</a:t>
            </a:r>
          </a:p>
          <a:p>
            <a:pPr eaLnBrk="1" hangingPunct="1">
              <a:lnSpc>
                <a:spcPct val="80000"/>
              </a:lnSpc>
            </a:pPr>
            <a:r>
              <a:rPr lang="en-US" altLang="tr-TR" sz="2000">
                <a:cs typeface="Times New Roman" panose="02020603050405020304" pitchFamily="18" charset="0"/>
              </a:rPr>
              <a:t>The characteristics of </a:t>
            </a:r>
            <a:r>
              <a:rPr lang="en-US" altLang="tr-TR" sz="2000" b="1">
                <a:cs typeface="Times New Roman" panose="02020603050405020304" pitchFamily="18" charset="0"/>
              </a:rPr>
              <a:t>nitrogenase</a:t>
            </a:r>
            <a:r>
              <a:rPr lang="en-US" altLang="tr-TR" sz="2000">
                <a:cs typeface="Times New Roman" panose="02020603050405020304" pitchFamily="18" charset="0"/>
              </a:rPr>
              <a:t>, the enzyme that catalyzes the reduction of N</a:t>
            </a:r>
            <a:r>
              <a:rPr lang="en-US" altLang="tr-TR" sz="2000" baseline="-30000">
                <a:cs typeface="Times New Roman" panose="02020603050405020304" pitchFamily="18" charset="0"/>
              </a:rPr>
              <a:t>2</a:t>
            </a:r>
            <a:r>
              <a:rPr lang="en-US" altLang="tr-TR" sz="2000">
                <a:cs typeface="Times New Roman" panose="02020603050405020304" pitchFamily="18" charset="0"/>
              </a:rPr>
              <a:t> to NH</a:t>
            </a:r>
            <a:r>
              <a:rPr lang="en-US" altLang="tr-TR" sz="2000" baseline="-30000">
                <a:cs typeface="Times New Roman" panose="02020603050405020304" pitchFamily="18" charset="0"/>
              </a:rPr>
              <a:t>4</a:t>
            </a:r>
            <a:r>
              <a:rPr lang="en-US" altLang="tr-TR" sz="2000" baseline="30000">
                <a:cs typeface="Times New Roman" panose="02020603050405020304" pitchFamily="18" charset="0"/>
              </a:rPr>
              <a:t>+</a:t>
            </a:r>
            <a:r>
              <a:rPr lang="en-US" altLang="tr-TR" sz="2000">
                <a:cs typeface="Times New Roman" panose="02020603050405020304" pitchFamily="18" charset="0"/>
              </a:rPr>
              <a:t>, dictate much of the biology of nitrogen fixation</a:t>
            </a:r>
            <a:endParaRPr lang="en-US" altLang="tr-TR" sz="2000"/>
          </a:p>
          <a:p>
            <a:pPr lvl="1" eaLnBrk="1" hangingPunct="1">
              <a:lnSpc>
                <a:spcPct val="80000"/>
              </a:lnSpc>
            </a:pPr>
            <a:r>
              <a:rPr lang="en-US" altLang="tr-TR" sz="2000"/>
              <a:t>High-energy requirement (N triple bond)</a:t>
            </a:r>
          </a:p>
          <a:p>
            <a:pPr lvl="2" eaLnBrk="1" hangingPunct="1">
              <a:lnSpc>
                <a:spcPct val="80000"/>
              </a:lnSpc>
            </a:pPr>
            <a:r>
              <a:rPr lang="en-US" altLang="tr-TR" sz="1600"/>
              <a:t>Requires abundant energy and P for ATP</a:t>
            </a:r>
          </a:p>
          <a:p>
            <a:pPr lvl="1" eaLnBrk="1" hangingPunct="1">
              <a:lnSpc>
                <a:spcPct val="80000"/>
              </a:lnSpc>
            </a:pPr>
            <a:r>
              <a:rPr lang="en-US" altLang="tr-TR" sz="2000"/>
              <a:t>Inhibited by O</a:t>
            </a:r>
            <a:r>
              <a:rPr lang="en-US" altLang="tr-TR" sz="2000" baseline="-25000"/>
              <a:t>2</a:t>
            </a:r>
          </a:p>
          <a:p>
            <a:pPr lvl="1" eaLnBrk="1" hangingPunct="1">
              <a:lnSpc>
                <a:spcPct val="80000"/>
              </a:lnSpc>
            </a:pPr>
            <a:r>
              <a:rPr lang="en-US" altLang="tr-TR" sz="2000"/>
              <a:t>Requires cofactors (e.g., Mo, Fe, S)</a:t>
            </a:r>
          </a:p>
          <a:p>
            <a:pPr lvl="1" eaLnBrk="1" hangingPunct="1">
              <a:lnSpc>
                <a:spcPct val="80000"/>
              </a:lnSpc>
            </a:pPr>
            <a:endParaRPr lang="en-US" altLang="tr-TR" sz="2000"/>
          </a:p>
        </p:txBody>
      </p:sp>
    </p:spTree>
    <p:extLst>
      <p:ext uri="{BB962C8B-B14F-4D97-AF65-F5344CB8AC3E}">
        <p14:creationId xmlns:p14="http://schemas.microsoft.com/office/powerpoint/2010/main" val="59520344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298" name="Rectangle 2"/>
          <p:cNvSpPr>
            <a:spLocks noGrp="1" noChangeArrowheads="1"/>
          </p:cNvSpPr>
          <p:nvPr>
            <p:ph type="title"/>
          </p:nvPr>
        </p:nvSpPr>
        <p:spPr>
          <a:xfrm>
            <a:off x="2133600" y="0"/>
            <a:ext cx="7772400" cy="1143000"/>
          </a:xfrm>
        </p:spPr>
        <p:txBody>
          <a:bodyPr/>
          <a:lstStyle/>
          <a:p>
            <a:pPr eaLnBrk="1" hangingPunct="1"/>
            <a:r>
              <a:rPr lang="en-US" altLang="tr-TR" sz="3200"/>
              <a:t>Types of N-fixers</a:t>
            </a:r>
          </a:p>
        </p:txBody>
      </p:sp>
      <p:sp>
        <p:nvSpPr>
          <p:cNvPr id="13005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752600" y="1447800"/>
            <a:ext cx="5867400" cy="42672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altLang="tr-TR" sz="2400"/>
              <a:t>There’s no such thing as a N-fixing plant</a:t>
            </a:r>
          </a:p>
          <a:p>
            <a:pPr eaLnBrk="1" hangingPunct="1">
              <a:lnSpc>
                <a:spcPct val="90000"/>
              </a:lnSpc>
            </a:pPr>
            <a:r>
              <a:rPr lang="en-US" altLang="tr-TR" sz="2400"/>
              <a:t>Symbiotic N-fixers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tr-TR" sz="2000"/>
              <a:t>High rates of fixation (5-20+ g-N m</a:t>
            </a:r>
            <a:r>
              <a:rPr lang="en-US" altLang="tr-TR" sz="2000" baseline="30000"/>
              <a:t>-2</a:t>
            </a:r>
            <a:r>
              <a:rPr lang="en-US" altLang="tr-TR" sz="2000"/>
              <a:t> y</a:t>
            </a:r>
            <a:r>
              <a:rPr lang="en-US" altLang="tr-TR" sz="2000" baseline="30000"/>
              <a:t>-1</a:t>
            </a:r>
            <a:r>
              <a:rPr lang="en-US" altLang="tr-TR" sz="2000"/>
              <a:t>) with plants supplying the C (and the plant receiving N)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tr-TR" sz="2000"/>
              <a:t>Protection from O</a:t>
            </a:r>
            <a:r>
              <a:rPr lang="en-US" altLang="tr-TR" sz="2000" baseline="-25000"/>
              <a:t>2</a:t>
            </a:r>
            <a:r>
              <a:rPr lang="en-US" altLang="tr-TR" sz="2000"/>
              <a:t> via </a:t>
            </a:r>
            <a:r>
              <a:rPr lang="en-US" altLang="tr-TR" sz="1600"/>
              <a:t>l</a:t>
            </a:r>
            <a:r>
              <a:rPr lang="en-US" altLang="tr-TR" sz="2000"/>
              <a:t>eghemoglobin (legumes)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tr-TR" sz="2000"/>
              <a:t>Microbial symbiont resides in root nodules</a:t>
            </a:r>
          </a:p>
          <a:p>
            <a:pPr lvl="2" eaLnBrk="1" hangingPunct="1">
              <a:lnSpc>
                <a:spcPct val="90000"/>
              </a:lnSpc>
            </a:pPr>
            <a:r>
              <a:rPr lang="en-US" altLang="tr-TR" sz="1800"/>
              <a:t>Bacteria (</a:t>
            </a:r>
            <a:r>
              <a:rPr lang="en-US" altLang="tr-TR" sz="1800" i="1"/>
              <a:t>Rhizobia</a:t>
            </a:r>
            <a:r>
              <a:rPr lang="en-US" altLang="tr-TR" sz="1800"/>
              <a:t>) – Legumes (</a:t>
            </a:r>
            <a:r>
              <a:rPr lang="en-US" altLang="tr-TR" sz="1800" i="1"/>
              <a:t>Lupinus</a:t>
            </a:r>
            <a:r>
              <a:rPr lang="en-US" altLang="tr-TR" sz="1800"/>
              <a:t>, </a:t>
            </a:r>
            <a:r>
              <a:rPr lang="en-US" altLang="tr-TR" sz="1800" i="1"/>
              <a:t>Robinia</a:t>
            </a:r>
            <a:r>
              <a:rPr lang="en-US" altLang="tr-TR" sz="1800"/>
              <a:t>)</a:t>
            </a:r>
          </a:p>
          <a:p>
            <a:pPr lvl="2" eaLnBrk="1" hangingPunct="1">
              <a:lnSpc>
                <a:spcPct val="90000"/>
              </a:lnSpc>
            </a:pPr>
            <a:r>
              <a:rPr lang="en-US" altLang="tr-TR" sz="1800"/>
              <a:t>Actinomycetes (</a:t>
            </a:r>
            <a:r>
              <a:rPr lang="en-US" altLang="tr-TR" sz="1800" i="1"/>
              <a:t>Frankia</a:t>
            </a:r>
            <a:r>
              <a:rPr lang="en-US" altLang="tr-TR" sz="1800"/>
              <a:t>) - </a:t>
            </a:r>
            <a:r>
              <a:rPr lang="en-US" altLang="tr-TR" sz="1800" i="1"/>
              <a:t>Alnus</a:t>
            </a:r>
            <a:r>
              <a:rPr lang="en-US" altLang="tr-TR" sz="1800"/>
              <a:t>, </a:t>
            </a:r>
            <a:r>
              <a:rPr lang="en-US" altLang="tr-TR" sz="1800" i="1"/>
              <a:t>Ceanothus</a:t>
            </a:r>
            <a:r>
              <a:rPr lang="en-US" altLang="tr-TR" sz="1800"/>
              <a:t> (woody non-legumes)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tr-TR" sz="2000"/>
              <a:t>N-fixation rates reduced in presence of high N availability in the soil</a:t>
            </a:r>
          </a:p>
        </p:txBody>
      </p:sp>
      <p:pic>
        <p:nvPicPr>
          <p:cNvPr id="183300" name="Picture 4" descr="nodul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93014" y="914400"/>
            <a:ext cx="3074987" cy="5543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3387378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0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0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0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05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05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05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05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05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0051" grpId="0" build="p" bldLvl="2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altLang="tr-TR"/>
              <a:t>KRT-2011</a:t>
            </a:r>
          </a:p>
        </p:txBody>
      </p:sp>
      <p:sp>
        <p:nvSpPr>
          <p:cNvPr id="158723" name="Slayt Numarası Yer Tutucusu 5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DC6C8692-5B4B-4882-980B-4601C2468CEA}" type="slidenum">
              <a:rPr lang="en-US" altLang="tr-TR" smtClean="0">
                <a:solidFill>
                  <a:srgbClr val="535A68"/>
                </a:solidFill>
                <a:latin typeface="Constantia" panose="02030602050306030303" pitchFamily="18" charset="0"/>
              </a:rPr>
              <a:pPr/>
              <a:t>3</a:t>
            </a:fld>
            <a:endParaRPr lang="en-US" altLang="tr-TR" smtClean="0">
              <a:solidFill>
                <a:srgbClr val="535A68"/>
              </a:solidFill>
              <a:latin typeface="Constantia" panose="02030602050306030303" pitchFamily="18" charset="0"/>
            </a:endParaRPr>
          </a:p>
        </p:txBody>
      </p:sp>
      <p:sp>
        <p:nvSpPr>
          <p:cNvPr id="158724" name="Rectangle 2"/>
          <p:cNvSpPr>
            <a:spLocks noGrp="1" noChangeArrowheads="1"/>
          </p:cNvSpPr>
          <p:nvPr>
            <p:ph type="title"/>
          </p:nvPr>
        </p:nvSpPr>
        <p:spPr>
          <a:xfrm>
            <a:off x="2209800" y="152400"/>
            <a:ext cx="7772400" cy="762000"/>
          </a:xfrm>
        </p:spPr>
        <p:txBody>
          <a:bodyPr/>
          <a:lstStyle/>
          <a:p>
            <a:r>
              <a:rPr lang="en-US" altLang="tr-TR" sz="3200" b="1"/>
              <a:t>Infection Process</a:t>
            </a:r>
          </a:p>
        </p:txBody>
      </p:sp>
      <p:sp>
        <p:nvSpPr>
          <p:cNvPr id="15872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524000" y="838200"/>
            <a:ext cx="4572000" cy="563880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US" altLang="tr-TR"/>
              <a:t>Menempel</a:t>
            </a:r>
          </a:p>
          <a:p>
            <a:pPr>
              <a:lnSpc>
                <a:spcPct val="90000"/>
              </a:lnSpc>
            </a:pPr>
            <a:r>
              <a:rPr lang="en-US" altLang="tr-TR"/>
              <a:t>Rambut akar menggulung</a:t>
            </a:r>
          </a:p>
          <a:p>
            <a:pPr>
              <a:lnSpc>
                <a:spcPct val="90000"/>
              </a:lnSpc>
            </a:pPr>
            <a:r>
              <a:rPr lang="en-US" altLang="tr-TR"/>
              <a:t>Degradasi dinding sel setempat</a:t>
            </a:r>
          </a:p>
          <a:p>
            <a:pPr>
              <a:lnSpc>
                <a:spcPct val="90000"/>
              </a:lnSpc>
            </a:pPr>
            <a:r>
              <a:rPr lang="en-US" altLang="tr-TR"/>
              <a:t>Infection thread</a:t>
            </a:r>
          </a:p>
          <a:p>
            <a:pPr>
              <a:lnSpc>
                <a:spcPct val="90000"/>
              </a:lnSpc>
            </a:pPr>
            <a:r>
              <a:rPr lang="en-US" altLang="tr-TR"/>
              <a:t>Differensiasi Cortical cell </a:t>
            </a:r>
          </a:p>
          <a:p>
            <a:pPr>
              <a:lnSpc>
                <a:spcPct val="90000"/>
              </a:lnSpc>
            </a:pPr>
            <a:r>
              <a:rPr lang="en-US" altLang="tr-TR"/>
              <a:t>Rhizobia melepas ke dalam cytoplasm</a:t>
            </a:r>
          </a:p>
          <a:p>
            <a:pPr>
              <a:lnSpc>
                <a:spcPct val="90000"/>
              </a:lnSpc>
            </a:pPr>
            <a:r>
              <a:rPr lang="en-US" altLang="tr-TR"/>
              <a:t>Bacteroid differentiation (symbiosome formation)</a:t>
            </a:r>
          </a:p>
          <a:p>
            <a:pPr>
              <a:lnSpc>
                <a:spcPct val="90000"/>
              </a:lnSpc>
            </a:pPr>
            <a:r>
              <a:rPr lang="en-US" altLang="tr-TR"/>
              <a:t>Induksi dari nodulins</a:t>
            </a:r>
          </a:p>
        </p:txBody>
      </p:sp>
      <p:pic>
        <p:nvPicPr>
          <p:cNvPr id="158726" name="Picture 4" descr="CSS 455 Nitrogen0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914400"/>
            <a:ext cx="4572000" cy="533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0919576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altLang="tr-TR"/>
              <a:t>KRT-2011</a:t>
            </a:r>
          </a:p>
        </p:txBody>
      </p:sp>
      <p:sp>
        <p:nvSpPr>
          <p:cNvPr id="159747" name="Slayt Numarası Yer Tutucusu 6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7CCFEC24-C007-4E7F-9A41-B32E299DFB1C}" type="slidenum">
              <a:rPr lang="en-US" altLang="tr-TR" smtClean="0">
                <a:solidFill>
                  <a:srgbClr val="535A68"/>
                </a:solidFill>
                <a:latin typeface="Constantia" panose="02030602050306030303" pitchFamily="18" charset="0"/>
              </a:rPr>
              <a:pPr/>
              <a:t>4</a:t>
            </a:fld>
            <a:endParaRPr lang="en-US" altLang="tr-TR" smtClean="0">
              <a:solidFill>
                <a:srgbClr val="535A68"/>
              </a:solidFill>
              <a:latin typeface="Constantia" panose="02030602050306030303" pitchFamily="18" charset="0"/>
            </a:endParaRPr>
          </a:p>
        </p:txBody>
      </p:sp>
      <p:sp>
        <p:nvSpPr>
          <p:cNvPr id="159748" name="Rectangle 2"/>
          <p:cNvSpPr>
            <a:spLocks noGrp="1" noChangeArrowheads="1"/>
          </p:cNvSpPr>
          <p:nvPr>
            <p:ph type="title"/>
          </p:nvPr>
        </p:nvSpPr>
        <p:spPr>
          <a:xfrm>
            <a:off x="2209800" y="304800"/>
            <a:ext cx="7772400" cy="609600"/>
          </a:xfrm>
        </p:spPr>
        <p:txBody>
          <a:bodyPr/>
          <a:lstStyle/>
          <a:p>
            <a:r>
              <a:rPr lang="en-US" altLang="tr-TR" sz="3200" b="1"/>
              <a:t>Role of Root Exudates</a:t>
            </a:r>
          </a:p>
        </p:txBody>
      </p:sp>
      <p:sp>
        <p:nvSpPr>
          <p:cNvPr id="159749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828800" y="1066801"/>
            <a:ext cx="4800600" cy="4296561"/>
          </a:xfrm>
        </p:spPr>
        <p:txBody>
          <a:bodyPr>
            <a:spAutoFit/>
          </a:bodyPr>
          <a:lstStyle/>
          <a:p>
            <a:pPr>
              <a:buFontTx/>
              <a:buNone/>
            </a:pPr>
            <a:r>
              <a:rPr lang="en-US" altLang="tr-TR" b="1">
                <a:solidFill>
                  <a:schemeClr val="tx2"/>
                </a:solidFill>
              </a:rPr>
              <a:t>General</a:t>
            </a:r>
          </a:p>
          <a:p>
            <a:r>
              <a:rPr lang="en-US" altLang="tr-TR" sz="2400"/>
              <a:t>Amino sugars, sugars</a:t>
            </a:r>
          </a:p>
          <a:p>
            <a:pPr>
              <a:buFontTx/>
              <a:buNone/>
            </a:pPr>
            <a:r>
              <a:rPr lang="en-US" altLang="tr-TR" b="1">
                <a:solidFill>
                  <a:schemeClr val="tx2"/>
                </a:solidFill>
              </a:rPr>
              <a:t>Specific</a:t>
            </a:r>
          </a:p>
          <a:p>
            <a:r>
              <a:rPr lang="en-US" altLang="tr-TR" sz="2400"/>
              <a:t>Flavones (luteolin), isoflavones (genistein), flavanones, chalcones</a:t>
            </a:r>
          </a:p>
          <a:p>
            <a:r>
              <a:rPr lang="en-US" altLang="tr-TR" sz="2400"/>
              <a:t>Inducers/repressors of </a:t>
            </a:r>
            <a:r>
              <a:rPr lang="en-US" altLang="tr-TR" sz="2400" i="1"/>
              <a:t>nod</a:t>
            </a:r>
            <a:r>
              <a:rPr lang="en-US" altLang="tr-TR" sz="2400"/>
              <a:t> genes</a:t>
            </a:r>
          </a:p>
          <a:p>
            <a:r>
              <a:rPr lang="en-US" altLang="tr-TR" sz="2400"/>
              <a:t>Berbeda tergantung species tanaman</a:t>
            </a:r>
          </a:p>
          <a:p>
            <a:r>
              <a:rPr lang="en-US" altLang="tr-TR" sz="2400"/>
              <a:t>Responsiveness varies by rhizobia species</a:t>
            </a:r>
          </a:p>
        </p:txBody>
      </p:sp>
      <p:pic>
        <p:nvPicPr>
          <p:cNvPr id="159750" name="Picture 4" descr="CSS 455 Nitrogen0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05600" y="1143000"/>
            <a:ext cx="3733800" cy="4675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4041822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altLang="tr-TR"/>
              <a:t>KRT-2011</a:t>
            </a:r>
          </a:p>
        </p:txBody>
      </p:sp>
      <p:sp>
        <p:nvSpPr>
          <p:cNvPr id="160771" name="Slayt Numarası Yer Tutucusu 5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AB49E10C-5889-4B3A-B8E9-DBD37A3C38A6}" type="slidenum">
              <a:rPr lang="en-US" altLang="tr-TR" smtClean="0">
                <a:solidFill>
                  <a:srgbClr val="535A68"/>
                </a:solidFill>
                <a:latin typeface="Constantia" panose="02030602050306030303" pitchFamily="18" charset="0"/>
              </a:rPr>
              <a:pPr/>
              <a:t>5</a:t>
            </a:fld>
            <a:endParaRPr lang="en-US" altLang="tr-TR" smtClean="0">
              <a:solidFill>
                <a:srgbClr val="535A68"/>
              </a:solidFill>
              <a:latin typeface="Constantia" panose="02030602050306030303" pitchFamily="18" charset="0"/>
            </a:endParaRPr>
          </a:p>
        </p:txBody>
      </p:sp>
      <p:sp>
        <p:nvSpPr>
          <p:cNvPr id="160772" name="Rectangle 2"/>
          <p:cNvSpPr>
            <a:spLocks noGrp="1" noChangeArrowheads="1"/>
          </p:cNvSpPr>
          <p:nvPr>
            <p:ph type="title"/>
          </p:nvPr>
        </p:nvSpPr>
        <p:spPr>
          <a:xfrm>
            <a:off x="1752600" y="76200"/>
            <a:ext cx="3886200" cy="609600"/>
          </a:xfrm>
        </p:spPr>
        <p:txBody>
          <a:bodyPr/>
          <a:lstStyle/>
          <a:p>
            <a:r>
              <a:rPr lang="en-US" altLang="tr-TR" sz="2800" b="1"/>
              <a:t>Nodule Metabolism</a:t>
            </a:r>
          </a:p>
        </p:txBody>
      </p:sp>
      <p:sp>
        <p:nvSpPr>
          <p:cNvPr id="16077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524000" y="685800"/>
            <a:ext cx="4572000" cy="5943600"/>
          </a:xfrm>
        </p:spPr>
        <p:txBody>
          <a:bodyPr/>
          <a:lstStyle/>
          <a:p>
            <a:pPr>
              <a:lnSpc>
                <a:spcPct val="90000"/>
              </a:lnSpc>
              <a:buFontTx/>
              <a:buNone/>
            </a:pPr>
            <a:r>
              <a:rPr lang="en-US" altLang="tr-TR" b="1">
                <a:solidFill>
                  <a:schemeClr val="tx2"/>
                </a:solidFill>
              </a:rPr>
              <a:t>Oxygen metabolism</a:t>
            </a:r>
          </a:p>
          <a:p>
            <a:pPr>
              <a:lnSpc>
                <a:spcPct val="90000"/>
              </a:lnSpc>
            </a:pPr>
            <a:r>
              <a:rPr lang="en-US" altLang="tr-TR" sz="2400"/>
              <a:t>Variable diffusion barrier</a:t>
            </a:r>
          </a:p>
          <a:p>
            <a:pPr>
              <a:lnSpc>
                <a:spcPct val="90000"/>
              </a:lnSpc>
            </a:pPr>
            <a:r>
              <a:rPr lang="en-US" altLang="tr-TR" sz="2400"/>
              <a:t>Leghemoglobin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en-US" altLang="tr-TR" b="1">
                <a:solidFill>
                  <a:schemeClr val="tx2"/>
                </a:solidFill>
              </a:rPr>
              <a:t>Nitrogen metabolism</a:t>
            </a:r>
          </a:p>
          <a:p>
            <a:pPr>
              <a:lnSpc>
                <a:spcPct val="90000"/>
              </a:lnSpc>
            </a:pPr>
            <a:r>
              <a:rPr lang="en-US" altLang="tr-TR" sz="2400"/>
              <a:t>NH</a:t>
            </a:r>
            <a:r>
              <a:rPr lang="en-US" altLang="tr-TR" sz="2400" baseline="-25000"/>
              <a:t>3</a:t>
            </a:r>
            <a:r>
              <a:rPr lang="en-US" altLang="tr-TR" sz="2400"/>
              <a:t> diffuses to cytosol</a:t>
            </a:r>
          </a:p>
          <a:p>
            <a:pPr>
              <a:lnSpc>
                <a:spcPct val="90000"/>
              </a:lnSpc>
            </a:pPr>
            <a:r>
              <a:rPr lang="en-US" altLang="tr-TR" sz="2400"/>
              <a:t>Assimilation by GOGAT</a:t>
            </a:r>
          </a:p>
          <a:p>
            <a:pPr>
              <a:lnSpc>
                <a:spcPct val="90000"/>
              </a:lnSpc>
            </a:pPr>
            <a:r>
              <a:rPr lang="en-US" altLang="tr-TR" sz="2400"/>
              <a:t>Conversion to organic-N for transport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en-US" altLang="tr-TR" b="1">
                <a:solidFill>
                  <a:schemeClr val="tx2"/>
                </a:solidFill>
              </a:rPr>
              <a:t>Carbon metabolism</a:t>
            </a:r>
          </a:p>
          <a:p>
            <a:pPr>
              <a:lnSpc>
                <a:spcPct val="90000"/>
              </a:lnSpc>
            </a:pPr>
            <a:r>
              <a:rPr lang="en-US" altLang="tr-TR" sz="2400"/>
              <a:t>Sucrose converted to dicarboxylic acids</a:t>
            </a:r>
          </a:p>
          <a:p>
            <a:pPr>
              <a:lnSpc>
                <a:spcPct val="90000"/>
              </a:lnSpc>
            </a:pPr>
            <a:r>
              <a:rPr lang="en-US" altLang="tr-TR" sz="2400"/>
              <a:t>Functioning TCA in bacteroids</a:t>
            </a:r>
          </a:p>
          <a:p>
            <a:pPr>
              <a:lnSpc>
                <a:spcPct val="90000"/>
              </a:lnSpc>
            </a:pPr>
            <a:r>
              <a:rPr lang="en-US" altLang="tr-TR" sz="2400"/>
              <a:t>C stored in nodules as starch</a:t>
            </a:r>
          </a:p>
        </p:txBody>
      </p:sp>
      <p:pic>
        <p:nvPicPr>
          <p:cNvPr id="160774" name="Picture 4" descr="CSS 455 Nitrogen05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7400" y="152401"/>
            <a:ext cx="4648200" cy="4087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0775" name="Picture 5" descr="CSS 455 Nitrogen0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06"/>
          <a:stretch>
            <a:fillRect/>
          </a:stretch>
        </p:blipFill>
        <p:spPr bwMode="auto">
          <a:xfrm>
            <a:off x="6629400" y="4373564"/>
            <a:ext cx="3409950" cy="24082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3650050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1794" name="Picture 3" descr="D:\Users\esimms\ELSFILE\TALKS\Rhizobium\Evol_Agric_2002\Rhizobium biology\hargrov3_leghemoglobin molecule shrunk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05400" y="495300"/>
            <a:ext cx="3048000" cy="2433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1795" name="Picture 5" descr="D:\Users\esimms\ELSFILE\TALKS\Rhizobium\Evol_Agric_2002\Rhizobium biology\nodules_leghemoglobin vary enlarged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22438" y="3633789"/>
            <a:ext cx="3657600" cy="2471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1796" name="Picture 6" descr="D:\Users\esimms\ELSFILE\TALKS\Rhizobium\Evol_Agric_2002\Denison slides\testing oxygen levels in nodule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97650" y="3441700"/>
            <a:ext cx="3810000" cy="2857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1797" name="Text Box 9"/>
          <p:cNvSpPr txBox="1">
            <a:spLocks noChangeArrowheads="1"/>
          </p:cNvSpPr>
          <p:nvPr/>
        </p:nvSpPr>
        <p:spPr bwMode="auto">
          <a:xfrm>
            <a:off x="1889125" y="3011488"/>
            <a:ext cx="22733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tr-TR" sz="2400"/>
              <a:t>Leghemoglobin</a:t>
            </a:r>
          </a:p>
        </p:txBody>
      </p:sp>
    </p:spTree>
    <p:extLst>
      <p:ext uri="{BB962C8B-B14F-4D97-AF65-F5344CB8AC3E}">
        <p14:creationId xmlns:p14="http://schemas.microsoft.com/office/powerpoint/2010/main" val="125173076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524000" y="152400"/>
            <a:ext cx="9144000" cy="762000"/>
          </a:xfrm>
          <a:extLst/>
        </p:spPr>
        <p:txBody>
          <a:bodyPr anchor="ctr"/>
          <a:lstStyle/>
          <a:p>
            <a:pPr algn="ctr" eaLnBrk="1" hangingPunct="1">
              <a:defRPr/>
            </a:pPr>
            <a:r>
              <a:rPr lang="tr-TR" altLang="tr-TR" sz="4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Besin Döngüsü</a:t>
            </a:r>
            <a:r>
              <a:rPr lang="en-US" altLang="tr-TR" sz="4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1: </a:t>
            </a:r>
            <a:r>
              <a:rPr lang="tr-TR" altLang="tr-TR" sz="4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Azot döngüsü</a:t>
            </a:r>
            <a:endParaRPr lang="en-US" altLang="tr-TR" sz="4400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3843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752600" y="1066800"/>
            <a:ext cx="8534400" cy="5486400"/>
          </a:xfrm>
        </p:spPr>
        <p:txBody>
          <a:bodyPr>
            <a:normAutofit lnSpcReduction="10000"/>
          </a:bodyPr>
          <a:lstStyle/>
          <a:p>
            <a:pPr marL="609600" indent="-609600" algn="l">
              <a:lnSpc>
                <a:spcPct val="80000"/>
              </a:lnSpc>
            </a:pPr>
            <a:r>
              <a:rPr lang="en-US" altLang="tr-TR" sz="1800"/>
              <a:t>I. </a:t>
            </a:r>
            <a:r>
              <a:rPr lang="tr-TR" altLang="tr-TR" sz="1800"/>
              <a:t>Giriş</a:t>
            </a:r>
            <a:endParaRPr lang="en-US" altLang="tr-TR" sz="1800"/>
          </a:p>
          <a:p>
            <a:pPr marL="990600" lvl="1" indent="-533400" algn="l">
              <a:lnSpc>
                <a:spcPct val="80000"/>
              </a:lnSpc>
              <a:buFontTx/>
              <a:buAutoNum type="alphaUcPeriod"/>
            </a:pPr>
            <a:r>
              <a:rPr lang="tr-TR" altLang="tr-TR" sz="1800"/>
              <a:t>Küresel N döngüsündeki Değişimler</a:t>
            </a:r>
            <a:r>
              <a:rPr lang="en-US" altLang="tr-TR" sz="1800"/>
              <a:t> </a:t>
            </a:r>
          </a:p>
          <a:p>
            <a:pPr marL="1371600" lvl="2" indent="-457200" algn="l">
              <a:lnSpc>
                <a:spcPct val="80000"/>
              </a:lnSpc>
              <a:buFontTx/>
              <a:buAutoNum type="arabicPeriod"/>
            </a:pPr>
            <a:r>
              <a:rPr lang="tr-TR" altLang="tr-TR" sz="1600"/>
              <a:t>Küresel havuz ve akışlar</a:t>
            </a:r>
            <a:endParaRPr lang="en-US" altLang="tr-TR" sz="1600"/>
          </a:p>
          <a:p>
            <a:pPr marL="1371600" lvl="2" indent="-457200" algn="l">
              <a:lnSpc>
                <a:spcPct val="80000"/>
              </a:lnSpc>
              <a:buFontTx/>
              <a:buAutoNum type="arabicPeriod"/>
            </a:pPr>
            <a:r>
              <a:rPr lang="tr-TR" altLang="tr-TR" sz="1600"/>
              <a:t>Değişimler</a:t>
            </a:r>
            <a:endParaRPr lang="en-US" altLang="tr-TR" sz="1600"/>
          </a:p>
          <a:p>
            <a:pPr marL="1371600" lvl="2" indent="-457200" algn="l">
              <a:lnSpc>
                <a:spcPct val="80000"/>
              </a:lnSpc>
              <a:buFontTx/>
              <a:buAutoNum type="arabicPeriod"/>
            </a:pPr>
            <a:r>
              <a:rPr lang="tr-TR" altLang="tr-TR" sz="1600"/>
              <a:t>Sonuçlar</a:t>
            </a:r>
            <a:endParaRPr lang="en-US" altLang="tr-TR" sz="1600"/>
          </a:p>
          <a:p>
            <a:pPr marL="990600" lvl="1" indent="-533400" algn="l">
              <a:lnSpc>
                <a:spcPct val="80000"/>
              </a:lnSpc>
              <a:buFontTx/>
              <a:buAutoNum type="alphaUcPeriod"/>
            </a:pPr>
            <a:r>
              <a:rPr lang="tr-TR" altLang="tr-TR" sz="1800"/>
              <a:t>Ekosistemik N döngüsüne genel bakış</a:t>
            </a:r>
            <a:r>
              <a:rPr lang="en-US" altLang="tr-TR" sz="1800"/>
              <a:t> </a:t>
            </a:r>
          </a:p>
          <a:p>
            <a:pPr marL="1371600" lvl="2" indent="-457200" algn="l">
              <a:lnSpc>
                <a:spcPct val="80000"/>
              </a:lnSpc>
              <a:buFontTx/>
              <a:buAutoNum type="arabicPeriod"/>
            </a:pPr>
            <a:r>
              <a:rPr lang="tr-TR" altLang="tr-TR" sz="1600"/>
              <a:t>Ana havuz ve akışlar</a:t>
            </a:r>
            <a:endParaRPr lang="en-US" altLang="tr-TR" sz="1600"/>
          </a:p>
          <a:p>
            <a:pPr marL="1371600" lvl="2" indent="-457200" algn="l">
              <a:lnSpc>
                <a:spcPct val="80000"/>
              </a:lnSpc>
              <a:buFontTx/>
              <a:buAutoNum type="arabicPeriod"/>
            </a:pPr>
            <a:r>
              <a:rPr lang="tr-TR" altLang="tr-TR" sz="1600"/>
              <a:t>Ana noktalar</a:t>
            </a:r>
            <a:endParaRPr lang="en-US" altLang="tr-TR" sz="1600"/>
          </a:p>
          <a:p>
            <a:pPr marL="609600" indent="-609600" algn="l">
              <a:lnSpc>
                <a:spcPct val="80000"/>
              </a:lnSpc>
            </a:pPr>
            <a:r>
              <a:rPr lang="en-US" altLang="tr-TR" sz="1800"/>
              <a:t>II. </a:t>
            </a:r>
            <a:r>
              <a:rPr lang="tr-TR" altLang="tr-TR" sz="1800"/>
              <a:t>Topraktaki N döngüsü akışlarının kontrolleri</a:t>
            </a:r>
            <a:r>
              <a:rPr lang="en-US" altLang="tr-TR" sz="1800"/>
              <a:t> </a:t>
            </a:r>
          </a:p>
          <a:p>
            <a:pPr marL="609600" indent="-609600" algn="l">
              <a:lnSpc>
                <a:spcPct val="80000"/>
              </a:lnSpc>
            </a:pPr>
            <a:r>
              <a:rPr lang="en-US" altLang="tr-TR" sz="1800"/>
              <a:t>	A. </a:t>
            </a:r>
            <a:r>
              <a:rPr lang="tr-TR" altLang="tr-TR" sz="1800"/>
              <a:t>Girdiler</a:t>
            </a:r>
            <a:endParaRPr lang="en-US" altLang="tr-TR" sz="1800"/>
          </a:p>
          <a:p>
            <a:pPr marL="609600" indent="-609600" algn="l">
              <a:lnSpc>
                <a:spcPct val="80000"/>
              </a:lnSpc>
            </a:pPr>
            <a:r>
              <a:rPr lang="en-US" altLang="tr-TR" sz="1800"/>
              <a:t>		1. N </a:t>
            </a:r>
            <a:r>
              <a:rPr lang="tr-TR" altLang="tr-TR" sz="1800"/>
              <a:t>fiksasyonu</a:t>
            </a:r>
            <a:endParaRPr lang="en-US" altLang="tr-TR" sz="1800"/>
          </a:p>
          <a:p>
            <a:pPr marL="609600" indent="-609600" algn="l">
              <a:lnSpc>
                <a:spcPct val="80000"/>
              </a:lnSpc>
            </a:pPr>
            <a:r>
              <a:rPr lang="en-US" altLang="tr-TR" sz="1800"/>
              <a:t>		2. N </a:t>
            </a:r>
            <a:r>
              <a:rPr lang="tr-TR" altLang="tr-TR" sz="1800"/>
              <a:t>birikimi</a:t>
            </a:r>
            <a:endParaRPr lang="en-US" altLang="tr-TR" sz="1800"/>
          </a:p>
          <a:p>
            <a:pPr marL="609600" indent="-609600" algn="l">
              <a:lnSpc>
                <a:spcPct val="80000"/>
              </a:lnSpc>
            </a:pPr>
            <a:r>
              <a:rPr lang="en-US" altLang="tr-TR" sz="1800"/>
              <a:t>	B. </a:t>
            </a:r>
            <a:r>
              <a:rPr lang="tr-TR" altLang="tr-TR" sz="1800"/>
              <a:t>İç döngü</a:t>
            </a:r>
            <a:endParaRPr lang="en-US" altLang="tr-TR" sz="1800"/>
          </a:p>
          <a:p>
            <a:pPr marL="609600" indent="-609600" algn="l">
              <a:lnSpc>
                <a:spcPct val="80000"/>
              </a:lnSpc>
            </a:pPr>
            <a:r>
              <a:rPr lang="en-US" altLang="tr-TR" sz="1800"/>
              <a:t>		1. Mineral</a:t>
            </a:r>
            <a:r>
              <a:rPr lang="tr-TR" altLang="tr-TR" sz="1800"/>
              <a:t>leşme</a:t>
            </a:r>
            <a:r>
              <a:rPr lang="en-US" altLang="tr-TR" sz="1800"/>
              <a:t>/</a:t>
            </a:r>
            <a:r>
              <a:rPr lang="tr-TR" altLang="tr-TR" sz="1800"/>
              <a:t>hareketsizleme</a:t>
            </a:r>
            <a:endParaRPr lang="en-US" altLang="tr-TR" sz="1800"/>
          </a:p>
          <a:p>
            <a:pPr marL="609600" indent="-609600" algn="l">
              <a:lnSpc>
                <a:spcPct val="80000"/>
              </a:lnSpc>
            </a:pPr>
            <a:r>
              <a:rPr lang="en-US" altLang="tr-TR" sz="1800"/>
              <a:t>		2. Nitrifi</a:t>
            </a:r>
            <a:r>
              <a:rPr lang="tr-TR" altLang="tr-TR" sz="1800"/>
              <a:t>kasyon</a:t>
            </a:r>
          </a:p>
          <a:p>
            <a:pPr marL="609600" indent="-609600" algn="l">
              <a:lnSpc>
                <a:spcPct val="80000"/>
              </a:lnSpc>
            </a:pPr>
            <a:r>
              <a:rPr lang="en-US" altLang="tr-TR" sz="1800"/>
              <a:t>	C. </a:t>
            </a:r>
            <a:r>
              <a:rPr lang="tr-TR" altLang="tr-TR" sz="1800"/>
              <a:t>Çıktılar</a:t>
            </a:r>
            <a:endParaRPr lang="en-US" altLang="tr-TR" sz="1800"/>
          </a:p>
          <a:p>
            <a:pPr marL="609600" indent="-609600" algn="l">
              <a:lnSpc>
                <a:spcPct val="80000"/>
              </a:lnSpc>
            </a:pPr>
            <a:r>
              <a:rPr lang="en-US" altLang="tr-TR" sz="1800"/>
              <a:t>		1. </a:t>
            </a:r>
            <a:r>
              <a:rPr lang="tr-TR" altLang="tr-TR" sz="1800"/>
              <a:t>Gaz kayıpları</a:t>
            </a:r>
            <a:r>
              <a:rPr lang="en-US" altLang="tr-TR" sz="1800"/>
              <a:t> (</a:t>
            </a:r>
            <a:r>
              <a:rPr lang="tr-TR" altLang="tr-TR" sz="1800"/>
              <a:t>özellikle </a:t>
            </a:r>
            <a:r>
              <a:rPr lang="en-US" altLang="tr-TR" sz="1800"/>
              <a:t>denitrifi</a:t>
            </a:r>
            <a:r>
              <a:rPr lang="tr-TR" altLang="tr-TR" sz="1800"/>
              <a:t>kasyonla</a:t>
            </a:r>
            <a:r>
              <a:rPr lang="en-US" altLang="tr-TR" sz="1800"/>
              <a:t>)</a:t>
            </a:r>
          </a:p>
          <a:p>
            <a:pPr marL="609600" indent="-609600" algn="l">
              <a:lnSpc>
                <a:spcPct val="80000"/>
              </a:lnSpc>
            </a:pPr>
            <a:r>
              <a:rPr lang="en-US" altLang="tr-TR" sz="1800"/>
              <a:t>		2. </a:t>
            </a:r>
            <a:r>
              <a:rPr lang="tr-TR" altLang="tr-TR" sz="1800"/>
              <a:t>Sızma</a:t>
            </a:r>
            <a:endParaRPr lang="en-US" altLang="tr-TR" sz="1800"/>
          </a:p>
          <a:p>
            <a:pPr marL="609600" indent="-609600" algn="l">
              <a:lnSpc>
                <a:spcPct val="80000"/>
              </a:lnSpc>
            </a:pPr>
            <a:r>
              <a:rPr lang="en-US" altLang="tr-TR" sz="1800"/>
              <a:t>III. </a:t>
            </a:r>
            <a:r>
              <a:rPr lang="tr-TR" altLang="tr-TR" sz="1800"/>
              <a:t>Bitkilerce alım ve kayıp</a:t>
            </a:r>
            <a:r>
              <a:rPr lang="en-US" altLang="tr-TR" sz="180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74907461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866" name="Text Box 2"/>
          <p:cNvSpPr txBox="1">
            <a:spLocks noChangeArrowheads="1"/>
          </p:cNvSpPr>
          <p:nvPr/>
        </p:nvSpPr>
        <p:spPr bwMode="auto">
          <a:xfrm>
            <a:off x="1981200" y="1219201"/>
            <a:ext cx="8305800" cy="4524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tr-TR" sz="2400">
                <a:latin typeface="Comic Sans MS" panose="030F0702030302020204" pitchFamily="66" charset="0"/>
              </a:rPr>
              <a:t>I. </a:t>
            </a:r>
            <a:r>
              <a:rPr lang="tr-TR" altLang="tr-TR" sz="2400">
                <a:latin typeface="Comic Sans MS" panose="030F0702030302020204" pitchFamily="66" charset="0"/>
              </a:rPr>
              <a:t>N döngüsüne giriş</a:t>
            </a:r>
            <a:endParaRPr lang="en-US" altLang="tr-TR" sz="2400">
              <a:latin typeface="Comic Sans MS" panose="030F0702030302020204" pitchFamily="66" charset="0"/>
            </a:endParaRPr>
          </a:p>
          <a:p>
            <a:pPr eaLnBrk="1" hangingPunct="1"/>
            <a:endParaRPr lang="en-US" altLang="tr-TR" sz="2400">
              <a:latin typeface="Comic Sans MS" panose="030F0702030302020204" pitchFamily="66" charset="0"/>
            </a:endParaRPr>
          </a:p>
          <a:p>
            <a:pPr eaLnBrk="1" hangingPunct="1"/>
            <a:r>
              <a:rPr lang="tr-TR" altLang="tr-TR" sz="2400">
                <a:latin typeface="Comic Sans MS" panose="030F0702030302020204" pitchFamily="66" charset="0"/>
              </a:rPr>
              <a:t>Pek çok ekosistemin (bakımlı ve bakımsız) verimliliği azot alınabilirliği ile sınırlıdır.</a:t>
            </a:r>
            <a:r>
              <a:rPr lang="en-US" altLang="tr-TR" sz="2400">
                <a:latin typeface="Comic Sans MS" panose="030F0702030302020204" pitchFamily="66" charset="0"/>
              </a:rPr>
              <a:t> </a:t>
            </a:r>
            <a:endParaRPr lang="tr-TR" altLang="tr-TR" sz="2400">
              <a:latin typeface="Comic Sans MS" panose="030F0702030302020204" pitchFamily="66" charset="0"/>
            </a:endParaRPr>
          </a:p>
          <a:p>
            <a:pPr eaLnBrk="1" hangingPunct="1"/>
            <a:endParaRPr lang="tr-TR" altLang="tr-TR" sz="2400">
              <a:latin typeface="Comic Sans MS" panose="030F0702030302020204" pitchFamily="66" charset="0"/>
            </a:endParaRPr>
          </a:p>
          <a:p>
            <a:pPr eaLnBrk="1" hangingPunct="1"/>
            <a:r>
              <a:rPr lang="tr-TR" altLang="tr-TR" sz="2400">
                <a:latin typeface="Comic Sans MS" panose="030F0702030302020204" pitchFamily="66" charset="0"/>
              </a:rPr>
              <a:t>          EKOSİSTEM                           FAKTÖR</a:t>
            </a:r>
            <a:endParaRPr lang="en-US" altLang="tr-TR" sz="2400">
              <a:latin typeface="Comic Sans MS" panose="030F0702030302020204" pitchFamily="66" charset="0"/>
            </a:endParaRPr>
          </a:p>
          <a:p>
            <a:pPr eaLnBrk="1" hangingPunct="1"/>
            <a:r>
              <a:rPr lang="en-US" altLang="tr-TR" sz="2400">
                <a:latin typeface="Comic Sans MS" panose="030F0702030302020204" pitchFamily="66" charset="0"/>
              </a:rPr>
              <a:t>	</a:t>
            </a:r>
            <a:r>
              <a:rPr lang="tr-TR" altLang="tr-TR" sz="2400">
                <a:latin typeface="Comic Sans MS" panose="030F0702030302020204" pitchFamily="66" charset="0"/>
              </a:rPr>
              <a:t>---------------              -----------------------------</a:t>
            </a:r>
          </a:p>
          <a:p>
            <a:pPr eaLnBrk="1" hangingPunct="1"/>
            <a:r>
              <a:rPr lang="tr-TR" altLang="tr-TR" sz="2400">
                <a:latin typeface="Comic Sans MS" panose="030F0702030302020204" pitchFamily="66" charset="0"/>
              </a:rPr>
              <a:t>          Karasal (T</a:t>
            </a:r>
            <a:r>
              <a:rPr lang="en-US" altLang="tr-TR" sz="2400">
                <a:latin typeface="Comic Sans MS" panose="030F0702030302020204" pitchFamily="66" charset="0"/>
              </a:rPr>
              <a:t>errestrial</a:t>
            </a:r>
            <a:r>
              <a:rPr lang="tr-TR" altLang="tr-TR" sz="2400">
                <a:latin typeface="Comic Sans MS" panose="030F0702030302020204" pitchFamily="66" charset="0"/>
              </a:rPr>
              <a:t>) </a:t>
            </a:r>
            <a:r>
              <a:rPr lang="en-US" altLang="tr-TR" sz="2400">
                <a:latin typeface="Comic Sans MS" panose="030F0702030302020204" pitchFamily="66" charset="0"/>
              </a:rPr>
              <a:t> – </a:t>
            </a:r>
            <a:r>
              <a:rPr lang="tr-TR" altLang="tr-TR" sz="2400">
                <a:latin typeface="Comic Sans MS" panose="030F0702030302020204" pitchFamily="66" charset="0"/>
              </a:rPr>
              <a:t>Sıcaklık</a:t>
            </a:r>
          </a:p>
          <a:p>
            <a:pPr eaLnBrk="1" hangingPunct="1"/>
            <a:r>
              <a:rPr lang="tr-TR" altLang="tr-TR" sz="2400">
                <a:latin typeface="Comic Sans MS" panose="030F0702030302020204" pitchFamily="66" charset="0"/>
              </a:rPr>
              <a:t>          B</a:t>
            </a:r>
            <a:r>
              <a:rPr lang="en-US" altLang="tr-TR" sz="2400">
                <a:latin typeface="Comic Sans MS" panose="030F0702030302020204" pitchFamily="66" charset="0"/>
              </a:rPr>
              <a:t>oreal</a:t>
            </a:r>
            <a:r>
              <a:rPr lang="tr-TR" altLang="tr-TR" sz="2400">
                <a:latin typeface="Comic Sans MS" panose="030F0702030302020204" pitchFamily="66" charset="0"/>
              </a:rPr>
              <a:t> </a:t>
            </a:r>
          </a:p>
          <a:p>
            <a:pPr eaLnBrk="1" hangingPunct="1"/>
            <a:r>
              <a:rPr lang="tr-TR" altLang="tr-TR" sz="2400">
                <a:latin typeface="Comic Sans MS" panose="030F0702030302020204" pitchFamily="66" charset="0"/>
              </a:rPr>
              <a:t>         </a:t>
            </a:r>
            <a:r>
              <a:rPr lang="en-US" altLang="tr-TR" sz="2400">
                <a:latin typeface="Comic Sans MS" panose="030F0702030302020204" pitchFamily="66" charset="0"/>
              </a:rPr>
              <a:t> </a:t>
            </a:r>
            <a:r>
              <a:rPr lang="tr-TR" altLang="tr-TR" sz="2400">
                <a:latin typeface="Comic Sans MS" panose="030F0702030302020204" pitchFamily="66" charset="0"/>
              </a:rPr>
              <a:t>Arktik</a:t>
            </a:r>
            <a:endParaRPr lang="en-US" altLang="tr-TR" sz="2400">
              <a:latin typeface="Comic Sans MS" panose="030F0702030302020204" pitchFamily="66" charset="0"/>
            </a:endParaRPr>
          </a:p>
          <a:p>
            <a:pPr eaLnBrk="1" hangingPunct="1"/>
            <a:r>
              <a:rPr lang="en-US" altLang="tr-TR" sz="2400">
                <a:latin typeface="Comic Sans MS" panose="030F0702030302020204" pitchFamily="66" charset="0"/>
              </a:rPr>
              <a:t>	</a:t>
            </a:r>
            <a:r>
              <a:rPr lang="tr-TR" altLang="tr-TR" sz="2400">
                <a:latin typeface="Comic Sans MS" panose="030F0702030302020204" pitchFamily="66" charset="0"/>
              </a:rPr>
              <a:t>Sulak                          </a:t>
            </a:r>
            <a:r>
              <a:rPr lang="en-US" altLang="tr-TR" sz="2400">
                <a:latin typeface="Comic Sans MS" panose="030F0702030302020204" pitchFamily="66" charset="0"/>
              </a:rPr>
              <a:t> – </a:t>
            </a:r>
            <a:r>
              <a:rPr lang="tr-TR" altLang="tr-TR" sz="2400">
                <a:latin typeface="Comic Sans MS" panose="030F0702030302020204" pitchFamily="66" charset="0"/>
              </a:rPr>
              <a:t>Açık okyanuslar</a:t>
            </a:r>
            <a:endParaRPr lang="en-US" altLang="tr-TR" sz="2400">
              <a:latin typeface="Comic Sans MS" panose="030F0702030302020204" pitchFamily="66" charset="0"/>
            </a:endParaRPr>
          </a:p>
          <a:p>
            <a:pPr eaLnBrk="1" hangingPunct="1"/>
            <a:r>
              <a:rPr lang="en-US" altLang="tr-TR" sz="2400">
                <a:latin typeface="Comic Sans MS" panose="030F0702030302020204" pitchFamily="66" charset="0"/>
              </a:rPr>
              <a:t>	</a:t>
            </a:r>
          </a:p>
        </p:txBody>
      </p:sp>
    </p:spTree>
    <p:extLst>
      <p:ext uri="{BB962C8B-B14F-4D97-AF65-F5344CB8AC3E}">
        <p14:creationId xmlns:p14="http://schemas.microsoft.com/office/powerpoint/2010/main" val="269468751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5890" name="Picture 2" descr="~AUT001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1504950"/>
            <a:ext cx="6781800" cy="5353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65891" name="Text Box 3"/>
          <p:cNvSpPr txBox="1">
            <a:spLocks noChangeArrowheads="1"/>
          </p:cNvSpPr>
          <p:nvPr/>
        </p:nvSpPr>
        <p:spPr bwMode="auto">
          <a:xfrm>
            <a:off x="7696201" y="5334001"/>
            <a:ext cx="2845651" cy="830997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tr-TR" sz="2400">
                <a:latin typeface="Comic Sans MS" panose="030F0702030302020204" pitchFamily="66" charset="0"/>
              </a:rPr>
              <a:t>Pools in Tg = 10</a:t>
            </a:r>
            <a:r>
              <a:rPr lang="en-US" altLang="tr-TR" sz="2400" baseline="30000">
                <a:latin typeface="Comic Sans MS" panose="030F0702030302020204" pitchFamily="66" charset="0"/>
              </a:rPr>
              <a:t>12</a:t>
            </a:r>
            <a:r>
              <a:rPr lang="en-US" altLang="tr-TR" sz="2400">
                <a:latin typeface="Comic Sans MS" panose="030F0702030302020204" pitchFamily="66" charset="0"/>
              </a:rPr>
              <a:t> g</a:t>
            </a:r>
            <a:endParaRPr lang="en-US" altLang="tr-TR" sz="2400" baseline="30000">
              <a:latin typeface="Comic Sans MS" panose="030F0702030302020204" pitchFamily="66" charset="0"/>
            </a:endParaRPr>
          </a:p>
          <a:p>
            <a:pPr eaLnBrk="1" hangingPunct="1"/>
            <a:r>
              <a:rPr lang="en-US" altLang="tr-TR" sz="2400">
                <a:latin typeface="Comic Sans MS" panose="030F0702030302020204" pitchFamily="66" charset="0"/>
              </a:rPr>
              <a:t>Fluxes in Tg yr</a:t>
            </a:r>
            <a:r>
              <a:rPr lang="en-US" altLang="tr-TR" sz="2400" baseline="30000">
                <a:latin typeface="Comic Sans MS" panose="030F0702030302020204" pitchFamily="66" charset="0"/>
              </a:rPr>
              <a:t>-1</a:t>
            </a:r>
          </a:p>
        </p:txBody>
      </p:sp>
      <p:sp>
        <p:nvSpPr>
          <p:cNvPr id="165892" name="Rectangle 5"/>
          <p:cNvSpPr>
            <a:spLocks noChangeArrowheads="1"/>
          </p:cNvSpPr>
          <p:nvPr/>
        </p:nvSpPr>
        <p:spPr bwMode="auto">
          <a:xfrm>
            <a:off x="1676400" y="0"/>
            <a:ext cx="8991600" cy="18303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457200" indent="-4572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914400" indent="-4572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371600" indent="-4572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828800" indent="-4572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286000" indent="-4572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743200" indent="-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3200400" indent="-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657600" indent="-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4114800" indent="-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buFontTx/>
              <a:buAutoNum type="alphaUcPeriod"/>
            </a:pPr>
            <a:r>
              <a:rPr lang="en-US" altLang="tr-TR" sz="2400">
                <a:latin typeface="Comic Sans MS" panose="030F0702030302020204" pitchFamily="66" charset="0"/>
              </a:rPr>
              <a:t>Global Pools: </a:t>
            </a:r>
          </a:p>
          <a:p>
            <a:pPr lvl="1" eaLnBrk="1" hangingPunct="1"/>
            <a:r>
              <a:rPr lang="en-US" altLang="tr-TR">
                <a:latin typeface="Comic Sans MS" panose="030F0702030302020204" pitchFamily="66" charset="0"/>
              </a:rPr>
              <a:t>- most in the atmosphere, but not biologically available</a:t>
            </a:r>
          </a:p>
          <a:p>
            <a:pPr eaLnBrk="1" hangingPunct="1"/>
            <a:r>
              <a:rPr lang="en-US" altLang="tr-TR">
                <a:latin typeface="Comic Sans MS" panose="030F0702030302020204" pitchFamily="66" charset="0"/>
              </a:rPr>
              <a:t>	- reactive N in atmosphere: trace gases	</a:t>
            </a:r>
          </a:p>
          <a:p>
            <a:pPr eaLnBrk="1" hangingPunct="1"/>
            <a:r>
              <a:rPr lang="en-US" altLang="tr-TR">
                <a:latin typeface="Comic Sans MS" panose="030F0702030302020204" pitchFamily="66" charset="0"/>
              </a:rPr>
              <a:t>	- lots in sediments and rocks, but not available</a:t>
            </a:r>
          </a:p>
          <a:p>
            <a:pPr eaLnBrk="1" hangingPunct="1"/>
            <a:r>
              <a:rPr lang="en-US" altLang="tr-TR">
                <a:latin typeface="Comic Sans MS" panose="030F0702030302020204" pitchFamily="66" charset="0"/>
              </a:rPr>
              <a:t>	- inorganic N in ocean is next largest</a:t>
            </a:r>
          </a:p>
          <a:p>
            <a:pPr eaLnBrk="1" hangingPunct="1"/>
            <a:r>
              <a:rPr lang="en-US" altLang="tr-TR">
                <a:latin typeface="Comic Sans MS" panose="030F0702030302020204" pitchFamily="66" charset="0"/>
              </a:rPr>
              <a:t>	- organic pools in plants and soils follow that</a:t>
            </a:r>
          </a:p>
        </p:txBody>
      </p:sp>
      <p:sp>
        <p:nvSpPr>
          <p:cNvPr id="165893" name="Rectangle 6"/>
          <p:cNvSpPr>
            <a:spLocks noChangeArrowheads="1"/>
          </p:cNvSpPr>
          <p:nvPr/>
        </p:nvSpPr>
        <p:spPr bwMode="auto">
          <a:xfrm>
            <a:off x="2057400" y="1752600"/>
            <a:ext cx="6019800" cy="457200"/>
          </a:xfrm>
          <a:prstGeom prst="rect">
            <a:avLst/>
          </a:prstGeom>
          <a:noFill/>
          <a:ln w="28575">
            <a:solidFill>
              <a:srgbClr val="FF33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tr-TR" altLang="tr-TR" sz="2400">
              <a:latin typeface="Comic Sans MS" panose="030F0702030302020204" pitchFamily="66" charset="0"/>
            </a:endParaRPr>
          </a:p>
        </p:txBody>
      </p:sp>
      <p:sp>
        <p:nvSpPr>
          <p:cNvPr id="165894" name="Rectangle 7"/>
          <p:cNvSpPr>
            <a:spLocks noChangeArrowheads="1"/>
          </p:cNvSpPr>
          <p:nvPr/>
        </p:nvSpPr>
        <p:spPr bwMode="auto">
          <a:xfrm>
            <a:off x="4114800" y="6172200"/>
            <a:ext cx="1447800" cy="609600"/>
          </a:xfrm>
          <a:prstGeom prst="rect">
            <a:avLst/>
          </a:prstGeom>
          <a:noFill/>
          <a:ln w="28575">
            <a:solidFill>
              <a:srgbClr val="FF33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tr-TR" altLang="tr-TR" sz="2400">
              <a:latin typeface="Comic Sans MS" panose="030F0702030302020204" pitchFamily="66" charset="0"/>
            </a:endParaRPr>
          </a:p>
        </p:txBody>
      </p:sp>
      <p:sp>
        <p:nvSpPr>
          <p:cNvPr id="165895" name="Rectangle 8"/>
          <p:cNvSpPr>
            <a:spLocks noChangeArrowheads="1"/>
          </p:cNvSpPr>
          <p:nvPr/>
        </p:nvSpPr>
        <p:spPr bwMode="auto">
          <a:xfrm>
            <a:off x="6629400" y="3657600"/>
            <a:ext cx="1447800" cy="1295400"/>
          </a:xfrm>
          <a:prstGeom prst="rect">
            <a:avLst/>
          </a:prstGeom>
          <a:noFill/>
          <a:ln w="28575">
            <a:solidFill>
              <a:srgbClr val="FF33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tr-TR" altLang="tr-TR" sz="2400">
              <a:latin typeface="Comic Sans MS" panose="030F0702030302020204" pitchFamily="66" charset="0"/>
            </a:endParaRPr>
          </a:p>
        </p:txBody>
      </p:sp>
      <p:sp>
        <p:nvSpPr>
          <p:cNvPr id="165896" name="Rectangle 9"/>
          <p:cNvSpPr>
            <a:spLocks noChangeArrowheads="1"/>
          </p:cNvSpPr>
          <p:nvPr/>
        </p:nvSpPr>
        <p:spPr bwMode="auto">
          <a:xfrm>
            <a:off x="3116263" y="2438400"/>
            <a:ext cx="3581400" cy="533400"/>
          </a:xfrm>
          <a:prstGeom prst="rect">
            <a:avLst/>
          </a:prstGeom>
          <a:noFill/>
          <a:ln w="28575">
            <a:solidFill>
              <a:srgbClr val="FF33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tr-TR" altLang="tr-TR" sz="2400">
              <a:latin typeface="Comic Sans MS" panose="030F0702030302020204" pitchFamily="66" charset="0"/>
            </a:endParaRPr>
          </a:p>
        </p:txBody>
      </p:sp>
      <p:sp>
        <p:nvSpPr>
          <p:cNvPr id="165897" name="Rectangle 10"/>
          <p:cNvSpPr>
            <a:spLocks noChangeArrowheads="1"/>
          </p:cNvSpPr>
          <p:nvPr/>
        </p:nvSpPr>
        <p:spPr bwMode="auto">
          <a:xfrm>
            <a:off x="2590800" y="5105400"/>
            <a:ext cx="2438400" cy="1219200"/>
          </a:xfrm>
          <a:prstGeom prst="rect">
            <a:avLst/>
          </a:prstGeom>
          <a:noFill/>
          <a:ln w="28575">
            <a:solidFill>
              <a:srgbClr val="FF33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tr-TR" altLang="tr-TR" sz="240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4420789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</TotalTime>
  <Words>1142</Words>
  <Application>Microsoft Office PowerPoint</Application>
  <PresentationFormat>Geniş ekran</PresentationFormat>
  <Paragraphs>195</Paragraphs>
  <Slides>23</Slides>
  <Notes>5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8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23</vt:i4>
      </vt:variant>
    </vt:vector>
  </HeadingPairs>
  <TitlesOfParts>
    <vt:vector size="32" baseType="lpstr">
      <vt:lpstr>ＭＳ Ｐゴシック</vt:lpstr>
      <vt:lpstr>Arial</vt:lpstr>
      <vt:lpstr>Calibri</vt:lpstr>
      <vt:lpstr>Calibri Light</vt:lpstr>
      <vt:lpstr>Comic Sans MS</vt:lpstr>
      <vt:lpstr>Constantia</vt:lpstr>
      <vt:lpstr>Times New Roman</vt:lpstr>
      <vt:lpstr>Wingdings</vt:lpstr>
      <vt:lpstr>Office Teması</vt:lpstr>
      <vt:lpstr>PowerPoint Sunusu</vt:lpstr>
      <vt:lpstr>Nodulation in Legumes</vt:lpstr>
      <vt:lpstr>Infection Process</vt:lpstr>
      <vt:lpstr>Role of Root Exudates</vt:lpstr>
      <vt:lpstr>Nodule Metabolism</vt:lpstr>
      <vt:lpstr>PowerPoint Sunusu</vt:lpstr>
      <vt:lpstr>Besin Döngüsü 1: Azot döngüsü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C. Consequences</vt:lpstr>
      <vt:lpstr>Consequences</vt:lpstr>
      <vt:lpstr>Consequences</vt:lpstr>
      <vt:lpstr>Consequences</vt:lpstr>
      <vt:lpstr>Consequences</vt:lpstr>
      <vt:lpstr>B. Overview of Ecosystem N cycle (Ch. 9)</vt:lpstr>
      <vt:lpstr>II. Controls on N cycle fluxes in soil A. N Inputs</vt:lpstr>
      <vt:lpstr>1. Biological N Fixation</vt:lpstr>
      <vt:lpstr>Nitrogen fixation</vt:lpstr>
      <vt:lpstr>Types of N-fixers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SSSSSSSSSS</dc:creator>
  <cp:lastModifiedBy>SSSSSSSSSS</cp:lastModifiedBy>
  <cp:revision>9</cp:revision>
  <dcterms:created xsi:type="dcterms:W3CDTF">2020-09-17T17:30:29Z</dcterms:created>
  <dcterms:modified xsi:type="dcterms:W3CDTF">2020-09-17T17:38:23Z</dcterms:modified>
</cp:coreProperties>
</file>