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2FD4B-A96F-4ACC-BF85-73504D0B8380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4797F-AC95-43F8-917C-E758E4FD5D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723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0FD173-716F-4A60-85AA-14DCD80D165C}" type="slidenum">
              <a:rPr lang="en-US" altLang="tr-TR" sz="1300" smtClean="0">
                <a:latin typeface="Times New Roman" panose="02020603050405020304" pitchFamily="18" charset="0"/>
              </a:rPr>
              <a:pPr/>
              <a:t>6</a:t>
            </a:fld>
            <a:endParaRPr lang="en-US" altLang="tr-TR" sz="1300" smtClean="0">
              <a:latin typeface="Times New Roman" panose="02020603050405020304" pitchFamily="18" charset="0"/>
            </a:endParaRPr>
          </a:p>
        </p:txBody>
      </p:sp>
      <p:sp>
        <p:nvSpPr>
          <p:cNvPr id="162819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266825" y="727075"/>
            <a:ext cx="4781550" cy="3586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02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655" tIns="46988" rIns="95655" bIns="469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r>
              <a:rPr lang="en-US" altLang="tr-TR" sz="1400" smtClean="0">
                <a:latin typeface="Arial" panose="020B0604020202020204" pitchFamily="34" charset="0"/>
              </a:rPr>
              <a:t>Several potential mechanisms by which plants could punish poorly fixing strain by restricting resources</a:t>
            </a:r>
          </a:p>
          <a:p>
            <a:pPr eaLnBrk="1" hangingPunct="1">
              <a:buFontTx/>
              <a:buChar char="•"/>
            </a:pPr>
            <a:r>
              <a:rPr lang="en-US" altLang="tr-TR" sz="1400" smtClean="0">
                <a:latin typeface="Arial" panose="020B0604020202020204" pitchFamily="34" charset="0"/>
              </a:rPr>
              <a:t>Restrict bacterial proliferation by:</a:t>
            </a:r>
          </a:p>
          <a:p>
            <a:pPr lvl="1" eaLnBrk="1" hangingPunct="1">
              <a:buFontTx/>
              <a:buChar char="•"/>
            </a:pPr>
            <a:endParaRPr lang="en-US" altLang="tr-TR" sz="1400" smtClean="0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tr-TR" sz="1400" smtClean="0">
                <a:latin typeface="Arial" panose="020B0604020202020204" pitchFamily="34" charset="0"/>
              </a:rPr>
              <a:t>Limiting oxygen availability</a:t>
            </a:r>
          </a:p>
          <a:p>
            <a:pPr lvl="1" eaLnBrk="1" hangingPunct="1">
              <a:buFontTx/>
              <a:buChar char="•"/>
            </a:pPr>
            <a:endParaRPr lang="en-US" altLang="tr-TR" sz="1400" smtClean="0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tr-TR" sz="1400" smtClean="0">
                <a:latin typeface="Arial" panose="020B0604020202020204" pitchFamily="34" charset="0"/>
              </a:rPr>
              <a:t>Ford Denison (UC Davis) is testing whether legumes can constrain rhizobium by controlling oxygen tension in nodules using leghemoglobin</a:t>
            </a:r>
          </a:p>
          <a:p>
            <a:pPr lvl="1" eaLnBrk="1" hangingPunct="1">
              <a:buFontTx/>
              <a:buChar char="•"/>
            </a:pPr>
            <a:r>
              <a:rPr lang="en-US" altLang="tr-TR" sz="1400" smtClean="0">
                <a:latin typeface="Arial" panose="020B0604020202020204" pitchFamily="34" charset="0"/>
              </a:rPr>
              <a:t>He substitutes acetylene for nitrogen in atmosphere</a:t>
            </a:r>
          </a:p>
          <a:p>
            <a:pPr lvl="2" eaLnBrk="1" hangingPunct="1">
              <a:buFontTx/>
              <a:buChar char="•"/>
            </a:pPr>
            <a:r>
              <a:rPr lang="en-US" altLang="tr-TR" sz="1400" smtClean="0">
                <a:latin typeface="Arial" panose="020B0604020202020204" pitchFamily="34" charset="0"/>
              </a:rPr>
              <a:t>Nitrogenase can convert acetylene to ethylene</a:t>
            </a:r>
          </a:p>
          <a:p>
            <a:pPr lvl="2" eaLnBrk="1" hangingPunct="1">
              <a:buFontTx/>
              <a:buChar char="•"/>
            </a:pPr>
            <a:r>
              <a:rPr lang="en-US" altLang="tr-TR" sz="1400" smtClean="0">
                <a:latin typeface="Arial" panose="020B0604020202020204" pitchFamily="34" charset="0"/>
              </a:rPr>
              <a:t>But plant no longer receives nitrogen from nodule</a:t>
            </a:r>
          </a:p>
          <a:p>
            <a:pPr lvl="1" eaLnBrk="1" hangingPunct="1">
              <a:buFontTx/>
              <a:buChar char="•"/>
            </a:pPr>
            <a:r>
              <a:rPr lang="en-US" altLang="tr-TR" sz="1400" smtClean="0">
                <a:latin typeface="Arial" panose="020B0604020202020204" pitchFamily="34" charset="0"/>
              </a:rPr>
              <a:t>At those times, oxygen tension in nodule declines</a:t>
            </a:r>
          </a:p>
        </p:txBody>
      </p:sp>
    </p:spTree>
    <p:extLst>
      <p:ext uri="{BB962C8B-B14F-4D97-AF65-F5344CB8AC3E}">
        <p14:creationId xmlns:p14="http://schemas.microsoft.com/office/powerpoint/2010/main" val="2237952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7DA919-5B4C-4EFB-B239-6B36D63AF22F}" type="slidenum">
              <a:rPr lang="en-US" altLang="tr-TR" sz="1300" smtClean="0">
                <a:latin typeface="Comic Sans MS" panose="030F0702030302020204" pitchFamily="66" charset="0"/>
              </a:rPr>
              <a:pPr/>
              <a:t>9</a:t>
            </a:fld>
            <a:endParaRPr lang="en-US" altLang="tr-TR" sz="1300" smtClean="0">
              <a:latin typeface="Comic Sans MS" panose="030F0702030302020204" pitchFamily="66" charset="0"/>
            </a:endParaRPr>
          </a:p>
        </p:txBody>
      </p:sp>
      <p:sp>
        <p:nvSpPr>
          <p:cNvPr id="16691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tr-TR" smtClean="0"/>
              <a:t>Oceans actually bigger than terrestrial</a:t>
            </a:r>
          </a:p>
          <a:p>
            <a:pPr eaLnBrk="1" hangingPunct="1">
              <a:spcBef>
                <a:spcPct val="0"/>
              </a:spcBef>
            </a:pPr>
            <a:r>
              <a:rPr lang="en-US" altLang="tr-TR" smtClean="0"/>
              <a:t>Amount in live organisms is small in both oceans and terrestrial systems compared to soils, water.</a:t>
            </a:r>
          </a:p>
        </p:txBody>
      </p:sp>
    </p:spTree>
    <p:extLst>
      <p:ext uri="{BB962C8B-B14F-4D97-AF65-F5344CB8AC3E}">
        <p14:creationId xmlns:p14="http://schemas.microsoft.com/office/powerpoint/2010/main" val="3787214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50318-548F-4F77-9254-4899BD6E8F1F}" type="slidenum">
              <a:rPr lang="en-US" altLang="tr-TR" sz="1300" smtClean="0">
                <a:latin typeface="Comic Sans MS" panose="030F0702030302020204" pitchFamily="66" charset="0"/>
              </a:rPr>
              <a:pPr/>
              <a:t>13</a:t>
            </a:fld>
            <a:endParaRPr lang="en-US" altLang="tr-TR" sz="1300" smtClean="0">
              <a:latin typeface="Comic Sans MS" panose="030F0702030302020204" pitchFamily="66" charset="0"/>
            </a:endParaRPr>
          </a:p>
        </p:txBody>
      </p:sp>
      <p:sp>
        <p:nvSpPr>
          <p:cNvPr id="17203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r-TR" smtClean="0"/>
          </a:p>
          <a:p>
            <a:pPr eaLnBrk="1" hangingPunct="1">
              <a:spcBef>
                <a:spcPct val="0"/>
              </a:spcBef>
            </a:pPr>
            <a:r>
              <a:rPr lang="en-US" altLang="tr-TR" smtClean="0"/>
              <a:t>Cotton: http://hubcap.clemson.edu/~blpprt/nitrofer.html</a:t>
            </a:r>
          </a:p>
          <a:p>
            <a:pPr eaLnBrk="1" hangingPunct="1">
              <a:spcBef>
                <a:spcPct val="0"/>
              </a:spcBef>
            </a:pPr>
            <a:r>
              <a:rPr lang="en-US" altLang="tr-TR" smtClean="0"/>
              <a:t>Corn: http://www.extension.iastate.edu/Publications/PM1714.pdf</a:t>
            </a:r>
          </a:p>
        </p:txBody>
      </p:sp>
    </p:spTree>
    <p:extLst>
      <p:ext uri="{BB962C8B-B14F-4D97-AF65-F5344CB8AC3E}">
        <p14:creationId xmlns:p14="http://schemas.microsoft.com/office/powerpoint/2010/main" val="3365715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1E9A50-F948-497E-AAF4-41FE31B061F7}" type="slidenum">
              <a:rPr lang="en-US" altLang="tr-TR" sz="1300" smtClean="0">
                <a:latin typeface="Comic Sans MS" panose="030F0702030302020204" pitchFamily="66" charset="0"/>
              </a:rPr>
              <a:pPr/>
              <a:t>17</a:t>
            </a:fld>
            <a:endParaRPr lang="en-US" altLang="tr-TR" sz="1300" smtClean="0">
              <a:latin typeface="Comic Sans MS" panose="030F0702030302020204" pitchFamily="66" charset="0"/>
            </a:endParaRPr>
          </a:p>
        </p:txBody>
      </p:sp>
      <p:sp>
        <p:nvSpPr>
          <p:cNvPr id="17715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tr-TR" smtClean="0"/>
              <a:t>NH3 + H2SO4 </a:t>
            </a:r>
            <a:r>
              <a:rPr lang="en-US" altLang="tr-TR" smtClean="0">
                <a:sym typeface="Wingdings" panose="05000000000000000000" pitchFamily="2" charset="2"/>
              </a:rPr>
              <a:t> (NH4)2SO4: ammonia neutralizes atmospheric acidity, converted back to NH4+, redeposited downwind as particulate.</a:t>
            </a:r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859029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7D61EF-5C06-445F-B98D-CD8B9DFD92A0}" type="slidenum">
              <a:rPr lang="en-US" altLang="tr-TR" sz="1300" smtClean="0">
                <a:latin typeface="Comic Sans MS" panose="030F0702030302020204" pitchFamily="66" charset="0"/>
              </a:rPr>
              <a:pPr/>
              <a:t>23</a:t>
            </a:fld>
            <a:endParaRPr lang="en-US" altLang="tr-TR" sz="1300" smtClean="0">
              <a:latin typeface="Comic Sans MS" panose="030F0702030302020204" pitchFamily="66" charset="0"/>
            </a:endParaRPr>
          </a:p>
        </p:txBody>
      </p:sp>
      <p:sp>
        <p:nvSpPr>
          <p:cNvPr id="18432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tr-TR" smtClean="0"/>
              <a:t>Part of a clover root system bearing naturally occurring nodules of Rhizobium.</a:t>
            </a:r>
          </a:p>
          <a:p>
            <a:pPr eaLnBrk="1" hangingPunct="1">
              <a:spcBef>
                <a:spcPct val="0"/>
              </a:spcBef>
            </a:pPr>
            <a:r>
              <a:rPr lang="en-US" altLang="tr-TR" smtClean="0"/>
              <a:t>Each nodule is about 2-3 mm long</a:t>
            </a:r>
          </a:p>
          <a:p>
            <a:pPr eaLnBrk="1" hangingPunct="1">
              <a:spcBef>
                <a:spcPct val="0"/>
              </a:spcBef>
            </a:pPr>
            <a:endParaRPr lang="en-US" altLang="tr-TR" smtClean="0"/>
          </a:p>
          <a:p>
            <a:pPr eaLnBrk="1" hangingPunct="1">
              <a:spcBef>
                <a:spcPct val="50000"/>
              </a:spcBef>
            </a:pPr>
            <a:r>
              <a:rPr lang="en-US" altLang="tr-TR" smtClean="0"/>
              <a:t>Clover root nodules showing two partly crushed nodules (arrowheads) with pink-colored contents. This color is caused  by the presence of the pigment leghemoglobin - a unique metabolite of this type of symbiosis. Leghemoglobin is found only in the nodules and  is not produced by either the bacterium or the plant when grown alone.</a:t>
            </a:r>
          </a:p>
          <a:p>
            <a:pPr eaLnBrk="1" hangingPunct="1">
              <a:spcBef>
                <a:spcPct val="0"/>
              </a:spcBef>
            </a:pPr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374231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978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781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2593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A9097-3CFF-44D0-927B-B20A3DF043E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35569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F0FBC-24C0-4402-B832-DCF6ED343E8B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24317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595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3274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491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5389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412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209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126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806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6A1A7-673F-4F4C-AB88-1EEB11F28FB9}" type="datetimeFigureOut">
              <a:rPr lang="tr-TR" smtClean="0"/>
              <a:t>17.09.2020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1D794-8707-4F71-A889-AC348F5CF7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826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tr-TR"/>
              <a:t>KRT-2011</a:t>
            </a:r>
          </a:p>
        </p:txBody>
      </p:sp>
      <p:sp>
        <p:nvSpPr>
          <p:cNvPr id="156675" name="Slayt Numarası Yer Tutucus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6F56C5-071D-4005-867B-527E984CA89B}" type="slidenum">
              <a:rPr lang="en-US" altLang="tr-TR" smtClean="0">
                <a:solidFill>
                  <a:srgbClr val="535A68"/>
                </a:solidFill>
                <a:latin typeface="Constantia" panose="02030602050306030303" pitchFamily="18" charset="0"/>
              </a:rPr>
              <a:pPr/>
              <a:t>1</a:t>
            </a:fld>
            <a:endParaRPr lang="en-US" altLang="tr-TR" smtClean="0">
              <a:solidFill>
                <a:srgbClr val="535A68"/>
              </a:solidFill>
              <a:latin typeface="Constantia" panose="02030602050306030303" pitchFamily="18" charset="0"/>
            </a:endParaRPr>
          </a:p>
        </p:txBody>
      </p:sp>
      <p:sp>
        <p:nvSpPr>
          <p:cNvPr id="156676" name="Rectangle 2"/>
          <p:cNvSpPr>
            <a:spLocks noChangeArrowheads="1"/>
          </p:cNvSpPr>
          <p:nvPr/>
        </p:nvSpPr>
        <p:spPr bwMode="auto">
          <a:xfrm>
            <a:off x="2362200" y="0"/>
            <a:ext cx="7315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1" lang="en-US" altLang="ja-JP" sz="4400">
                <a:solidFill>
                  <a:schemeClr val="accent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Formation of a Root Nodule</a:t>
            </a:r>
          </a:p>
        </p:txBody>
      </p:sp>
      <p:pic>
        <p:nvPicPr>
          <p:cNvPr id="15667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9"/>
          <a:stretch>
            <a:fillRect/>
          </a:stretch>
        </p:blipFill>
        <p:spPr bwMode="auto">
          <a:xfrm>
            <a:off x="1524000" y="765176"/>
            <a:ext cx="9144000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858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~AUT00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84300"/>
            <a:ext cx="6934200" cy="547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8001000" y="5181601"/>
            <a:ext cx="249780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>
                <a:latin typeface="Comic Sans MS" panose="030F0702030302020204" pitchFamily="66" charset="0"/>
              </a:rPr>
              <a:t>Pools in Tg</a:t>
            </a:r>
            <a:endParaRPr lang="en-US" altLang="tr-TR" sz="2400" baseline="3000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tr-TR" sz="2400">
                <a:latin typeface="Comic Sans MS" panose="030F0702030302020204" pitchFamily="66" charset="0"/>
              </a:rPr>
              <a:t>Fluxes in Tg yr</a:t>
            </a:r>
            <a:r>
              <a:rPr lang="en-US" altLang="tr-TR" sz="2400" baseline="30000">
                <a:latin typeface="Comic Sans MS" panose="030F0702030302020204" pitchFamily="66" charset="0"/>
              </a:rPr>
              <a:t>-1</a:t>
            </a:r>
          </a:p>
        </p:txBody>
      </p:sp>
      <p:sp>
        <p:nvSpPr>
          <p:cNvPr id="167940" name="Rectangle 5"/>
          <p:cNvSpPr>
            <a:spLocks noChangeArrowheads="1"/>
          </p:cNvSpPr>
          <p:nvPr/>
        </p:nvSpPr>
        <p:spPr bwMode="auto">
          <a:xfrm>
            <a:off x="1676400" y="0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>
                <a:latin typeface="Comic Sans MS" panose="030F0702030302020204" pitchFamily="66" charset="0"/>
              </a:rPr>
              <a:t>Fluxes: several important biosphere-atmosphere N exchanges</a:t>
            </a:r>
          </a:p>
          <a:p>
            <a:pPr eaLnBrk="1" hangingPunct="1"/>
            <a:r>
              <a:rPr lang="en-US" altLang="tr-TR" sz="2400">
                <a:latin typeface="Comic Sans MS" panose="030F0702030302020204" pitchFamily="66" charset="0"/>
              </a:rPr>
              <a:t>	</a:t>
            </a:r>
            <a:r>
              <a:rPr lang="en-US" altLang="tr-TR" sz="2400">
                <a:solidFill>
                  <a:srgbClr val="FF3300"/>
                </a:solidFill>
                <a:latin typeface="Comic Sans MS" panose="030F0702030302020204" pitchFamily="66" charset="0"/>
              </a:rPr>
              <a:t>-</a:t>
            </a:r>
            <a:r>
              <a:rPr lang="en-US" altLang="tr-TR" sz="2400">
                <a:latin typeface="Comic Sans MS" panose="030F0702030302020204" pitchFamily="66" charset="0"/>
              </a:rPr>
              <a:t> biological: fixation, denitrification, nitrification	</a:t>
            </a:r>
          </a:p>
          <a:p>
            <a:pPr eaLnBrk="1" hangingPunct="1"/>
            <a:r>
              <a:rPr lang="en-US" altLang="tr-TR" sz="2400">
                <a:latin typeface="Comic Sans MS" panose="030F0702030302020204" pitchFamily="66" charset="0"/>
              </a:rPr>
              <a:t>	</a:t>
            </a:r>
            <a:r>
              <a:rPr lang="en-US" altLang="tr-TR" sz="2400">
                <a:solidFill>
                  <a:srgbClr val="0066FF"/>
                </a:solidFill>
                <a:latin typeface="Comic Sans MS" panose="030F0702030302020204" pitchFamily="66" charset="0"/>
              </a:rPr>
              <a:t>-</a:t>
            </a:r>
            <a:r>
              <a:rPr lang="en-US" altLang="tr-TR" sz="2400">
                <a:latin typeface="Comic Sans MS" panose="030F0702030302020204" pitchFamily="66" charset="0"/>
              </a:rPr>
              <a:t> abiotic: industrial fixation, lightning fixation, 	fossil fuel and biomass burning, deposition</a:t>
            </a:r>
          </a:p>
        </p:txBody>
      </p:sp>
      <p:sp>
        <p:nvSpPr>
          <p:cNvPr id="167941" name="Rectangle 6"/>
          <p:cNvSpPr>
            <a:spLocks noChangeArrowheads="1"/>
          </p:cNvSpPr>
          <p:nvPr/>
        </p:nvSpPr>
        <p:spPr bwMode="auto">
          <a:xfrm>
            <a:off x="6934200" y="1981200"/>
            <a:ext cx="1066800" cy="2286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 sz="2400">
              <a:latin typeface="Comic Sans MS" panose="030F0702030302020204" pitchFamily="66" charset="0"/>
            </a:endParaRPr>
          </a:p>
        </p:txBody>
      </p:sp>
      <p:sp>
        <p:nvSpPr>
          <p:cNvPr id="167942" name="Rectangle 7"/>
          <p:cNvSpPr>
            <a:spLocks noChangeArrowheads="1"/>
          </p:cNvSpPr>
          <p:nvPr/>
        </p:nvSpPr>
        <p:spPr bwMode="auto">
          <a:xfrm>
            <a:off x="4495800" y="2819400"/>
            <a:ext cx="457200" cy="19812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 sz="2400">
              <a:latin typeface="Comic Sans MS" panose="030F0702030302020204" pitchFamily="66" charset="0"/>
            </a:endParaRPr>
          </a:p>
        </p:txBody>
      </p:sp>
      <p:sp>
        <p:nvSpPr>
          <p:cNvPr id="167943" name="Rectangle 8"/>
          <p:cNvSpPr>
            <a:spLocks noChangeArrowheads="1"/>
          </p:cNvSpPr>
          <p:nvPr/>
        </p:nvSpPr>
        <p:spPr bwMode="auto">
          <a:xfrm>
            <a:off x="2362200" y="1981200"/>
            <a:ext cx="685800" cy="35052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 sz="2400">
              <a:latin typeface="Comic Sans MS" panose="030F0702030302020204" pitchFamily="66" charset="0"/>
            </a:endParaRPr>
          </a:p>
        </p:txBody>
      </p:sp>
      <p:sp>
        <p:nvSpPr>
          <p:cNvPr id="167944" name="Rectangle 9"/>
          <p:cNvSpPr>
            <a:spLocks noChangeArrowheads="1"/>
          </p:cNvSpPr>
          <p:nvPr/>
        </p:nvSpPr>
        <p:spPr bwMode="auto">
          <a:xfrm>
            <a:off x="3200400" y="2895600"/>
            <a:ext cx="457200" cy="19812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 sz="2400">
              <a:latin typeface="Comic Sans MS" panose="030F0702030302020204" pitchFamily="66" charset="0"/>
            </a:endParaRPr>
          </a:p>
        </p:txBody>
      </p:sp>
      <p:sp>
        <p:nvSpPr>
          <p:cNvPr id="167945" name="Rectangle 10"/>
          <p:cNvSpPr>
            <a:spLocks noChangeArrowheads="1"/>
          </p:cNvSpPr>
          <p:nvPr/>
        </p:nvSpPr>
        <p:spPr bwMode="auto">
          <a:xfrm>
            <a:off x="3886200" y="2819400"/>
            <a:ext cx="533400" cy="2133600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 sz="2400">
              <a:latin typeface="Comic Sans MS" panose="030F0702030302020204" pitchFamily="66" charset="0"/>
            </a:endParaRPr>
          </a:p>
        </p:txBody>
      </p:sp>
      <p:sp>
        <p:nvSpPr>
          <p:cNvPr id="167946" name="Rectangle 11"/>
          <p:cNvSpPr>
            <a:spLocks noChangeArrowheads="1"/>
          </p:cNvSpPr>
          <p:nvPr/>
        </p:nvSpPr>
        <p:spPr bwMode="auto">
          <a:xfrm>
            <a:off x="5105400" y="2819400"/>
            <a:ext cx="457200" cy="1981200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 sz="2400">
              <a:latin typeface="Comic Sans MS" panose="030F0702030302020204" pitchFamily="66" charset="0"/>
            </a:endParaRPr>
          </a:p>
        </p:txBody>
      </p:sp>
      <p:sp>
        <p:nvSpPr>
          <p:cNvPr id="167947" name="Rectangle 12"/>
          <p:cNvSpPr>
            <a:spLocks noChangeArrowheads="1"/>
          </p:cNvSpPr>
          <p:nvPr/>
        </p:nvSpPr>
        <p:spPr bwMode="auto">
          <a:xfrm>
            <a:off x="6172200" y="2743200"/>
            <a:ext cx="457200" cy="1981200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 sz="2400">
              <a:latin typeface="Comic Sans MS" panose="030F0702030302020204" pitchFamily="66" charset="0"/>
            </a:endParaRPr>
          </a:p>
        </p:txBody>
      </p:sp>
      <p:sp>
        <p:nvSpPr>
          <p:cNvPr id="167948" name="Rectangle 13"/>
          <p:cNvSpPr>
            <a:spLocks noChangeArrowheads="1"/>
          </p:cNvSpPr>
          <p:nvPr/>
        </p:nvSpPr>
        <p:spPr bwMode="auto">
          <a:xfrm>
            <a:off x="6629400" y="1981200"/>
            <a:ext cx="381000" cy="2514600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 sz="24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966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~AUT00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84300"/>
            <a:ext cx="6934200" cy="547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8001000" y="5181601"/>
            <a:ext cx="249780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>
                <a:latin typeface="Comic Sans MS" panose="030F0702030302020204" pitchFamily="66" charset="0"/>
              </a:rPr>
              <a:t>Pools in Tg</a:t>
            </a:r>
            <a:endParaRPr lang="en-US" altLang="tr-TR" sz="2400" baseline="3000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tr-TR" sz="2400">
                <a:latin typeface="Comic Sans MS" panose="030F0702030302020204" pitchFamily="66" charset="0"/>
              </a:rPr>
              <a:t>Fluxes in Tg yr</a:t>
            </a:r>
            <a:r>
              <a:rPr lang="en-US" altLang="tr-TR" sz="2400" baseline="30000">
                <a:latin typeface="Comic Sans MS" panose="030F0702030302020204" pitchFamily="66" charset="0"/>
              </a:rPr>
              <a:t>-1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1524000" y="4648200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>
                <a:latin typeface="Comic Sans MS" panose="030F0702030302020204" pitchFamily="66" charset="0"/>
              </a:rPr>
              <a:t>15.4</a:t>
            </a:r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1676400" y="1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>
                <a:latin typeface="Comic Sans MS" panose="030F0702030302020204" pitchFamily="66" charset="0"/>
              </a:rPr>
              <a:t>Biological cycling within systems greatly outweighs inputs/outputs (i.e., N cycle is much more “closed” than the C cycle)</a:t>
            </a:r>
          </a:p>
        </p:txBody>
      </p:sp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7010400" y="3581400"/>
            <a:ext cx="1066800" cy="12954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 sz="2400">
              <a:latin typeface="Comic Sans MS" panose="030F0702030302020204" pitchFamily="66" charset="0"/>
            </a:endParaRPr>
          </a:p>
        </p:txBody>
      </p:sp>
      <p:sp>
        <p:nvSpPr>
          <p:cNvPr id="168967" name="Rectangle 10"/>
          <p:cNvSpPr>
            <a:spLocks noChangeArrowheads="1"/>
          </p:cNvSpPr>
          <p:nvPr/>
        </p:nvSpPr>
        <p:spPr bwMode="auto">
          <a:xfrm>
            <a:off x="3124200" y="4967288"/>
            <a:ext cx="2057400" cy="685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 sz="24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930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~AUT0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1"/>
            <a:ext cx="8991600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1660526" y="122239"/>
            <a:ext cx="869661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>
                <a:latin typeface="Comic Sans MS" panose="030F0702030302020204" pitchFamily="66" charset="0"/>
              </a:rPr>
              <a:t>B. Human-mediated fluxes in the global N cycle now exceed</a:t>
            </a:r>
            <a:br>
              <a:rPr lang="en-US" altLang="tr-TR" sz="2400">
                <a:latin typeface="Comic Sans MS" panose="030F0702030302020204" pitchFamily="66" charset="0"/>
              </a:rPr>
            </a:br>
            <a:r>
              <a:rPr lang="en-US" altLang="tr-TR" sz="2400">
                <a:latin typeface="Comic Sans MS" panose="030F0702030302020204" pitchFamily="66" charset="0"/>
              </a:rPr>
              <a:t>‘natural’ (pre-industrial) fluxes</a:t>
            </a: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2574925" y="6218238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>
                <a:latin typeface="Comic Sans MS" panose="030F0702030302020204" pitchFamily="66" charset="0"/>
              </a:rPr>
              <a:t>15.5</a:t>
            </a:r>
          </a:p>
        </p:txBody>
      </p:sp>
    </p:spTree>
    <p:extLst>
      <p:ext uri="{BB962C8B-B14F-4D97-AF65-F5344CB8AC3E}">
        <p14:creationId xmlns:p14="http://schemas.microsoft.com/office/powerpoint/2010/main" val="1231007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57400" y="6858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tr-TR" smtClean="0"/>
          </a:p>
          <a:p>
            <a:pPr eaLnBrk="1" hangingPunct="1">
              <a:buFontTx/>
              <a:buNone/>
            </a:pPr>
            <a:r>
              <a:rPr lang="en-US" altLang="tr-TR" smtClean="0"/>
              <a:t>How much N is added in agriculture? </a:t>
            </a:r>
          </a:p>
          <a:p>
            <a:pPr eaLnBrk="1" hangingPunct="1">
              <a:buFontTx/>
              <a:buNone/>
            </a:pPr>
            <a:r>
              <a:rPr lang="en-US" altLang="tr-TR" smtClean="0"/>
              <a:t>	Cotton 56-78 Kg/ha</a:t>
            </a:r>
          </a:p>
          <a:p>
            <a:pPr eaLnBrk="1" hangingPunct="1"/>
            <a:r>
              <a:rPr lang="en-US" altLang="tr-TR" smtClean="0"/>
              <a:t>Iowa corn 170-225 Kg/ha</a:t>
            </a:r>
          </a:p>
          <a:p>
            <a:pPr eaLnBrk="1" hangingPunct="1"/>
            <a:r>
              <a:rPr lang="en-US" altLang="tr-TR" smtClean="0"/>
              <a:t>Taiwan rice: 270 Kg/ha</a:t>
            </a:r>
          </a:p>
        </p:txBody>
      </p:sp>
    </p:spTree>
    <p:extLst>
      <p:ext uri="{BB962C8B-B14F-4D97-AF65-F5344CB8AC3E}">
        <p14:creationId xmlns:p14="http://schemas.microsoft.com/office/powerpoint/2010/main" val="3725835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tr-TR" sz="4000"/>
              <a:t>C. Consequences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685800"/>
            <a:ext cx="6096000" cy="1752600"/>
          </a:xfrm>
        </p:spPr>
        <p:txBody>
          <a:bodyPr/>
          <a:lstStyle/>
          <a:p>
            <a:pPr eaLnBrk="1" hangingPunct="1"/>
            <a:r>
              <a:rPr lang="en-US" altLang="tr-TR" sz="2400"/>
              <a:t>Eutrophication</a:t>
            </a:r>
          </a:p>
          <a:p>
            <a:pPr eaLnBrk="1" hangingPunct="1"/>
            <a:r>
              <a:rPr lang="en-US" altLang="tr-TR" sz="2400">
                <a:solidFill>
                  <a:schemeClr val="folHlink"/>
                </a:solidFill>
              </a:rPr>
              <a:t>Species changes/losses</a:t>
            </a:r>
          </a:p>
          <a:p>
            <a:pPr eaLnBrk="1" hangingPunct="1"/>
            <a:r>
              <a:rPr lang="en-US" altLang="tr-TR" sz="2400">
                <a:solidFill>
                  <a:schemeClr val="folHlink"/>
                </a:solidFill>
              </a:rPr>
              <a:t>Atmospherically active trace gases</a:t>
            </a:r>
          </a:p>
        </p:txBody>
      </p:sp>
      <p:pic>
        <p:nvPicPr>
          <p:cNvPr id="173060" name="Picture 4" descr="eutrophication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2066926"/>
            <a:ext cx="5791200" cy="47164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03127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tr-TR" sz="4000"/>
              <a:t>Consequences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762000"/>
            <a:ext cx="8077200" cy="1219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tr-TR" sz="2400">
                <a:solidFill>
                  <a:schemeClr val="folHlink"/>
                </a:solidFill>
              </a:rPr>
              <a:t>Eutrophication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tr-TR" sz="2400"/>
              <a:t>Species changes/losses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tr-TR" sz="2400">
                <a:solidFill>
                  <a:schemeClr val="folHlink"/>
                </a:solidFill>
              </a:rPr>
              <a:t>Atmospherically active trace gases</a:t>
            </a:r>
          </a:p>
        </p:txBody>
      </p:sp>
      <p:pic>
        <p:nvPicPr>
          <p:cNvPr id="174084" name="Picture 4" descr="Tilman1987EcolMonogr_experimentalNgradients 9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" t="8603" r="61864" b="77060"/>
          <a:stretch>
            <a:fillRect/>
          </a:stretch>
        </p:blipFill>
        <p:spPr>
          <a:xfrm>
            <a:off x="4648200" y="1828801"/>
            <a:ext cx="5638800" cy="2028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085" name="Picture 6" descr="Tilman1987EcolMonogr_experimentalNgradients 9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" t="48058" r="60818" b="38179"/>
          <a:stretch>
            <a:fillRect/>
          </a:stretch>
        </p:blipFill>
        <p:spPr>
          <a:xfrm>
            <a:off x="4572000" y="3733801"/>
            <a:ext cx="5791200" cy="19986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086" name="Text Box 8"/>
          <p:cNvSpPr txBox="1">
            <a:spLocks noChangeArrowheads="1"/>
          </p:cNvSpPr>
          <p:nvPr/>
        </p:nvSpPr>
        <p:spPr bwMode="auto">
          <a:xfrm>
            <a:off x="8458201" y="5867401"/>
            <a:ext cx="1692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>
                <a:latin typeface="Comic Sans MS" panose="030F0702030302020204" pitchFamily="66" charset="0"/>
              </a:rPr>
              <a:t>Tilman 1987</a:t>
            </a:r>
          </a:p>
        </p:txBody>
      </p:sp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2041525" y="2455864"/>
            <a:ext cx="3246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000">
                <a:latin typeface="Comic Sans MS" panose="030F0702030302020204" pitchFamily="66" charset="0"/>
              </a:rPr>
              <a:t>N fert </a:t>
            </a:r>
            <a:r>
              <a:rPr lang="en-US" altLang="tr-TR" sz="2000">
                <a:latin typeface="Comic Sans MS" panose="030F0702030302020204" pitchFamily="66" charset="0"/>
                <a:sym typeface="Wingdings" panose="05000000000000000000" pitchFamily="2" charset="2"/>
              </a:rPr>
              <a:t> increasing prod.</a:t>
            </a:r>
            <a:endParaRPr lang="en-US" altLang="tr-TR" sz="2000">
              <a:latin typeface="Comic Sans MS" panose="030F0702030302020204" pitchFamily="66" charset="0"/>
            </a:endParaRPr>
          </a:p>
        </p:txBody>
      </p:sp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1981200" y="4343401"/>
            <a:ext cx="3200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000">
                <a:latin typeface="Comic Sans MS" panose="030F0702030302020204" pitchFamily="66" charset="0"/>
              </a:rPr>
              <a:t>N fert </a:t>
            </a:r>
            <a:r>
              <a:rPr lang="en-US" altLang="tr-TR" sz="2000">
                <a:latin typeface="Comic Sans MS" panose="030F0702030302020204" pitchFamily="66" charset="0"/>
                <a:sym typeface="Wingdings" panose="05000000000000000000" pitchFamily="2" charset="2"/>
              </a:rPr>
              <a:t> increasing dominance, decreasing diversity</a:t>
            </a:r>
            <a:endParaRPr lang="en-US" altLang="tr-TR" sz="20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739046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7" grpId="0"/>
      <p:bldP spid="1146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tr-TR" sz="4000"/>
              <a:t>Consequences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685800"/>
            <a:ext cx="8686800" cy="3200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tr-TR" sz="2000">
                <a:solidFill>
                  <a:schemeClr val="folHlink"/>
                </a:solidFill>
              </a:rPr>
              <a:t>Eutrophication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tr-TR" sz="2000">
                <a:solidFill>
                  <a:schemeClr val="folHlink"/>
                </a:solidFill>
              </a:rPr>
              <a:t>Species changes/losses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tr-TR" sz="2000"/>
              <a:t>Atmospherically active trace gases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tr-TR" sz="1800"/>
              <a:t>NO + NO</a:t>
            </a:r>
            <a:r>
              <a:rPr lang="en-US" altLang="tr-TR" sz="1800" baseline="-25000"/>
              <a:t>2</a:t>
            </a:r>
            <a:r>
              <a:rPr lang="en-US" altLang="tr-TR" sz="1800"/>
              <a:t> (NO</a:t>
            </a:r>
            <a:r>
              <a:rPr lang="en-US" altLang="tr-TR" sz="1800" baseline="-25000"/>
              <a:t>x</a:t>
            </a:r>
            <a:r>
              <a:rPr lang="en-US" altLang="tr-TR" sz="1800"/>
              <a:t>):  fossil fuel combustion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tr-TR" sz="1600">
                <a:sym typeface="Wingdings" panose="05000000000000000000" pitchFamily="2" charset="2"/>
              </a:rPr>
              <a:t>NO </a:t>
            </a:r>
            <a:r>
              <a:rPr lang="en-US" altLang="tr-TR" sz="1600"/>
              <a:t>(highly reactive)</a:t>
            </a:r>
            <a:r>
              <a:rPr lang="en-US" altLang="tr-TR" sz="1600">
                <a:sym typeface="Wingdings" panose="05000000000000000000" pitchFamily="2" charset="2"/>
              </a:rPr>
              <a:t>  </a:t>
            </a:r>
            <a:r>
              <a:rPr lang="en-US" altLang="tr-TR" sz="1600"/>
              <a:t>smog, tropospheric O</a:t>
            </a:r>
            <a:r>
              <a:rPr lang="en-US" altLang="tr-TR" sz="1600" baseline="-25000"/>
              <a:t>3</a:t>
            </a:r>
            <a:r>
              <a:rPr lang="en-US" altLang="tr-TR" sz="1600"/>
              <a:t> formation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tr-TR" sz="1600"/>
              <a:t>Acid rain (NO</a:t>
            </a:r>
            <a:r>
              <a:rPr lang="en-US" altLang="tr-TR" sz="1600" baseline="-25000"/>
              <a:t>2</a:t>
            </a:r>
            <a:r>
              <a:rPr lang="en-US" altLang="tr-TR" sz="1600"/>
              <a:t> + OH</a:t>
            </a:r>
            <a:r>
              <a:rPr lang="en-US" altLang="tr-TR" sz="1600" baseline="30000"/>
              <a:t>-</a:t>
            </a:r>
            <a:r>
              <a:rPr lang="en-US" altLang="tr-TR" sz="1600"/>
              <a:t> </a:t>
            </a:r>
            <a:r>
              <a:rPr lang="en-US" altLang="tr-TR" sz="1600">
                <a:sym typeface="Wingdings" panose="05000000000000000000" pitchFamily="2" charset="2"/>
              </a:rPr>
              <a:t> HNO</a:t>
            </a:r>
            <a:r>
              <a:rPr lang="en-US" altLang="tr-TR" sz="1600" baseline="-25000">
                <a:sym typeface="Wingdings" panose="05000000000000000000" pitchFamily="2" charset="2"/>
              </a:rPr>
              <a:t>3</a:t>
            </a:r>
            <a:r>
              <a:rPr lang="en-US" altLang="tr-TR" sz="1600">
                <a:sym typeface="Wingdings" panose="05000000000000000000" pitchFamily="2" charset="2"/>
              </a:rPr>
              <a:t>)</a:t>
            </a:r>
            <a:endParaRPr lang="en-US" altLang="tr-TR" sz="1600"/>
          </a:p>
          <a:p>
            <a:pPr lvl="1" eaLnBrk="1" hangingPunct="1">
              <a:lnSpc>
                <a:spcPct val="80000"/>
              </a:lnSpc>
            </a:pPr>
            <a:r>
              <a:rPr lang="en-US" altLang="tr-TR" sz="1800"/>
              <a:t>N</a:t>
            </a:r>
            <a:r>
              <a:rPr lang="en-US" altLang="tr-TR" sz="1800" baseline="-25000"/>
              <a:t>2</a:t>
            </a:r>
            <a:r>
              <a:rPr lang="en-US" altLang="tr-TR" sz="1800"/>
              <a:t>O: increased fertilizer application </a:t>
            </a:r>
            <a:r>
              <a:rPr lang="en-US" altLang="tr-TR" sz="1800">
                <a:sym typeface="Wingdings" panose="05000000000000000000" pitchFamily="2" charset="2"/>
              </a:rPr>
              <a:t> denitrification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tr-TR" sz="1600"/>
              <a:t>Potent greenhouse gas (200x more effective than CO</a:t>
            </a:r>
            <a:r>
              <a:rPr lang="en-US" altLang="tr-TR" sz="1600" baseline="-25000"/>
              <a:t>2</a:t>
            </a:r>
            <a:r>
              <a:rPr lang="en-US" altLang="tr-TR" sz="1600"/>
              <a:t>, 6% of total forcing)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tr-TR" sz="1600"/>
              <a:t>Chemically inert in troposphere, but catalyzes destruction of O</a:t>
            </a:r>
            <a:r>
              <a:rPr lang="en-US" altLang="tr-TR" sz="1600" baseline="-25000"/>
              <a:t>3</a:t>
            </a:r>
            <a:r>
              <a:rPr lang="en-US" altLang="tr-TR" sz="1600"/>
              <a:t> in stratosphere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tr-TR" sz="1800"/>
              <a:t>NH</a:t>
            </a:r>
            <a:r>
              <a:rPr lang="en-US" altLang="tr-TR" sz="1800" baseline="-25000"/>
              <a:t>3</a:t>
            </a:r>
          </a:p>
        </p:txBody>
      </p:sp>
      <p:pic>
        <p:nvPicPr>
          <p:cNvPr id="175108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5" r="52051"/>
          <a:stretch>
            <a:fillRect/>
          </a:stretch>
        </p:blipFill>
        <p:spPr>
          <a:xfrm>
            <a:off x="1828800" y="3629026"/>
            <a:ext cx="4648200" cy="31289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5109" name="Text Box 8"/>
          <p:cNvSpPr txBox="1">
            <a:spLocks noChangeArrowheads="1"/>
          </p:cNvSpPr>
          <p:nvPr/>
        </p:nvSpPr>
        <p:spPr bwMode="auto">
          <a:xfrm>
            <a:off x="3184525" y="4313238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>
                <a:latin typeface="Comic Sans MS" panose="030F0702030302020204" pitchFamily="66" charset="0"/>
              </a:rPr>
              <a:t>15.3</a:t>
            </a:r>
          </a:p>
        </p:txBody>
      </p:sp>
    </p:spTree>
    <p:extLst>
      <p:ext uri="{BB962C8B-B14F-4D97-AF65-F5344CB8AC3E}">
        <p14:creationId xmlns:p14="http://schemas.microsoft.com/office/powerpoint/2010/main" val="1984913140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tr-TR" sz="4000"/>
              <a:t>Consequences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381000"/>
            <a:ext cx="8686800" cy="3200400"/>
          </a:xfrm>
        </p:spPr>
        <p:txBody>
          <a:bodyPr/>
          <a:lstStyle/>
          <a:p>
            <a:pPr eaLnBrk="1" hangingPunct="1"/>
            <a:r>
              <a:rPr lang="en-US" altLang="tr-TR" sz="2400">
                <a:solidFill>
                  <a:schemeClr val="folHlink"/>
                </a:solidFill>
              </a:rPr>
              <a:t>Eutrophication</a:t>
            </a:r>
          </a:p>
          <a:p>
            <a:pPr eaLnBrk="1" hangingPunct="1"/>
            <a:r>
              <a:rPr lang="en-US" altLang="tr-TR" sz="2400">
                <a:solidFill>
                  <a:schemeClr val="folHlink"/>
                </a:solidFill>
              </a:rPr>
              <a:t>Species changes/losses</a:t>
            </a:r>
          </a:p>
          <a:p>
            <a:pPr eaLnBrk="1" hangingPunct="1"/>
            <a:r>
              <a:rPr lang="en-US" altLang="tr-TR" sz="2400"/>
              <a:t>Atmospherically active trace gases</a:t>
            </a:r>
          </a:p>
          <a:p>
            <a:pPr lvl="1" eaLnBrk="1" hangingPunct="1"/>
            <a:r>
              <a:rPr lang="en-US" altLang="tr-TR" sz="2000"/>
              <a:t>NH</a:t>
            </a:r>
            <a:r>
              <a:rPr lang="en-US" altLang="tr-TR" sz="2000" baseline="-25000"/>
              <a:t>3</a:t>
            </a:r>
            <a:r>
              <a:rPr lang="en-US" altLang="tr-TR" sz="2000"/>
              <a:t>: domestic animals, ag fields (fert), biomass burning</a:t>
            </a:r>
          </a:p>
          <a:p>
            <a:pPr lvl="2" eaLnBrk="1" hangingPunct="1"/>
            <a:r>
              <a:rPr lang="en-US" altLang="tr-TR" sz="1800"/>
              <a:t>Atmospherically active </a:t>
            </a:r>
            <a:r>
              <a:rPr lang="en-US" altLang="tr-TR" sz="1800">
                <a:sym typeface="Wingdings" panose="05000000000000000000" pitchFamily="2" charset="2"/>
              </a:rPr>
              <a:t> aerosols, air pollution</a:t>
            </a:r>
          </a:p>
          <a:p>
            <a:pPr lvl="2" eaLnBrk="1" hangingPunct="1"/>
            <a:r>
              <a:rPr lang="en-US" altLang="tr-TR" sz="1800">
                <a:sym typeface="Wingdings" panose="05000000000000000000" pitchFamily="2" charset="2"/>
              </a:rPr>
              <a:t>Deposition, N availability downwind</a:t>
            </a:r>
            <a:endParaRPr lang="en-US" altLang="tr-TR" sz="1800"/>
          </a:p>
        </p:txBody>
      </p:sp>
      <p:pic>
        <p:nvPicPr>
          <p:cNvPr id="176132" name="Picture 7" descr="~AUT0015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2695576"/>
            <a:ext cx="5257800" cy="4149725"/>
          </a:xfrm>
          <a:noFill/>
        </p:spPr>
      </p:pic>
      <p:sp>
        <p:nvSpPr>
          <p:cNvPr id="176133" name="Rectangle 9"/>
          <p:cNvSpPr>
            <a:spLocks noChangeArrowheads="1"/>
          </p:cNvSpPr>
          <p:nvPr/>
        </p:nvSpPr>
        <p:spPr bwMode="auto">
          <a:xfrm>
            <a:off x="8153400" y="3505200"/>
            <a:ext cx="685800" cy="2209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 sz="2400">
              <a:latin typeface="Comic Sans MS" panose="030F0702030302020204" pitchFamily="66" charset="0"/>
            </a:endParaRPr>
          </a:p>
        </p:txBody>
      </p:sp>
      <p:sp>
        <p:nvSpPr>
          <p:cNvPr id="176134" name="Text Box 10"/>
          <p:cNvSpPr txBox="1">
            <a:spLocks noChangeArrowheads="1"/>
          </p:cNvSpPr>
          <p:nvPr/>
        </p:nvSpPr>
        <p:spPr bwMode="auto">
          <a:xfrm>
            <a:off x="4572000" y="6172200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>
                <a:latin typeface="Comic Sans MS" panose="030F0702030302020204" pitchFamily="66" charset="0"/>
              </a:rPr>
              <a:t>15.4</a:t>
            </a:r>
          </a:p>
        </p:txBody>
      </p:sp>
    </p:spTree>
    <p:extLst>
      <p:ext uri="{BB962C8B-B14F-4D97-AF65-F5344CB8AC3E}">
        <p14:creationId xmlns:p14="http://schemas.microsoft.com/office/powerpoint/2010/main" val="147484936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tr-TR" sz="4000"/>
              <a:t>Consequences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066800"/>
            <a:ext cx="8686800" cy="3200400"/>
          </a:xfrm>
        </p:spPr>
        <p:txBody>
          <a:bodyPr/>
          <a:lstStyle/>
          <a:p>
            <a:pPr eaLnBrk="1" hangingPunct="1"/>
            <a:r>
              <a:rPr lang="en-US" altLang="tr-TR" sz="2400"/>
              <a:t>N deposition </a:t>
            </a:r>
            <a:r>
              <a:rPr lang="en-US" altLang="tr-TR" sz="2400">
                <a:sym typeface="Wingdings" panose="05000000000000000000" pitchFamily="2" charset="2"/>
              </a:rPr>
              <a:t> increased growth (C sequestration)…to a point.</a:t>
            </a:r>
          </a:p>
          <a:p>
            <a:pPr eaLnBrk="1" hangingPunct="1"/>
            <a:r>
              <a:rPr lang="en-US" altLang="tr-TR" sz="2400">
                <a:sym typeface="Wingdings" panose="05000000000000000000" pitchFamily="2" charset="2"/>
              </a:rPr>
              <a:t>N saturation: availability exceeds demand</a:t>
            </a:r>
          </a:p>
          <a:p>
            <a:pPr lvl="1" eaLnBrk="1" hangingPunct="1"/>
            <a:r>
              <a:rPr lang="en-US" altLang="tr-TR" sz="2000">
                <a:sym typeface="Wingdings" panose="05000000000000000000" pitchFamily="2" charset="2"/>
              </a:rPr>
              <a:t>Associated with decreases in forest productivity, potentially due to indirect effects such as acidification, altered plant cold tolerance</a:t>
            </a:r>
          </a:p>
          <a:p>
            <a:pPr eaLnBrk="1" hangingPunct="1"/>
            <a:r>
              <a:rPr lang="en-US" altLang="tr-TR" sz="2400">
                <a:sym typeface="Wingdings" panose="05000000000000000000" pitchFamily="2" charset="2"/>
              </a:rPr>
              <a:t>N saturation  N losses  “opening” of the N cycle</a:t>
            </a:r>
            <a:endParaRPr lang="en-US" altLang="tr-TR" sz="2400"/>
          </a:p>
        </p:txBody>
      </p:sp>
    </p:spTree>
    <p:extLst>
      <p:ext uri="{BB962C8B-B14F-4D97-AF65-F5344CB8AC3E}">
        <p14:creationId xmlns:p14="http://schemas.microsoft.com/office/powerpoint/2010/main" val="167844166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839200" cy="762000"/>
          </a:xfrm>
        </p:spPr>
        <p:txBody>
          <a:bodyPr/>
          <a:lstStyle/>
          <a:p>
            <a:pPr eaLnBrk="1" hangingPunct="1"/>
            <a:r>
              <a:rPr lang="en-US" altLang="tr-TR" sz="3200"/>
              <a:t>B. Overview of Ecosystem N cycle (Ch. 9)</a:t>
            </a:r>
          </a:p>
        </p:txBody>
      </p:sp>
      <p:pic>
        <p:nvPicPr>
          <p:cNvPr id="179203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4026" y="838200"/>
            <a:ext cx="5133975" cy="54864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9204" name="Text Box 7"/>
          <p:cNvSpPr txBox="1">
            <a:spLocks noChangeArrowheads="1"/>
          </p:cNvSpPr>
          <p:nvPr/>
        </p:nvSpPr>
        <p:spPr bwMode="auto">
          <a:xfrm>
            <a:off x="1828800" y="685801"/>
            <a:ext cx="40386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tr-TR" sz="2000">
                <a:latin typeface="Comic Sans MS" panose="030F0702030302020204" pitchFamily="66" charset="0"/>
              </a:rPr>
              <a:t>Major pools &amp; fluxes</a:t>
            </a:r>
          </a:p>
          <a:p>
            <a:pPr eaLnBrk="1" hangingPunct="1">
              <a:buFontTx/>
              <a:buAutoNum type="arabicPeriod"/>
            </a:pPr>
            <a:r>
              <a:rPr lang="en-US" altLang="tr-TR" sz="2000">
                <a:latin typeface="Comic Sans MS" panose="030F0702030302020204" pitchFamily="66" charset="0"/>
              </a:rPr>
              <a:t>Main Points</a:t>
            </a:r>
          </a:p>
          <a:p>
            <a:pPr lvl="1" eaLnBrk="1" hangingPunct="1">
              <a:buFontTx/>
              <a:buAutoNum type="arabicPeriod"/>
            </a:pPr>
            <a:r>
              <a:rPr lang="en-US" altLang="tr-TR" sz="2000">
                <a:latin typeface="Comic Sans MS" panose="030F0702030302020204" pitchFamily="66" charset="0"/>
              </a:rPr>
              <a:t>Inputs~outputs</a:t>
            </a:r>
          </a:p>
          <a:p>
            <a:pPr lvl="1" eaLnBrk="1" hangingPunct="1">
              <a:buFontTx/>
              <a:buAutoNum type="arabicPeriod"/>
            </a:pPr>
            <a:r>
              <a:rPr lang="en-US" altLang="tr-TR" sz="2000">
                <a:latin typeface="Comic Sans MS" panose="030F0702030302020204" pitchFamily="66" charset="0"/>
              </a:rPr>
              <a:t>Open (C) vs. closed (N)</a:t>
            </a:r>
          </a:p>
          <a:p>
            <a:pPr lvl="1" eaLnBrk="1" hangingPunct="1">
              <a:buFontTx/>
              <a:buAutoNum type="arabicPeriod"/>
            </a:pPr>
            <a:r>
              <a:rPr lang="en-US" altLang="tr-TR" sz="2000">
                <a:latin typeface="Comic Sans MS" panose="030F0702030302020204" pitchFamily="66" charset="0"/>
              </a:rPr>
              <a:t>Plant needs met by internal recycling</a:t>
            </a:r>
          </a:p>
          <a:p>
            <a:pPr lvl="1" eaLnBrk="1" hangingPunct="1">
              <a:buFontTx/>
              <a:buAutoNum type="arabicPeriod"/>
            </a:pPr>
            <a:r>
              <a:rPr lang="en-US" altLang="tr-TR" sz="2000">
                <a:latin typeface="Comic Sans MS" panose="030F0702030302020204" pitchFamily="66" charset="0"/>
              </a:rPr>
              <a:t>Available soil pools are small relative to organic pools. </a:t>
            </a:r>
          </a:p>
          <a:p>
            <a:pPr lvl="1" eaLnBrk="1" hangingPunct="1">
              <a:buFontTx/>
              <a:buAutoNum type="arabicPeriod"/>
            </a:pPr>
            <a:r>
              <a:rPr lang="en-US" altLang="tr-TR" sz="2000">
                <a:latin typeface="Comic Sans MS" panose="030F0702030302020204" pitchFamily="66" charset="0"/>
              </a:rPr>
              <a:t>Microbes rule bg</a:t>
            </a:r>
          </a:p>
        </p:txBody>
      </p:sp>
      <p:sp>
        <p:nvSpPr>
          <p:cNvPr id="179205" name="Text Box 8"/>
          <p:cNvSpPr txBox="1">
            <a:spLocks noChangeArrowheads="1"/>
          </p:cNvSpPr>
          <p:nvPr/>
        </p:nvSpPr>
        <p:spPr bwMode="auto">
          <a:xfrm>
            <a:off x="4876801" y="6019800"/>
            <a:ext cx="63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>
                <a:latin typeface="Comic Sans MS" panose="030F0702030302020204" pitchFamily="66" charset="0"/>
              </a:rPr>
              <a:t>9.2</a:t>
            </a:r>
          </a:p>
        </p:txBody>
      </p:sp>
    </p:spTree>
    <p:extLst>
      <p:ext uri="{BB962C8B-B14F-4D97-AF65-F5344CB8AC3E}">
        <p14:creationId xmlns:p14="http://schemas.microsoft.com/office/powerpoint/2010/main" val="17352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tr-TR"/>
              <a:t>KRT-2011</a:t>
            </a:r>
          </a:p>
        </p:txBody>
      </p:sp>
      <p:sp>
        <p:nvSpPr>
          <p:cNvPr id="157699" name="Slayt Numarası Yer Tutucus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01D9AB-0623-4975-AC9B-D19E8C0DB333}" type="slidenum">
              <a:rPr lang="en-US" altLang="tr-TR" smtClean="0">
                <a:solidFill>
                  <a:srgbClr val="535A68"/>
                </a:solidFill>
                <a:latin typeface="Constantia" panose="02030602050306030303" pitchFamily="18" charset="0"/>
              </a:rPr>
              <a:pPr/>
              <a:t>2</a:t>
            </a:fld>
            <a:endParaRPr lang="en-US" altLang="tr-TR" smtClean="0">
              <a:solidFill>
                <a:srgbClr val="535A68"/>
              </a:solidFill>
              <a:latin typeface="Constantia" panose="02030602050306030303" pitchFamily="18" charset="0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7772400" cy="533400"/>
          </a:xfrm>
          <a:extLst/>
        </p:spPr>
        <p:txBody>
          <a:bodyPr/>
          <a:lstStyle/>
          <a:p>
            <a:pPr>
              <a:defRPr/>
            </a:pPr>
            <a:r>
              <a:rPr lang="en-US" altLang="tr-TR" sz="3200"/>
              <a:t>Nodulation in Legumes</a:t>
            </a:r>
          </a:p>
        </p:txBody>
      </p:sp>
      <p:pic>
        <p:nvPicPr>
          <p:cNvPr id="157701" name="Picture 3" descr="CSS 455 Nitrogen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1563"/>
          <a:stretch>
            <a:fillRect/>
          </a:stretch>
        </p:blipFill>
        <p:spPr bwMode="auto">
          <a:xfrm>
            <a:off x="1828800" y="700088"/>
            <a:ext cx="8534400" cy="539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038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16287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tr-TR" sz="3200"/>
              <a:t>II. Controls on N cycle fluxes in soil</a:t>
            </a:r>
            <a:br>
              <a:rPr lang="en-US" altLang="tr-TR" sz="3200"/>
            </a:br>
            <a:r>
              <a:rPr lang="en-US" altLang="tr-TR" sz="3200"/>
              <a:t>A. N Inputs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3388" y="3141664"/>
            <a:ext cx="8229600" cy="18684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tr-TR"/>
              <a:t>1. Biological N fixation</a:t>
            </a:r>
          </a:p>
          <a:p>
            <a:pPr eaLnBrk="1" hangingPunct="1">
              <a:buFontTx/>
              <a:buNone/>
            </a:pPr>
            <a:r>
              <a:rPr lang="en-US" altLang="tr-TR"/>
              <a:t>2. Atmospheric N deposition</a:t>
            </a:r>
          </a:p>
          <a:p>
            <a:pPr eaLnBrk="1" hangingPunct="1">
              <a:buFontTx/>
              <a:buNone/>
            </a:pPr>
            <a:r>
              <a:rPr lang="en-US" altLang="tr-TR"/>
              <a:t>3. Mineral weathering?</a:t>
            </a:r>
          </a:p>
        </p:txBody>
      </p:sp>
    </p:spTree>
    <p:extLst>
      <p:ext uri="{BB962C8B-B14F-4D97-AF65-F5344CB8AC3E}">
        <p14:creationId xmlns:p14="http://schemas.microsoft.com/office/powerpoint/2010/main" val="2567785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z="3200"/>
              <a:t>1. Biological N Fixation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tr-TR"/>
              <a:t>a. What is it?</a:t>
            </a:r>
          </a:p>
          <a:p>
            <a:pPr eaLnBrk="1" hangingPunct="1"/>
            <a:r>
              <a:rPr lang="en-US" altLang="tr-TR"/>
              <a:t>Conversion of atmospheric N</a:t>
            </a:r>
            <a:r>
              <a:rPr lang="en-US" altLang="tr-TR" baseline="-25000"/>
              <a:t>2</a:t>
            </a:r>
            <a:r>
              <a:rPr lang="en-US" altLang="tr-TR"/>
              <a:t> to NH</a:t>
            </a:r>
            <a:r>
              <a:rPr lang="en-US" altLang="tr-TR" baseline="-25000"/>
              <a:t>4</a:t>
            </a:r>
            <a:r>
              <a:rPr lang="en-US" altLang="tr-TR" baseline="30000"/>
              <a:t>+</a:t>
            </a:r>
            <a:r>
              <a:rPr lang="en-US" altLang="tr-TR"/>
              <a:t> (actually, amino acids)</a:t>
            </a:r>
          </a:p>
          <a:p>
            <a:pPr eaLnBrk="1" hangingPunct="1"/>
            <a:r>
              <a:rPr lang="en-US" altLang="tr-TR">
                <a:cs typeface="Times New Roman" panose="02020603050405020304" pitchFamily="18" charset="0"/>
              </a:rPr>
              <a:t>Under natural conditions, nitrogen fixation is the main pathway by which new, available nitrogen enters terrestrial ecosystems</a:t>
            </a:r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4209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tr-TR" smtClean="0"/>
              <a:t>Nitrogen fixation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tr-TR" sz="2000"/>
              <a:t>b. Who does it?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tr-TR" sz="2000"/>
              <a:t>Carried out by bacteria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tr-TR" sz="2000"/>
              <a:t>Symbiotic N fixation (e.g., legumes, alder)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tr-TR" sz="2000"/>
              <a:t>Heterotrophic N fixation (rhizosphere and other carbon-rich environments)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tr-TR" sz="2000"/>
              <a:t>Phototrophs (bluegreen algae)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tr-TR" sz="2000">
                <a:cs typeface="Times New Roman" panose="02020603050405020304" pitchFamily="18" charset="0"/>
              </a:rPr>
              <a:t>The characteristics of </a:t>
            </a:r>
            <a:r>
              <a:rPr lang="en-US" altLang="tr-TR" sz="2000" b="1">
                <a:cs typeface="Times New Roman" panose="02020603050405020304" pitchFamily="18" charset="0"/>
              </a:rPr>
              <a:t>nitrogenase</a:t>
            </a:r>
            <a:r>
              <a:rPr lang="en-US" altLang="tr-TR" sz="2000">
                <a:cs typeface="Times New Roman" panose="02020603050405020304" pitchFamily="18" charset="0"/>
              </a:rPr>
              <a:t>, the enzyme that catalyzes the reduction of N</a:t>
            </a:r>
            <a:r>
              <a:rPr lang="en-US" altLang="tr-TR" sz="2000" baseline="-30000">
                <a:cs typeface="Times New Roman" panose="02020603050405020304" pitchFamily="18" charset="0"/>
              </a:rPr>
              <a:t>2</a:t>
            </a:r>
            <a:r>
              <a:rPr lang="en-US" altLang="tr-TR" sz="2000">
                <a:cs typeface="Times New Roman" panose="02020603050405020304" pitchFamily="18" charset="0"/>
              </a:rPr>
              <a:t> to NH</a:t>
            </a:r>
            <a:r>
              <a:rPr lang="en-US" altLang="tr-TR" sz="2000" baseline="-30000">
                <a:cs typeface="Times New Roman" panose="02020603050405020304" pitchFamily="18" charset="0"/>
              </a:rPr>
              <a:t>4</a:t>
            </a:r>
            <a:r>
              <a:rPr lang="en-US" altLang="tr-TR" sz="2000" baseline="30000">
                <a:cs typeface="Times New Roman" panose="02020603050405020304" pitchFamily="18" charset="0"/>
              </a:rPr>
              <a:t>+</a:t>
            </a:r>
            <a:r>
              <a:rPr lang="en-US" altLang="tr-TR" sz="2000">
                <a:cs typeface="Times New Roman" panose="02020603050405020304" pitchFamily="18" charset="0"/>
              </a:rPr>
              <a:t>, dictate much of the biology of nitrogen fixation</a:t>
            </a:r>
            <a:endParaRPr lang="en-US" altLang="tr-TR" sz="2000"/>
          </a:p>
          <a:p>
            <a:pPr lvl="1" eaLnBrk="1" hangingPunct="1">
              <a:lnSpc>
                <a:spcPct val="80000"/>
              </a:lnSpc>
            </a:pPr>
            <a:r>
              <a:rPr lang="en-US" altLang="tr-TR" sz="2000"/>
              <a:t>High-energy requirement (N triple bond)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tr-TR" sz="1600"/>
              <a:t>Requires abundant energy and P for ATP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tr-TR" sz="2000"/>
              <a:t>Inhibited by O</a:t>
            </a:r>
            <a:r>
              <a:rPr lang="en-US" altLang="tr-TR" sz="2000" baseline="-25000"/>
              <a:t>2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tr-TR" sz="2000"/>
              <a:t>Requires cofactors (e.g., Mo, Fe, S)</a:t>
            </a:r>
          </a:p>
          <a:p>
            <a:pPr lvl="1" eaLnBrk="1" hangingPunct="1">
              <a:lnSpc>
                <a:spcPct val="80000"/>
              </a:lnSpc>
            </a:pPr>
            <a:endParaRPr lang="en-US" altLang="tr-TR" sz="2000"/>
          </a:p>
        </p:txBody>
      </p:sp>
    </p:spTree>
    <p:extLst>
      <p:ext uri="{BB962C8B-B14F-4D97-AF65-F5344CB8AC3E}">
        <p14:creationId xmlns:p14="http://schemas.microsoft.com/office/powerpoint/2010/main" val="595203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tr-TR" sz="3200"/>
              <a:t>Types of N-fixers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447800"/>
            <a:ext cx="5867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tr-TR" sz="2400"/>
              <a:t>There’s no such thing as a N-fixing plant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tr-TR" sz="2400"/>
              <a:t>Symbiotic N-fixers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tr-TR" sz="2000"/>
              <a:t>High rates of fixation (5-20+ g-N m</a:t>
            </a:r>
            <a:r>
              <a:rPr lang="en-US" altLang="tr-TR" sz="2000" baseline="30000"/>
              <a:t>-2</a:t>
            </a:r>
            <a:r>
              <a:rPr lang="en-US" altLang="tr-TR" sz="2000"/>
              <a:t> y</a:t>
            </a:r>
            <a:r>
              <a:rPr lang="en-US" altLang="tr-TR" sz="2000" baseline="30000"/>
              <a:t>-1</a:t>
            </a:r>
            <a:r>
              <a:rPr lang="en-US" altLang="tr-TR" sz="2000"/>
              <a:t>) with plants supplying the C (and the plant receiving 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tr-TR" sz="2000"/>
              <a:t>Protection from O</a:t>
            </a:r>
            <a:r>
              <a:rPr lang="en-US" altLang="tr-TR" sz="2000" baseline="-25000"/>
              <a:t>2</a:t>
            </a:r>
            <a:r>
              <a:rPr lang="en-US" altLang="tr-TR" sz="2000"/>
              <a:t> via </a:t>
            </a:r>
            <a:r>
              <a:rPr lang="en-US" altLang="tr-TR" sz="1600"/>
              <a:t>l</a:t>
            </a:r>
            <a:r>
              <a:rPr lang="en-US" altLang="tr-TR" sz="2000"/>
              <a:t>eghemoglobin (legumes)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tr-TR" sz="2000"/>
              <a:t>Microbial symbiont resides in root nodules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tr-TR" sz="1800"/>
              <a:t>Bacteria (</a:t>
            </a:r>
            <a:r>
              <a:rPr lang="en-US" altLang="tr-TR" sz="1800" i="1"/>
              <a:t>Rhizobia</a:t>
            </a:r>
            <a:r>
              <a:rPr lang="en-US" altLang="tr-TR" sz="1800"/>
              <a:t>) – Legumes (</a:t>
            </a:r>
            <a:r>
              <a:rPr lang="en-US" altLang="tr-TR" sz="1800" i="1"/>
              <a:t>Lupinus</a:t>
            </a:r>
            <a:r>
              <a:rPr lang="en-US" altLang="tr-TR" sz="1800"/>
              <a:t>, </a:t>
            </a:r>
            <a:r>
              <a:rPr lang="en-US" altLang="tr-TR" sz="1800" i="1"/>
              <a:t>Robinia</a:t>
            </a:r>
            <a:r>
              <a:rPr lang="en-US" altLang="tr-TR" sz="180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tr-TR" sz="1800"/>
              <a:t>Actinomycetes (</a:t>
            </a:r>
            <a:r>
              <a:rPr lang="en-US" altLang="tr-TR" sz="1800" i="1"/>
              <a:t>Frankia</a:t>
            </a:r>
            <a:r>
              <a:rPr lang="en-US" altLang="tr-TR" sz="1800"/>
              <a:t>) - </a:t>
            </a:r>
            <a:r>
              <a:rPr lang="en-US" altLang="tr-TR" sz="1800" i="1"/>
              <a:t>Alnus</a:t>
            </a:r>
            <a:r>
              <a:rPr lang="en-US" altLang="tr-TR" sz="1800"/>
              <a:t>, </a:t>
            </a:r>
            <a:r>
              <a:rPr lang="en-US" altLang="tr-TR" sz="1800" i="1"/>
              <a:t>Ceanothus</a:t>
            </a:r>
            <a:r>
              <a:rPr lang="en-US" altLang="tr-TR" sz="1800"/>
              <a:t> (woody non-legumes)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tr-TR" sz="2000"/>
              <a:t>N-fixation rates reduced in presence of high N availability in the soil</a:t>
            </a:r>
          </a:p>
        </p:txBody>
      </p:sp>
      <p:pic>
        <p:nvPicPr>
          <p:cNvPr id="183300" name="Picture 4" descr="nod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4" y="914400"/>
            <a:ext cx="3074987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873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tr-TR"/>
              <a:t>KRT-2011</a:t>
            </a:r>
          </a:p>
        </p:txBody>
      </p:sp>
      <p:sp>
        <p:nvSpPr>
          <p:cNvPr id="158723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6C8692-5B4B-4882-980B-4601C2468CEA}" type="slidenum">
              <a:rPr lang="en-US" altLang="tr-TR" smtClean="0">
                <a:solidFill>
                  <a:srgbClr val="535A68"/>
                </a:solidFill>
                <a:latin typeface="Constantia" panose="02030602050306030303" pitchFamily="18" charset="0"/>
              </a:rPr>
              <a:pPr/>
              <a:t>3</a:t>
            </a:fld>
            <a:endParaRPr lang="en-US" altLang="tr-TR" smtClean="0">
              <a:solidFill>
                <a:srgbClr val="535A68"/>
              </a:solidFill>
              <a:latin typeface="Constantia" panose="02030602050306030303" pitchFamily="18" charset="0"/>
            </a:endParaRPr>
          </a:p>
        </p:txBody>
      </p:sp>
      <p:sp>
        <p:nvSpPr>
          <p:cNvPr id="15872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762000"/>
          </a:xfrm>
        </p:spPr>
        <p:txBody>
          <a:bodyPr/>
          <a:lstStyle/>
          <a:p>
            <a:r>
              <a:rPr lang="en-US" altLang="tr-TR" sz="3200" b="1"/>
              <a:t>Infection Process</a:t>
            </a:r>
          </a:p>
        </p:txBody>
      </p:sp>
      <p:sp>
        <p:nvSpPr>
          <p:cNvPr id="158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838200"/>
            <a:ext cx="45720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tr-TR"/>
              <a:t>Menempel</a:t>
            </a:r>
          </a:p>
          <a:p>
            <a:pPr>
              <a:lnSpc>
                <a:spcPct val="90000"/>
              </a:lnSpc>
            </a:pPr>
            <a:r>
              <a:rPr lang="en-US" altLang="tr-TR"/>
              <a:t>Rambut akar menggulung</a:t>
            </a:r>
          </a:p>
          <a:p>
            <a:pPr>
              <a:lnSpc>
                <a:spcPct val="90000"/>
              </a:lnSpc>
            </a:pPr>
            <a:r>
              <a:rPr lang="en-US" altLang="tr-TR"/>
              <a:t>Degradasi dinding sel setempat</a:t>
            </a:r>
          </a:p>
          <a:p>
            <a:pPr>
              <a:lnSpc>
                <a:spcPct val="90000"/>
              </a:lnSpc>
            </a:pPr>
            <a:r>
              <a:rPr lang="en-US" altLang="tr-TR"/>
              <a:t>Infection thread</a:t>
            </a:r>
          </a:p>
          <a:p>
            <a:pPr>
              <a:lnSpc>
                <a:spcPct val="90000"/>
              </a:lnSpc>
            </a:pPr>
            <a:r>
              <a:rPr lang="en-US" altLang="tr-TR"/>
              <a:t>Differensiasi Cortical cell </a:t>
            </a:r>
          </a:p>
          <a:p>
            <a:pPr>
              <a:lnSpc>
                <a:spcPct val="90000"/>
              </a:lnSpc>
            </a:pPr>
            <a:r>
              <a:rPr lang="en-US" altLang="tr-TR"/>
              <a:t>Rhizobia melepas ke dalam cytoplasm</a:t>
            </a:r>
          </a:p>
          <a:p>
            <a:pPr>
              <a:lnSpc>
                <a:spcPct val="90000"/>
              </a:lnSpc>
            </a:pPr>
            <a:r>
              <a:rPr lang="en-US" altLang="tr-TR"/>
              <a:t>Bacteroid differentiation (symbiosome formation)</a:t>
            </a:r>
          </a:p>
          <a:p>
            <a:pPr>
              <a:lnSpc>
                <a:spcPct val="90000"/>
              </a:lnSpc>
            </a:pPr>
            <a:r>
              <a:rPr lang="en-US" altLang="tr-TR"/>
              <a:t>Induksi dari nodulins</a:t>
            </a:r>
          </a:p>
        </p:txBody>
      </p:sp>
      <p:pic>
        <p:nvPicPr>
          <p:cNvPr id="158726" name="Picture 4" descr="CSS 455 Nitrogen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14400"/>
            <a:ext cx="4572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195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tr-TR"/>
              <a:t>KRT-2011</a:t>
            </a:r>
          </a:p>
        </p:txBody>
      </p:sp>
      <p:sp>
        <p:nvSpPr>
          <p:cNvPr id="159747" name="Slayt Numarası Yer Tutucus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CFEC24-C007-4E7F-9A41-B32E299DFB1C}" type="slidenum">
              <a:rPr lang="en-US" altLang="tr-TR" smtClean="0">
                <a:solidFill>
                  <a:srgbClr val="535A68"/>
                </a:solidFill>
                <a:latin typeface="Constantia" panose="02030602050306030303" pitchFamily="18" charset="0"/>
              </a:rPr>
              <a:pPr/>
              <a:t>4</a:t>
            </a:fld>
            <a:endParaRPr lang="en-US" altLang="tr-TR" smtClean="0">
              <a:solidFill>
                <a:srgbClr val="535A68"/>
              </a:solidFill>
              <a:latin typeface="Constantia" panose="02030602050306030303" pitchFamily="18" charset="0"/>
            </a:endParaRPr>
          </a:p>
        </p:txBody>
      </p:sp>
      <p:sp>
        <p:nvSpPr>
          <p:cNvPr id="15974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609600"/>
          </a:xfrm>
        </p:spPr>
        <p:txBody>
          <a:bodyPr/>
          <a:lstStyle/>
          <a:p>
            <a:r>
              <a:rPr lang="en-US" altLang="tr-TR" sz="3200" b="1"/>
              <a:t>Role of Root Exudates</a:t>
            </a:r>
          </a:p>
        </p:txBody>
      </p:sp>
      <p:sp>
        <p:nvSpPr>
          <p:cNvPr id="1597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066801"/>
            <a:ext cx="4800600" cy="4296561"/>
          </a:xfr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tr-TR" b="1">
                <a:solidFill>
                  <a:schemeClr val="tx2"/>
                </a:solidFill>
              </a:rPr>
              <a:t>General</a:t>
            </a:r>
          </a:p>
          <a:p>
            <a:r>
              <a:rPr lang="en-US" altLang="tr-TR" sz="2400"/>
              <a:t>Amino sugars, sugars</a:t>
            </a:r>
          </a:p>
          <a:p>
            <a:pPr>
              <a:buFontTx/>
              <a:buNone/>
            </a:pPr>
            <a:r>
              <a:rPr lang="en-US" altLang="tr-TR" b="1">
                <a:solidFill>
                  <a:schemeClr val="tx2"/>
                </a:solidFill>
              </a:rPr>
              <a:t>Specific</a:t>
            </a:r>
          </a:p>
          <a:p>
            <a:r>
              <a:rPr lang="en-US" altLang="tr-TR" sz="2400"/>
              <a:t>Flavones (luteolin), isoflavones (genistein), flavanones, chalcones</a:t>
            </a:r>
          </a:p>
          <a:p>
            <a:r>
              <a:rPr lang="en-US" altLang="tr-TR" sz="2400"/>
              <a:t>Inducers/repressors of </a:t>
            </a:r>
            <a:r>
              <a:rPr lang="en-US" altLang="tr-TR" sz="2400" i="1"/>
              <a:t>nod</a:t>
            </a:r>
            <a:r>
              <a:rPr lang="en-US" altLang="tr-TR" sz="2400"/>
              <a:t> genes</a:t>
            </a:r>
          </a:p>
          <a:p>
            <a:r>
              <a:rPr lang="en-US" altLang="tr-TR" sz="2400"/>
              <a:t>Berbeda tergantung species tanaman</a:t>
            </a:r>
          </a:p>
          <a:p>
            <a:r>
              <a:rPr lang="en-US" altLang="tr-TR" sz="2400"/>
              <a:t>Responsiveness varies by rhizobia species</a:t>
            </a:r>
          </a:p>
        </p:txBody>
      </p:sp>
      <p:pic>
        <p:nvPicPr>
          <p:cNvPr id="159750" name="Picture 4" descr="CSS 455 Nitrogen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143000"/>
            <a:ext cx="3733800" cy="467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418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tr-TR"/>
              <a:t>KRT-2011</a:t>
            </a:r>
          </a:p>
        </p:txBody>
      </p:sp>
      <p:sp>
        <p:nvSpPr>
          <p:cNvPr id="160771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49E10C-5889-4B3A-B8E9-DBD37A3C38A6}" type="slidenum">
              <a:rPr lang="en-US" altLang="tr-TR" smtClean="0">
                <a:solidFill>
                  <a:srgbClr val="535A68"/>
                </a:solidFill>
                <a:latin typeface="Constantia" panose="02030602050306030303" pitchFamily="18" charset="0"/>
              </a:rPr>
              <a:pPr/>
              <a:t>5</a:t>
            </a:fld>
            <a:endParaRPr lang="en-US" altLang="tr-TR" smtClean="0">
              <a:solidFill>
                <a:srgbClr val="535A68"/>
              </a:solidFill>
              <a:latin typeface="Constantia" panose="02030602050306030303" pitchFamily="18" charset="0"/>
            </a:endParaRPr>
          </a:p>
        </p:txBody>
      </p:sp>
      <p:sp>
        <p:nvSpPr>
          <p:cNvPr id="16077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3886200" cy="609600"/>
          </a:xfrm>
        </p:spPr>
        <p:txBody>
          <a:bodyPr/>
          <a:lstStyle/>
          <a:p>
            <a:r>
              <a:rPr lang="en-US" altLang="tr-TR" sz="2800" b="1"/>
              <a:t>Nodule Metabolism</a:t>
            </a:r>
          </a:p>
        </p:txBody>
      </p:sp>
      <p:sp>
        <p:nvSpPr>
          <p:cNvPr id="160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685800"/>
            <a:ext cx="4572000" cy="5943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tr-TR" b="1">
                <a:solidFill>
                  <a:schemeClr val="tx2"/>
                </a:solidFill>
              </a:rPr>
              <a:t>Oxygen metabolism</a:t>
            </a:r>
          </a:p>
          <a:p>
            <a:pPr>
              <a:lnSpc>
                <a:spcPct val="90000"/>
              </a:lnSpc>
            </a:pPr>
            <a:r>
              <a:rPr lang="en-US" altLang="tr-TR" sz="2400"/>
              <a:t>Variable diffusion barrier</a:t>
            </a:r>
          </a:p>
          <a:p>
            <a:pPr>
              <a:lnSpc>
                <a:spcPct val="90000"/>
              </a:lnSpc>
            </a:pPr>
            <a:r>
              <a:rPr lang="en-US" altLang="tr-TR" sz="2400"/>
              <a:t>Leghemoglobin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tr-TR" b="1">
                <a:solidFill>
                  <a:schemeClr val="tx2"/>
                </a:solidFill>
              </a:rPr>
              <a:t>Nitrogen metabolism</a:t>
            </a:r>
          </a:p>
          <a:p>
            <a:pPr>
              <a:lnSpc>
                <a:spcPct val="90000"/>
              </a:lnSpc>
            </a:pPr>
            <a:r>
              <a:rPr lang="en-US" altLang="tr-TR" sz="2400"/>
              <a:t>NH</a:t>
            </a:r>
            <a:r>
              <a:rPr lang="en-US" altLang="tr-TR" sz="2400" baseline="-25000"/>
              <a:t>3</a:t>
            </a:r>
            <a:r>
              <a:rPr lang="en-US" altLang="tr-TR" sz="2400"/>
              <a:t> diffuses to cytosol</a:t>
            </a:r>
          </a:p>
          <a:p>
            <a:pPr>
              <a:lnSpc>
                <a:spcPct val="90000"/>
              </a:lnSpc>
            </a:pPr>
            <a:r>
              <a:rPr lang="en-US" altLang="tr-TR" sz="2400"/>
              <a:t>Assimilation by GOGAT</a:t>
            </a:r>
          </a:p>
          <a:p>
            <a:pPr>
              <a:lnSpc>
                <a:spcPct val="90000"/>
              </a:lnSpc>
            </a:pPr>
            <a:r>
              <a:rPr lang="en-US" altLang="tr-TR" sz="2400"/>
              <a:t>Conversion to organic-N for transport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tr-TR" b="1">
                <a:solidFill>
                  <a:schemeClr val="tx2"/>
                </a:solidFill>
              </a:rPr>
              <a:t>Carbon metabolism</a:t>
            </a:r>
          </a:p>
          <a:p>
            <a:pPr>
              <a:lnSpc>
                <a:spcPct val="90000"/>
              </a:lnSpc>
            </a:pPr>
            <a:r>
              <a:rPr lang="en-US" altLang="tr-TR" sz="2400"/>
              <a:t>Sucrose converted to dicarboxylic acids</a:t>
            </a:r>
          </a:p>
          <a:p>
            <a:pPr>
              <a:lnSpc>
                <a:spcPct val="90000"/>
              </a:lnSpc>
            </a:pPr>
            <a:r>
              <a:rPr lang="en-US" altLang="tr-TR" sz="2400"/>
              <a:t>Functioning TCA in bacteroids</a:t>
            </a:r>
          </a:p>
          <a:p>
            <a:pPr>
              <a:lnSpc>
                <a:spcPct val="90000"/>
              </a:lnSpc>
            </a:pPr>
            <a:r>
              <a:rPr lang="en-US" altLang="tr-TR" sz="2400"/>
              <a:t>C stored in nodules as starch</a:t>
            </a:r>
          </a:p>
        </p:txBody>
      </p:sp>
      <p:pic>
        <p:nvPicPr>
          <p:cNvPr id="160774" name="Picture 4" descr="CSS 455 Nitrogen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1"/>
            <a:ext cx="4648200" cy="408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5" name="Picture 5" descr="CSS 455 Nitrogen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06"/>
          <a:stretch>
            <a:fillRect/>
          </a:stretch>
        </p:blipFill>
        <p:spPr bwMode="auto">
          <a:xfrm>
            <a:off x="6629400" y="4373564"/>
            <a:ext cx="3409950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500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3" descr="D:\Users\esimms\ELSFILE\TALKS\Rhizobium\Evol_Agric_2002\Rhizobium biology\hargrov3_leghemoglobin molecule shrun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95300"/>
            <a:ext cx="304800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5" name="Picture 5" descr="D:\Users\esimms\ELSFILE\TALKS\Rhizobium\Evol_Agric_2002\Rhizobium biology\nodules_leghemoglobin vary enlarg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3633789"/>
            <a:ext cx="3657600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6" name="Picture 6" descr="D:\Users\esimms\ELSFILE\TALKS\Rhizobium\Evol_Agric_2002\Denison slides\testing oxygen levels in nodu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34417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7" name="Text Box 9"/>
          <p:cNvSpPr txBox="1">
            <a:spLocks noChangeArrowheads="1"/>
          </p:cNvSpPr>
          <p:nvPr/>
        </p:nvSpPr>
        <p:spPr bwMode="auto">
          <a:xfrm>
            <a:off x="1889125" y="3011488"/>
            <a:ext cx="2273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tr-TR" sz="2400"/>
              <a:t>Leghemoglobin</a:t>
            </a:r>
          </a:p>
        </p:txBody>
      </p:sp>
    </p:spTree>
    <p:extLst>
      <p:ext uri="{BB962C8B-B14F-4D97-AF65-F5344CB8AC3E}">
        <p14:creationId xmlns:p14="http://schemas.microsoft.com/office/powerpoint/2010/main" val="1251730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52400"/>
            <a:ext cx="9144000" cy="762000"/>
          </a:xfrm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tr-TR" altLang="tr-TR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Besin Döngüsü</a:t>
            </a:r>
            <a:r>
              <a:rPr lang="en-US" altLang="tr-TR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tr-TR" altLang="tr-TR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Azot döngüsü</a:t>
            </a:r>
            <a:endParaRPr lang="en-US" altLang="tr-TR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1066800"/>
            <a:ext cx="8534400" cy="5486400"/>
          </a:xfrm>
        </p:spPr>
        <p:txBody>
          <a:bodyPr>
            <a:normAutofit lnSpcReduction="10000"/>
          </a:bodyPr>
          <a:lstStyle/>
          <a:p>
            <a:pPr marL="609600" indent="-609600" algn="l">
              <a:lnSpc>
                <a:spcPct val="80000"/>
              </a:lnSpc>
            </a:pPr>
            <a:r>
              <a:rPr lang="en-US" altLang="tr-TR" sz="1800"/>
              <a:t>I. </a:t>
            </a:r>
            <a:r>
              <a:rPr lang="tr-TR" altLang="tr-TR" sz="1800"/>
              <a:t>Giriş</a:t>
            </a:r>
            <a:endParaRPr lang="en-US" altLang="tr-TR" sz="1800"/>
          </a:p>
          <a:p>
            <a:pPr marL="990600" lvl="1" indent="-533400" algn="l">
              <a:lnSpc>
                <a:spcPct val="80000"/>
              </a:lnSpc>
              <a:buFontTx/>
              <a:buAutoNum type="alphaUcPeriod"/>
            </a:pPr>
            <a:r>
              <a:rPr lang="tr-TR" altLang="tr-TR" sz="1800"/>
              <a:t>Küresel N döngüsündeki Değişimler</a:t>
            </a:r>
            <a:r>
              <a:rPr lang="en-US" altLang="tr-TR" sz="1800"/>
              <a:t> </a:t>
            </a:r>
          </a:p>
          <a:p>
            <a:pPr marL="1371600" lvl="2" indent="-457200" algn="l">
              <a:lnSpc>
                <a:spcPct val="80000"/>
              </a:lnSpc>
              <a:buFontTx/>
              <a:buAutoNum type="arabicPeriod"/>
            </a:pPr>
            <a:r>
              <a:rPr lang="tr-TR" altLang="tr-TR" sz="1600"/>
              <a:t>Küresel havuz ve akışlar</a:t>
            </a:r>
            <a:endParaRPr lang="en-US" altLang="tr-TR" sz="1600"/>
          </a:p>
          <a:p>
            <a:pPr marL="1371600" lvl="2" indent="-457200" algn="l">
              <a:lnSpc>
                <a:spcPct val="80000"/>
              </a:lnSpc>
              <a:buFontTx/>
              <a:buAutoNum type="arabicPeriod"/>
            </a:pPr>
            <a:r>
              <a:rPr lang="tr-TR" altLang="tr-TR" sz="1600"/>
              <a:t>Değişimler</a:t>
            </a:r>
            <a:endParaRPr lang="en-US" altLang="tr-TR" sz="1600"/>
          </a:p>
          <a:p>
            <a:pPr marL="1371600" lvl="2" indent="-457200" algn="l">
              <a:lnSpc>
                <a:spcPct val="80000"/>
              </a:lnSpc>
              <a:buFontTx/>
              <a:buAutoNum type="arabicPeriod"/>
            </a:pPr>
            <a:r>
              <a:rPr lang="tr-TR" altLang="tr-TR" sz="1600"/>
              <a:t>Sonuçlar</a:t>
            </a:r>
            <a:endParaRPr lang="en-US" altLang="tr-TR" sz="1600"/>
          </a:p>
          <a:p>
            <a:pPr marL="990600" lvl="1" indent="-533400" algn="l">
              <a:lnSpc>
                <a:spcPct val="80000"/>
              </a:lnSpc>
              <a:buFontTx/>
              <a:buAutoNum type="alphaUcPeriod"/>
            </a:pPr>
            <a:r>
              <a:rPr lang="tr-TR" altLang="tr-TR" sz="1800"/>
              <a:t>Ekosistemik N döngüsüne genel bakış</a:t>
            </a:r>
            <a:r>
              <a:rPr lang="en-US" altLang="tr-TR" sz="1800"/>
              <a:t> </a:t>
            </a:r>
          </a:p>
          <a:p>
            <a:pPr marL="1371600" lvl="2" indent="-457200" algn="l">
              <a:lnSpc>
                <a:spcPct val="80000"/>
              </a:lnSpc>
              <a:buFontTx/>
              <a:buAutoNum type="arabicPeriod"/>
            </a:pPr>
            <a:r>
              <a:rPr lang="tr-TR" altLang="tr-TR" sz="1600"/>
              <a:t>Ana havuz ve akışlar</a:t>
            </a:r>
            <a:endParaRPr lang="en-US" altLang="tr-TR" sz="1600"/>
          </a:p>
          <a:p>
            <a:pPr marL="1371600" lvl="2" indent="-457200" algn="l">
              <a:lnSpc>
                <a:spcPct val="80000"/>
              </a:lnSpc>
              <a:buFontTx/>
              <a:buAutoNum type="arabicPeriod"/>
            </a:pPr>
            <a:r>
              <a:rPr lang="tr-TR" altLang="tr-TR" sz="1600"/>
              <a:t>Ana noktalar</a:t>
            </a:r>
            <a:endParaRPr lang="en-US" altLang="tr-TR" sz="1600"/>
          </a:p>
          <a:p>
            <a:pPr marL="609600" indent="-609600" algn="l">
              <a:lnSpc>
                <a:spcPct val="80000"/>
              </a:lnSpc>
            </a:pPr>
            <a:r>
              <a:rPr lang="en-US" altLang="tr-TR" sz="1800"/>
              <a:t>II. </a:t>
            </a:r>
            <a:r>
              <a:rPr lang="tr-TR" altLang="tr-TR" sz="1800"/>
              <a:t>Topraktaki N döngüsü akışlarının kontrolleri</a:t>
            </a:r>
            <a:r>
              <a:rPr lang="en-US" altLang="tr-TR" sz="1800"/>
              <a:t> 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altLang="tr-TR" sz="1800"/>
              <a:t>	A. </a:t>
            </a:r>
            <a:r>
              <a:rPr lang="tr-TR" altLang="tr-TR" sz="1800"/>
              <a:t>Girdiler</a:t>
            </a:r>
            <a:endParaRPr lang="en-US" altLang="tr-TR" sz="1800"/>
          </a:p>
          <a:p>
            <a:pPr marL="609600" indent="-609600" algn="l">
              <a:lnSpc>
                <a:spcPct val="80000"/>
              </a:lnSpc>
            </a:pPr>
            <a:r>
              <a:rPr lang="en-US" altLang="tr-TR" sz="1800"/>
              <a:t>		1. N </a:t>
            </a:r>
            <a:r>
              <a:rPr lang="tr-TR" altLang="tr-TR" sz="1800"/>
              <a:t>fiksasyonu</a:t>
            </a:r>
            <a:endParaRPr lang="en-US" altLang="tr-TR" sz="1800"/>
          </a:p>
          <a:p>
            <a:pPr marL="609600" indent="-609600" algn="l">
              <a:lnSpc>
                <a:spcPct val="80000"/>
              </a:lnSpc>
            </a:pPr>
            <a:r>
              <a:rPr lang="en-US" altLang="tr-TR" sz="1800"/>
              <a:t>		2. N </a:t>
            </a:r>
            <a:r>
              <a:rPr lang="tr-TR" altLang="tr-TR" sz="1800"/>
              <a:t>birikimi</a:t>
            </a:r>
            <a:endParaRPr lang="en-US" altLang="tr-TR" sz="1800"/>
          </a:p>
          <a:p>
            <a:pPr marL="609600" indent="-609600" algn="l">
              <a:lnSpc>
                <a:spcPct val="80000"/>
              </a:lnSpc>
            </a:pPr>
            <a:r>
              <a:rPr lang="en-US" altLang="tr-TR" sz="1800"/>
              <a:t>	B. </a:t>
            </a:r>
            <a:r>
              <a:rPr lang="tr-TR" altLang="tr-TR" sz="1800"/>
              <a:t>İç döngü</a:t>
            </a:r>
            <a:endParaRPr lang="en-US" altLang="tr-TR" sz="1800"/>
          </a:p>
          <a:p>
            <a:pPr marL="609600" indent="-609600" algn="l">
              <a:lnSpc>
                <a:spcPct val="80000"/>
              </a:lnSpc>
            </a:pPr>
            <a:r>
              <a:rPr lang="en-US" altLang="tr-TR" sz="1800"/>
              <a:t>		1. Mineral</a:t>
            </a:r>
            <a:r>
              <a:rPr lang="tr-TR" altLang="tr-TR" sz="1800"/>
              <a:t>leşme</a:t>
            </a:r>
            <a:r>
              <a:rPr lang="en-US" altLang="tr-TR" sz="1800"/>
              <a:t>/</a:t>
            </a:r>
            <a:r>
              <a:rPr lang="tr-TR" altLang="tr-TR" sz="1800"/>
              <a:t>hareketsizleme</a:t>
            </a:r>
            <a:endParaRPr lang="en-US" altLang="tr-TR" sz="1800"/>
          </a:p>
          <a:p>
            <a:pPr marL="609600" indent="-609600" algn="l">
              <a:lnSpc>
                <a:spcPct val="80000"/>
              </a:lnSpc>
            </a:pPr>
            <a:r>
              <a:rPr lang="en-US" altLang="tr-TR" sz="1800"/>
              <a:t>		2. Nitrifi</a:t>
            </a:r>
            <a:r>
              <a:rPr lang="tr-TR" altLang="tr-TR" sz="1800"/>
              <a:t>kasyon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altLang="tr-TR" sz="1800"/>
              <a:t>	C. </a:t>
            </a:r>
            <a:r>
              <a:rPr lang="tr-TR" altLang="tr-TR" sz="1800"/>
              <a:t>Çıktılar</a:t>
            </a:r>
            <a:endParaRPr lang="en-US" altLang="tr-TR" sz="1800"/>
          </a:p>
          <a:p>
            <a:pPr marL="609600" indent="-609600" algn="l">
              <a:lnSpc>
                <a:spcPct val="80000"/>
              </a:lnSpc>
            </a:pPr>
            <a:r>
              <a:rPr lang="en-US" altLang="tr-TR" sz="1800"/>
              <a:t>		1. </a:t>
            </a:r>
            <a:r>
              <a:rPr lang="tr-TR" altLang="tr-TR" sz="1800"/>
              <a:t>Gaz kayıpları</a:t>
            </a:r>
            <a:r>
              <a:rPr lang="en-US" altLang="tr-TR" sz="1800"/>
              <a:t> (</a:t>
            </a:r>
            <a:r>
              <a:rPr lang="tr-TR" altLang="tr-TR" sz="1800"/>
              <a:t>özellikle </a:t>
            </a:r>
            <a:r>
              <a:rPr lang="en-US" altLang="tr-TR" sz="1800"/>
              <a:t>denitrifi</a:t>
            </a:r>
            <a:r>
              <a:rPr lang="tr-TR" altLang="tr-TR" sz="1800"/>
              <a:t>kasyonla</a:t>
            </a:r>
            <a:r>
              <a:rPr lang="en-US" altLang="tr-TR" sz="1800"/>
              <a:t>)</a:t>
            </a:r>
          </a:p>
          <a:p>
            <a:pPr marL="609600" indent="-609600" algn="l">
              <a:lnSpc>
                <a:spcPct val="80000"/>
              </a:lnSpc>
            </a:pPr>
            <a:r>
              <a:rPr lang="en-US" altLang="tr-TR" sz="1800"/>
              <a:t>		2. </a:t>
            </a:r>
            <a:r>
              <a:rPr lang="tr-TR" altLang="tr-TR" sz="1800"/>
              <a:t>Sızma</a:t>
            </a:r>
            <a:endParaRPr lang="en-US" altLang="tr-TR" sz="1800"/>
          </a:p>
          <a:p>
            <a:pPr marL="609600" indent="-609600" algn="l">
              <a:lnSpc>
                <a:spcPct val="80000"/>
              </a:lnSpc>
            </a:pPr>
            <a:r>
              <a:rPr lang="en-US" altLang="tr-TR" sz="1800"/>
              <a:t>III. </a:t>
            </a:r>
            <a:r>
              <a:rPr lang="tr-TR" altLang="tr-TR" sz="1800"/>
              <a:t>Bitkilerce alım ve kayıp</a:t>
            </a:r>
            <a:r>
              <a:rPr lang="en-US" altLang="tr-TR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9074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1981200" y="1219201"/>
            <a:ext cx="83058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>
                <a:latin typeface="Comic Sans MS" panose="030F0702030302020204" pitchFamily="66" charset="0"/>
              </a:rPr>
              <a:t>I. </a:t>
            </a:r>
            <a:r>
              <a:rPr lang="tr-TR" altLang="tr-TR" sz="2400">
                <a:latin typeface="Comic Sans MS" panose="030F0702030302020204" pitchFamily="66" charset="0"/>
              </a:rPr>
              <a:t>N döngüsüne giriş</a:t>
            </a:r>
            <a:endParaRPr lang="en-US" altLang="tr-TR" sz="2400">
              <a:latin typeface="Comic Sans MS" panose="030F0702030302020204" pitchFamily="66" charset="0"/>
            </a:endParaRPr>
          </a:p>
          <a:p>
            <a:pPr eaLnBrk="1" hangingPunct="1"/>
            <a:endParaRPr lang="en-US" altLang="tr-TR" sz="2400">
              <a:latin typeface="Comic Sans MS" panose="030F0702030302020204" pitchFamily="66" charset="0"/>
            </a:endParaRPr>
          </a:p>
          <a:p>
            <a:pPr eaLnBrk="1" hangingPunct="1"/>
            <a:r>
              <a:rPr lang="tr-TR" altLang="tr-TR" sz="2400">
                <a:latin typeface="Comic Sans MS" panose="030F0702030302020204" pitchFamily="66" charset="0"/>
              </a:rPr>
              <a:t>Pek çok ekosistemin (bakımlı ve bakımsız) verimliliği azot alınabilirliği ile sınırlıdır.</a:t>
            </a:r>
            <a:r>
              <a:rPr lang="en-US" altLang="tr-TR" sz="2400">
                <a:latin typeface="Comic Sans MS" panose="030F0702030302020204" pitchFamily="66" charset="0"/>
              </a:rPr>
              <a:t> </a:t>
            </a:r>
            <a:endParaRPr lang="tr-TR" altLang="tr-TR" sz="2400">
              <a:latin typeface="Comic Sans MS" panose="030F0702030302020204" pitchFamily="66" charset="0"/>
            </a:endParaRPr>
          </a:p>
          <a:p>
            <a:pPr eaLnBrk="1" hangingPunct="1"/>
            <a:endParaRPr lang="tr-TR" altLang="tr-TR" sz="2400">
              <a:latin typeface="Comic Sans MS" panose="030F0702030302020204" pitchFamily="66" charset="0"/>
            </a:endParaRPr>
          </a:p>
          <a:p>
            <a:pPr eaLnBrk="1" hangingPunct="1"/>
            <a:r>
              <a:rPr lang="tr-TR" altLang="tr-TR" sz="2400">
                <a:latin typeface="Comic Sans MS" panose="030F0702030302020204" pitchFamily="66" charset="0"/>
              </a:rPr>
              <a:t>          EKOSİSTEM                           FAKTÖR</a:t>
            </a:r>
            <a:endParaRPr lang="en-US" altLang="tr-TR" sz="240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tr-TR" sz="2400">
                <a:latin typeface="Comic Sans MS" panose="030F0702030302020204" pitchFamily="66" charset="0"/>
              </a:rPr>
              <a:t>	</a:t>
            </a:r>
            <a:r>
              <a:rPr lang="tr-TR" altLang="tr-TR" sz="2400">
                <a:latin typeface="Comic Sans MS" panose="030F0702030302020204" pitchFamily="66" charset="0"/>
              </a:rPr>
              <a:t>---------------              -----------------------------</a:t>
            </a:r>
          </a:p>
          <a:p>
            <a:pPr eaLnBrk="1" hangingPunct="1"/>
            <a:r>
              <a:rPr lang="tr-TR" altLang="tr-TR" sz="2400">
                <a:latin typeface="Comic Sans MS" panose="030F0702030302020204" pitchFamily="66" charset="0"/>
              </a:rPr>
              <a:t>          Karasal (T</a:t>
            </a:r>
            <a:r>
              <a:rPr lang="en-US" altLang="tr-TR" sz="2400">
                <a:latin typeface="Comic Sans MS" panose="030F0702030302020204" pitchFamily="66" charset="0"/>
              </a:rPr>
              <a:t>errestrial</a:t>
            </a:r>
            <a:r>
              <a:rPr lang="tr-TR" altLang="tr-TR" sz="2400">
                <a:latin typeface="Comic Sans MS" panose="030F0702030302020204" pitchFamily="66" charset="0"/>
              </a:rPr>
              <a:t>) </a:t>
            </a:r>
            <a:r>
              <a:rPr lang="en-US" altLang="tr-TR" sz="2400">
                <a:latin typeface="Comic Sans MS" panose="030F0702030302020204" pitchFamily="66" charset="0"/>
              </a:rPr>
              <a:t> – </a:t>
            </a:r>
            <a:r>
              <a:rPr lang="tr-TR" altLang="tr-TR" sz="2400">
                <a:latin typeface="Comic Sans MS" panose="030F0702030302020204" pitchFamily="66" charset="0"/>
              </a:rPr>
              <a:t>Sıcaklık</a:t>
            </a:r>
          </a:p>
          <a:p>
            <a:pPr eaLnBrk="1" hangingPunct="1"/>
            <a:r>
              <a:rPr lang="tr-TR" altLang="tr-TR" sz="2400">
                <a:latin typeface="Comic Sans MS" panose="030F0702030302020204" pitchFamily="66" charset="0"/>
              </a:rPr>
              <a:t>          B</a:t>
            </a:r>
            <a:r>
              <a:rPr lang="en-US" altLang="tr-TR" sz="2400">
                <a:latin typeface="Comic Sans MS" panose="030F0702030302020204" pitchFamily="66" charset="0"/>
              </a:rPr>
              <a:t>oreal</a:t>
            </a:r>
            <a:r>
              <a:rPr lang="tr-TR" altLang="tr-TR" sz="2400">
                <a:latin typeface="Comic Sans MS" panose="030F0702030302020204" pitchFamily="66" charset="0"/>
              </a:rPr>
              <a:t> </a:t>
            </a:r>
          </a:p>
          <a:p>
            <a:pPr eaLnBrk="1" hangingPunct="1"/>
            <a:r>
              <a:rPr lang="tr-TR" altLang="tr-TR" sz="2400">
                <a:latin typeface="Comic Sans MS" panose="030F0702030302020204" pitchFamily="66" charset="0"/>
              </a:rPr>
              <a:t>         </a:t>
            </a:r>
            <a:r>
              <a:rPr lang="en-US" altLang="tr-TR" sz="2400">
                <a:latin typeface="Comic Sans MS" panose="030F0702030302020204" pitchFamily="66" charset="0"/>
              </a:rPr>
              <a:t> </a:t>
            </a:r>
            <a:r>
              <a:rPr lang="tr-TR" altLang="tr-TR" sz="2400">
                <a:latin typeface="Comic Sans MS" panose="030F0702030302020204" pitchFamily="66" charset="0"/>
              </a:rPr>
              <a:t>Arktik</a:t>
            </a:r>
            <a:endParaRPr lang="en-US" altLang="tr-TR" sz="240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tr-TR" sz="2400">
                <a:latin typeface="Comic Sans MS" panose="030F0702030302020204" pitchFamily="66" charset="0"/>
              </a:rPr>
              <a:t>	</a:t>
            </a:r>
            <a:r>
              <a:rPr lang="tr-TR" altLang="tr-TR" sz="2400">
                <a:latin typeface="Comic Sans MS" panose="030F0702030302020204" pitchFamily="66" charset="0"/>
              </a:rPr>
              <a:t>Sulak                          </a:t>
            </a:r>
            <a:r>
              <a:rPr lang="en-US" altLang="tr-TR" sz="2400">
                <a:latin typeface="Comic Sans MS" panose="030F0702030302020204" pitchFamily="66" charset="0"/>
              </a:rPr>
              <a:t> – </a:t>
            </a:r>
            <a:r>
              <a:rPr lang="tr-TR" altLang="tr-TR" sz="2400">
                <a:latin typeface="Comic Sans MS" panose="030F0702030302020204" pitchFamily="66" charset="0"/>
              </a:rPr>
              <a:t>Açık okyanuslar</a:t>
            </a:r>
            <a:endParaRPr lang="en-US" altLang="tr-TR" sz="240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tr-TR" sz="2400">
                <a:latin typeface="Comic Sans MS" panose="030F0702030302020204" pitchFamily="66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94687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~AUT00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04950"/>
            <a:ext cx="6781800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7696201" y="5334001"/>
            <a:ext cx="2845651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sz="2400">
                <a:latin typeface="Comic Sans MS" panose="030F0702030302020204" pitchFamily="66" charset="0"/>
              </a:rPr>
              <a:t>Pools in Tg = 10</a:t>
            </a:r>
            <a:r>
              <a:rPr lang="en-US" altLang="tr-TR" sz="2400" baseline="30000">
                <a:latin typeface="Comic Sans MS" panose="030F0702030302020204" pitchFamily="66" charset="0"/>
              </a:rPr>
              <a:t>12</a:t>
            </a:r>
            <a:r>
              <a:rPr lang="en-US" altLang="tr-TR" sz="2400">
                <a:latin typeface="Comic Sans MS" panose="030F0702030302020204" pitchFamily="66" charset="0"/>
              </a:rPr>
              <a:t> g</a:t>
            </a:r>
            <a:endParaRPr lang="en-US" altLang="tr-TR" sz="2400" baseline="3000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tr-TR" sz="2400">
                <a:latin typeface="Comic Sans MS" panose="030F0702030302020204" pitchFamily="66" charset="0"/>
              </a:rPr>
              <a:t>Fluxes in Tg yr</a:t>
            </a:r>
            <a:r>
              <a:rPr lang="en-US" altLang="tr-TR" sz="2400" baseline="30000">
                <a:latin typeface="Comic Sans MS" panose="030F0702030302020204" pitchFamily="66" charset="0"/>
              </a:rPr>
              <a:t>-1</a:t>
            </a:r>
          </a:p>
        </p:txBody>
      </p:sp>
      <p:sp>
        <p:nvSpPr>
          <p:cNvPr id="165892" name="Rectangle 5"/>
          <p:cNvSpPr>
            <a:spLocks noChangeArrowheads="1"/>
          </p:cNvSpPr>
          <p:nvPr/>
        </p:nvSpPr>
        <p:spPr bwMode="auto">
          <a:xfrm>
            <a:off x="1676400" y="0"/>
            <a:ext cx="8991600" cy="18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UcPeriod"/>
            </a:pPr>
            <a:r>
              <a:rPr lang="en-US" altLang="tr-TR" sz="2400">
                <a:latin typeface="Comic Sans MS" panose="030F0702030302020204" pitchFamily="66" charset="0"/>
              </a:rPr>
              <a:t>Global Pools: </a:t>
            </a:r>
          </a:p>
          <a:p>
            <a:pPr lvl="1" eaLnBrk="1" hangingPunct="1"/>
            <a:r>
              <a:rPr lang="en-US" altLang="tr-TR">
                <a:latin typeface="Comic Sans MS" panose="030F0702030302020204" pitchFamily="66" charset="0"/>
              </a:rPr>
              <a:t>- most in the atmosphere, but not biologically available</a:t>
            </a:r>
          </a:p>
          <a:p>
            <a:pPr eaLnBrk="1" hangingPunct="1"/>
            <a:r>
              <a:rPr lang="en-US" altLang="tr-TR">
                <a:latin typeface="Comic Sans MS" panose="030F0702030302020204" pitchFamily="66" charset="0"/>
              </a:rPr>
              <a:t>	- reactive N in atmosphere: trace gases	</a:t>
            </a:r>
          </a:p>
          <a:p>
            <a:pPr eaLnBrk="1" hangingPunct="1"/>
            <a:r>
              <a:rPr lang="en-US" altLang="tr-TR">
                <a:latin typeface="Comic Sans MS" panose="030F0702030302020204" pitchFamily="66" charset="0"/>
              </a:rPr>
              <a:t>	- lots in sediments and rocks, but not available</a:t>
            </a:r>
          </a:p>
          <a:p>
            <a:pPr eaLnBrk="1" hangingPunct="1"/>
            <a:r>
              <a:rPr lang="en-US" altLang="tr-TR">
                <a:latin typeface="Comic Sans MS" panose="030F0702030302020204" pitchFamily="66" charset="0"/>
              </a:rPr>
              <a:t>	- inorganic N in ocean is next largest</a:t>
            </a:r>
          </a:p>
          <a:p>
            <a:pPr eaLnBrk="1" hangingPunct="1"/>
            <a:r>
              <a:rPr lang="en-US" altLang="tr-TR">
                <a:latin typeface="Comic Sans MS" panose="030F0702030302020204" pitchFamily="66" charset="0"/>
              </a:rPr>
              <a:t>	- organic pools in plants and soils follow that</a:t>
            </a:r>
          </a:p>
        </p:txBody>
      </p:sp>
      <p:sp>
        <p:nvSpPr>
          <p:cNvPr id="165893" name="Rectangle 6"/>
          <p:cNvSpPr>
            <a:spLocks noChangeArrowheads="1"/>
          </p:cNvSpPr>
          <p:nvPr/>
        </p:nvSpPr>
        <p:spPr bwMode="auto">
          <a:xfrm>
            <a:off x="2057400" y="1752600"/>
            <a:ext cx="6019800" cy="4572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 sz="2400">
              <a:latin typeface="Comic Sans MS" panose="030F0702030302020204" pitchFamily="66" charset="0"/>
            </a:endParaRPr>
          </a:p>
        </p:txBody>
      </p:sp>
      <p:sp>
        <p:nvSpPr>
          <p:cNvPr id="165894" name="Rectangle 7"/>
          <p:cNvSpPr>
            <a:spLocks noChangeArrowheads="1"/>
          </p:cNvSpPr>
          <p:nvPr/>
        </p:nvSpPr>
        <p:spPr bwMode="auto">
          <a:xfrm>
            <a:off x="4114800" y="6172200"/>
            <a:ext cx="1447800" cy="6096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 sz="2400">
              <a:latin typeface="Comic Sans MS" panose="030F0702030302020204" pitchFamily="66" charset="0"/>
            </a:endParaRPr>
          </a:p>
        </p:txBody>
      </p:sp>
      <p:sp>
        <p:nvSpPr>
          <p:cNvPr id="165895" name="Rectangle 8"/>
          <p:cNvSpPr>
            <a:spLocks noChangeArrowheads="1"/>
          </p:cNvSpPr>
          <p:nvPr/>
        </p:nvSpPr>
        <p:spPr bwMode="auto">
          <a:xfrm>
            <a:off x="6629400" y="3657600"/>
            <a:ext cx="1447800" cy="12954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 sz="2400">
              <a:latin typeface="Comic Sans MS" panose="030F0702030302020204" pitchFamily="66" charset="0"/>
            </a:endParaRPr>
          </a:p>
        </p:txBody>
      </p:sp>
      <p:sp>
        <p:nvSpPr>
          <p:cNvPr id="165896" name="Rectangle 9"/>
          <p:cNvSpPr>
            <a:spLocks noChangeArrowheads="1"/>
          </p:cNvSpPr>
          <p:nvPr/>
        </p:nvSpPr>
        <p:spPr bwMode="auto">
          <a:xfrm>
            <a:off x="3116263" y="2438400"/>
            <a:ext cx="3581400" cy="5334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 sz="2400">
              <a:latin typeface="Comic Sans MS" panose="030F0702030302020204" pitchFamily="66" charset="0"/>
            </a:endParaRPr>
          </a:p>
        </p:txBody>
      </p:sp>
      <p:sp>
        <p:nvSpPr>
          <p:cNvPr id="165897" name="Rectangle 10"/>
          <p:cNvSpPr>
            <a:spLocks noChangeArrowheads="1"/>
          </p:cNvSpPr>
          <p:nvPr/>
        </p:nvSpPr>
        <p:spPr bwMode="auto">
          <a:xfrm>
            <a:off x="2590800" y="5105400"/>
            <a:ext cx="2438400" cy="12192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 sz="24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207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1142</Words>
  <Application>Microsoft Office PowerPoint</Application>
  <PresentationFormat>Geniş ekran</PresentationFormat>
  <Paragraphs>195</Paragraphs>
  <Slides>23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2" baseType="lpstr">
      <vt:lpstr>ＭＳ Ｐゴシック</vt:lpstr>
      <vt:lpstr>Arial</vt:lpstr>
      <vt:lpstr>Calibri</vt:lpstr>
      <vt:lpstr>Calibri Light</vt:lpstr>
      <vt:lpstr>Comic Sans MS</vt:lpstr>
      <vt:lpstr>Constantia</vt:lpstr>
      <vt:lpstr>Times New Roman</vt:lpstr>
      <vt:lpstr>Wingdings</vt:lpstr>
      <vt:lpstr>Office Teması</vt:lpstr>
      <vt:lpstr>PowerPoint Sunusu</vt:lpstr>
      <vt:lpstr>Nodulation in Legumes</vt:lpstr>
      <vt:lpstr>Infection Process</vt:lpstr>
      <vt:lpstr>Role of Root Exudates</vt:lpstr>
      <vt:lpstr>Nodule Metabolism</vt:lpstr>
      <vt:lpstr>PowerPoint Sunusu</vt:lpstr>
      <vt:lpstr>Besin Döngüsü 1: Azot döngüsü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C. Consequences</vt:lpstr>
      <vt:lpstr>Consequences</vt:lpstr>
      <vt:lpstr>Consequences</vt:lpstr>
      <vt:lpstr>Consequences</vt:lpstr>
      <vt:lpstr>Consequences</vt:lpstr>
      <vt:lpstr>B. Overview of Ecosystem N cycle (Ch. 9)</vt:lpstr>
      <vt:lpstr>II. Controls on N cycle fluxes in soil A. N Inputs</vt:lpstr>
      <vt:lpstr>1. Biological N Fixation</vt:lpstr>
      <vt:lpstr>Nitrogen fixation</vt:lpstr>
      <vt:lpstr>Types of N-fixers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SSSSSSSSSS</dc:creator>
  <cp:lastModifiedBy>SSSSSSSSSS</cp:lastModifiedBy>
  <cp:revision>9</cp:revision>
  <dcterms:created xsi:type="dcterms:W3CDTF">2020-09-17T17:30:29Z</dcterms:created>
  <dcterms:modified xsi:type="dcterms:W3CDTF">2020-09-17T17:38:23Z</dcterms:modified>
</cp:coreProperties>
</file>