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6"/>
  </p:notesMasterIdLst>
  <p:handoutMasterIdLst>
    <p:handoutMasterId r:id="rId27"/>
  </p:handoutMasterIdLst>
  <p:sldIdLst>
    <p:sldId id="291" r:id="rId2"/>
    <p:sldId id="296" r:id="rId3"/>
    <p:sldId id="301" r:id="rId4"/>
    <p:sldId id="302" r:id="rId5"/>
    <p:sldId id="303" r:id="rId6"/>
    <p:sldId id="315" r:id="rId7"/>
    <p:sldId id="316" r:id="rId8"/>
    <p:sldId id="305" r:id="rId9"/>
    <p:sldId id="306" r:id="rId10"/>
    <p:sldId id="317" r:id="rId11"/>
    <p:sldId id="318" r:id="rId12"/>
    <p:sldId id="314" r:id="rId13"/>
    <p:sldId id="307" r:id="rId14"/>
    <p:sldId id="319" r:id="rId15"/>
    <p:sldId id="308" r:id="rId16"/>
    <p:sldId id="309" r:id="rId17"/>
    <p:sldId id="320" r:id="rId18"/>
    <p:sldId id="310" r:id="rId19"/>
    <p:sldId id="323" r:id="rId20"/>
    <p:sldId id="322" r:id="rId21"/>
    <p:sldId id="300" r:id="rId22"/>
    <p:sldId id="311" r:id="rId23"/>
    <p:sldId id="312" r:id="rId24"/>
    <p:sldId id="313" r:id="rId25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9E14DAF-25A7-49DA-BD38-FE76219F5B1B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6BC2ECB-3FDC-41E3-839A-3B876EF82E67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AD45CB3-61DA-4266-8F70-378C2C0B0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099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0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72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7026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08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05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5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51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07A-C22B-462E-9B17-1EB927F51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2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7484-E0F5-4D73-BB62-986ECDAAF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77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0CAF-4D1C-4E34-B3D3-EB6CE65BE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2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530-55B0-4E7D-89BE-2E9C56302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4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1325-7D32-43B7-9E56-E61E633148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45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236-E947-4C63-A0C5-F45D317E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3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CF57-9784-48E3-9D28-0F4F6DB0F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5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0DA-1813-4487-9C6A-FF5E11602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3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5512-2454-491E-916C-A35A7D91A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4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5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www.slideshare.net/KamleshYadav35/ketone-bodies-78734577&amp;psig=AOvVaw2RVRqMtFYuzWaG1hzyI29s&amp;ust=1589138417063000&amp;source=images&amp;cd=vfe&amp;ved=0CAIQjRxqFwoTCPCajcXAp-kCFQAAAAAdAAAAABA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B-310 BİYOKİMYA II DERSİ </a:t>
            </a: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VI.HAFTA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atty acid catabolism 1.Digestion, Mobilization, and Transport o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728793" cy="474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39552" y="5589240"/>
            <a:ext cx="7872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https://www.google.com/url?sa=i&amp;url=https%3A%2F%2Fslideplayer.com%2Fslide%2F8718171%2F&amp;psig=AOvVaw0JgA0OUNnCTODREtg55Yke&amp;ust=1589318494728000&amp;source=images&amp;cd=vfe&amp;ved=0CAIQjRxqFwoTCLjMiPrerOkCFQAAAAAdAAAAABAV</a:t>
            </a:r>
          </a:p>
        </p:txBody>
      </p:sp>
    </p:spTree>
    <p:extLst>
      <p:ext uri="{BB962C8B-B14F-4D97-AF65-F5344CB8AC3E}">
        <p14:creationId xmlns:p14="http://schemas.microsoft.com/office/powerpoint/2010/main" val="68093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xidation of Fatty Acids and Ketones (Biochem I ) Flashcard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" y="332656"/>
            <a:ext cx="861060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1476" y="5661248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www.memorangapp.com%2Fflashcards%2F126075%2FOxidation%2Bof%2BFatty%2BAcids%2Band%2BKetones%2F&amp;psig=AOvVaw0JgA0OUNnCTODREtg55Yke&amp;ust=1589318494728000&amp;source=images&amp;cd=vfe&amp;ved=0CAIQjRxqFwoTCLjMiPrerOkCFQAAAAAdAAAAABA-</a:t>
            </a:r>
          </a:p>
        </p:txBody>
      </p:sp>
    </p:spTree>
    <p:extLst>
      <p:ext uri="{BB962C8B-B14F-4D97-AF65-F5344CB8AC3E}">
        <p14:creationId xmlns:p14="http://schemas.microsoft.com/office/powerpoint/2010/main" val="4103513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pter 16 : Oxidation of Fatty Ac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48072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67544" y="566124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https://www.google.com/url?sa=i&amp;url=http%3A%2F%2Fwww.bioinfo.org.cn%2Fbook%2Fbiochemistry%2Fchapt16%2Fbio3.htm&amp;psig=AOvVaw2e7v8SEkLTA9mitVR33xQh&amp;ust=1589318043067000&amp;source=images&amp;cd=vfe&amp;ved=0CAIQjRxqFwoTCIi4jazdrOkCFQAAAAAdAAAAABAD</a:t>
            </a:r>
          </a:p>
        </p:txBody>
      </p:sp>
    </p:spTree>
    <p:extLst>
      <p:ext uri="{BB962C8B-B14F-4D97-AF65-F5344CB8AC3E}">
        <p14:creationId xmlns:p14="http://schemas.microsoft.com/office/powerpoint/2010/main" val="3087681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/>
          </a:bodyPr>
          <a:lstStyle/>
          <a:p>
            <a:r>
              <a:rPr lang="tr-TR" sz="4000" dirty="0" err="1" smtClean="0"/>
              <a:t>Peroksizom</a:t>
            </a:r>
            <a:r>
              <a:rPr lang="tr-TR" sz="4000" dirty="0" smtClean="0"/>
              <a:t> ve </a:t>
            </a:r>
            <a:r>
              <a:rPr lang="tr-TR" sz="4000" dirty="0" err="1" smtClean="0"/>
              <a:t>glioksizomda</a:t>
            </a:r>
            <a:r>
              <a:rPr lang="tr-TR" sz="4000" dirty="0" smtClean="0"/>
              <a:t> </a:t>
            </a:r>
            <a:r>
              <a:rPr lang="el-GR" sz="4000" dirty="0" smtClean="0"/>
              <a:t>β</a:t>
            </a:r>
            <a:r>
              <a:rPr lang="tr-TR" sz="4000" dirty="0" smtClean="0"/>
              <a:t>-</a:t>
            </a:r>
            <a:r>
              <a:rPr lang="tr-TR" sz="4000" dirty="0" err="1" smtClean="0"/>
              <a:t>oksidasyonun</a:t>
            </a:r>
            <a:r>
              <a:rPr lang="tr-TR" sz="4000" dirty="0" smtClean="0"/>
              <a:t> mitokondriden farkı birinci basamakta oluşan hidrojen peroksit, </a:t>
            </a:r>
            <a:r>
              <a:rPr lang="tr-TR" sz="4000" dirty="0" err="1" smtClean="0"/>
              <a:t>oksidatif</a:t>
            </a:r>
            <a:r>
              <a:rPr lang="tr-TR" sz="4000" dirty="0" smtClean="0"/>
              <a:t> basamakta oluşan NADH </a:t>
            </a:r>
            <a:r>
              <a:rPr lang="tr-TR" sz="4000" dirty="0" err="1" smtClean="0"/>
              <a:t>ın</a:t>
            </a:r>
            <a:r>
              <a:rPr lang="tr-TR" sz="4000" dirty="0" smtClean="0"/>
              <a:t> </a:t>
            </a:r>
            <a:r>
              <a:rPr lang="tr-TR" sz="4000" dirty="0" err="1" smtClean="0"/>
              <a:t>peroksizom</a:t>
            </a:r>
            <a:r>
              <a:rPr lang="tr-TR" sz="4000" dirty="0" smtClean="0"/>
              <a:t> ve </a:t>
            </a:r>
            <a:r>
              <a:rPr lang="tr-TR" sz="4000" dirty="0" err="1" smtClean="0"/>
              <a:t>glioksizomda</a:t>
            </a:r>
            <a:r>
              <a:rPr lang="tr-TR" sz="4000" dirty="0" smtClean="0"/>
              <a:t> tekrar oksitlenemeyerek sitoplazmaya taşınmasıdır</a:t>
            </a:r>
          </a:p>
          <a:p>
            <a:pPr marL="0" indent="0">
              <a:buNone/>
            </a:pPr>
            <a:endParaRPr lang="tr-TR" sz="4000" dirty="0" smtClean="0"/>
          </a:p>
        </p:txBody>
      </p:sp>
    </p:spTree>
    <p:extLst>
      <p:ext uri="{BB962C8B-B14F-4D97-AF65-F5344CB8AC3E}">
        <p14:creationId xmlns:p14="http://schemas.microsoft.com/office/powerpoint/2010/main" val="1038140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apter 16 : Oxidation of Fatty Ac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727280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95536" y="558924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https://www.google.com/url?sa=i&amp;url=http%3A%2F%2Fwww.bioinfo.org.cn%2Fbook%2Fbiochemistry%2Fchapt16%2Fbio3.htm&amp;psig=AOvVaw1nHj1NScsde9h_4D7sCaEc&amp;ust=1589318746460000&amp;source=images&amp;cd=vfe&amp;ved=0CAIQjRxqFwoTCMCjlO7frOkCFQAAAAAdAAAAABAD</a:t>
            </a:r>
          </a:p>
        </p:txBody>
      </p:sp>
    </p:spTree>
    <p:extLst>
      <p:ext uri="{BB962C8B-B14F-4D97-AF65-F5344CB8AC3E}">
        <p14:creationId xmlns:p14="http://schemas.microsoft.com/office/powerpoint/2010/main" val="347349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20000"/>
          </a:bodyPr>
          <a:lstStyle/>
          <a:p>
            <a:r>
              <a:rPr lang="tr-TR" sz="4000" dirty="0" smtClean="0"/>
              <a:t> </a:t>
            </a:r>
            <a:r>
              <a:rPr lang="el-GR" sz="4000" dirty="0" smtClean="0"/>
              <a:t>β</a:t>
            </a:r>
            <a:r>
              <a:rPr lang="tr-TR" sz="4000" dirty="0" smtClean="0"/>
              <a:t>-</a:t>
            </a:r>
            <a:r>
              <a:rPr lang="tr-TR" sz="4000" dirty="0" err="1" smtClean="0"/>
              <a:t>oksidasyon</a:t>
            </a:r>
            <a:r>
              <a:rPr lang="tr-TR" sz="4000" dirty="0" smtClean="0"/>
              <a:t> haricinde,</a:t>
            </a:r>
            <a:r>
              <a:rPr lang="tr-TR" sz="4000" dirty="0"/>
              <a:t> </a:t>
            </a:r>
            <a:r>
              <a:rPr lang="tr-TR" sz="4000" dirty="0" smtClean="0"/>
              <a:t>yağ asitlerinin </a:t>
            </a:r>
            <a:r>
              <a:rPr lang="el-GR" sz="4000" dirty="0" smtClean="0"/>
              <a:t>Ω</a:t>
            </a:r>
            <a:r>
              <a:rPr lang="tr-TR" sz="4000" dirty="0" smtClean="0"/>
              <a:t>-</a:t>
            </a:r>
            <a:r>
              <a:rPr lang="tr-TR" sz="4000" dirty="0" err="1" smtClean="0"/>
              <a:t>oksidasyonu</a:t>
            </a:r>
            <a:r>
              <a:rPr lang="tr-TR" sz="4000" dirty="0" smtClean="0"/>
              <a:t> da bulunmaktadır,</a:t>
            </a:r>
          </a:p>
          <a:p>
            <a:r>
              <a:rPr lang="el-GR" sz="4000" dirty="0"/>
              <a:t>Ω</a:t>
            </a:r>
            <a:r>
              <a:rPr lang="tr-TR" sz="4000" dirty="0" smtClean="0"/>
              <a:t>-</a:t>
            </a:r>
            <a:r>
              <a:rPr lang="tr-TR" sz="4000" dirty="0" err="1" smtClean="0"/>
              <a:t>oksidasyon</a:t>
            </a:r>
            <a:r>
              <a:rPr lang="tr-TR" sz="4000" dirty="0" smtClean="0"/>
              <a:t> mitokondridekine alternatif olarak </a:t>
            </a:r>
            <a:r>
              <a:rPr lang="tr-TR" sz="4000" dirty="0" err="1" smtClean="0"/>
              <a:t>endoplazmik</a:t>
            </a:r>
            <a:r>
              <a:rPr lang="tr-TR" sz="4000" dirty="0" smtClean="0"/>
              <a:t> </a:t>
            </a:r>
            <a:r>
              <a:rPr lang="tr-TR" sz="4000" dirty="0" err="1" smtClean="0"/>
              <a:t>retikulumda</a:t>
            </a:r>
            <a:r>
              <a:rPr lang="tr-TR" sz="4000" dirty="0" smtClean="0"/>
              <a:t> gerçekleşmektedir,</a:t>
            </a:r>
          </a:p>
          <a:p>
            <a:r>
              <a:rPr lang="tr-TR" sz="4000" dirty="0" smtClean="0"/>
              <a:t>Burada 10 veya 12 C yağ asitleri, kullanılmaktadır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387844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r>
              <a:rPr lang="el-GR" sz="4000" dirty="0" smtClean="0"/>
              <a:t>Ω</a:t>
            </a:r>
            <a:r>
              <a:rPr lang="tr-TR" sz="4000" dirty="0" smtClean="0"/>
              <a:t>-</a:t>
            </a:r>
            <a:r>
              <a:rPr lang="tr-TR" sz="4000" dirty="0" err="1" smtClean="0"/>
              <a:t>oksidasyonda</a:t>
            </a:r>
            <a:r>
              <a:rPr lang="tr-TR" sz="4000" dirty="0" smtClean="0"/>
              <a:t> karışık işlevli </a:t>
            </a:r>
            <a:r>
              <a:rPr lang="tr-TR" sz="4000" dirty="0" err="1" smtClean="0"/>
              <a:t>oksidazlar</a:t>
            </a:r>
            <a:r>
              <a:rPr lang="tr-TR" sz="4000" dirty="0" smtClean="0"/>
              <a:t>, alkol </a:t>
            </a:r>
            <a:r>
              <a:rPr lang="tr-TR" sz="4000" dirty="0" err="1" smtClean="0"/>
              <a:t>dehidrogenaz</a:t>
            </a:r>
            <a:r>
              <a:rPr lang="tr-TR" sz="4000" dirty="0" smtClean="0"/>
              <a:t>, ve aldehit </a:t>
            </a:r>
            <a:r>
              <a:rPr lang="tr-TR" sz="4000" dirty="0" err="1" smtClean="0"/>
              <a:t>dehidrogenaz</a:t>
            </a:r>
            <a:r>
              <a:rPr lang="tr-TR" sz="4000" dirty="0" smtClean="0"/>
              <a:t> kullanılmaktadır,</a:t>
            </a:r>
          </a:p>
          <a:p>
            <a:pPr marL="0" indent="0">
              <a:buNone/>
            </a:pPr>
            <a:endParaRPr lang="tr-TR" sz="4000" dirty="0" smtClean="0"/>
          </a:p>
          <a:p>
            <a:r>
              <a:rPr lang="tr-TR" sz="4000" dirty="0" smtClean="0"/>
              <a:t>Beta </a:t>
            </a:r>
            <a:r>
              <a:rPr lang="tr-TR" sz="4000" dirty="0" err="1" smtClean="0"/>
              <a:t>oksidasyon</a:t>
            </a:r>
            <a:r>
              <a:rPr lang="tr-TR" sz="4000" dirty="0" smtClean="0"/>
              <a:t> her iki uçtan gerçekleşir</a:t>
            </a:r>
          </a:p>
          <a:p>
            <a:pPr marL="0" indent="0">
              <a:buNone/>
            </a:pP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605331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EHNINGER PRINCIPLES OF BIOCHEMISTRY - ppt video onlin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2493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51520" y="56612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https://www.google.com/url?sa=i&amp;url=https%3A%2F%2Fslideplayer.com%2Fslide%2F10338735%2F&amp;psig=AOvVaw2ObXYiUVZkXL_6EVw0AGRT&amp;ust=1589318896302000&amp;source=images&amp;cd=vfe&amp;ved=0CAIQjRxqFwoTCNjsmLfgrOkCFQAAAAAdAAAAABAT</a:t>
            </a:r>
          </a:p>
        </p:txBody>
      </p:sp>
    </p:spTree>
    <p:extLst>
      <p:ext uri="{BB962C8B-B14F-4D97-AF65-F5344CB8AC3E}">
        <p14:creationId xmlns:p14="http://schemas.microsoft.com/office/powerpoint/2010/main" val="4015352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20000"/>
          </a:bodyPr>
          <a:lstStyle/>
          <a:p>
            <a:r>
              <a:rPr lang="tr-TR" sz="4000" dirty="0" smtClean="0"/>
              <a:t> Birçok memeli hücresinde yağ asitlerinin </a:t>
            </a:r>
            <a:r>
              <a:rPr lang="tr-TR" sz="4000" dirty="0" err="1" smtClean="0"/>
              <a:t>oksidasyonu</a:t>
            </a:r>
            <a:r>
              <a:rPr lang="tr-TR" sz="4000" dirty="0" smtClean="0"/>
              <a:t> ile oluşan </a:t>
            </a:r>
            <a:r>
              <a:rPr lang="tr-TR" sz="4000" dirty="0" err="1" smtClean="0"/>
              <a:t>asetil-KoA</a:t>
            </a:r>
            <a:r>
              <a:rPr lang="tr-TR" sz="4000" dirty="0" smtClean="0"/>
              <a:t>, sitrik asit döngüsüne girebilir veya diğer dokulara taşınmak için </a:t>
            </a:r>
            <a:r>
              <a:rPr lang="tr-TR" sz="4000" dirty="0"/>
              <a:t>a</a:t>
            </a:r>
            <a:r>
              <a:rPr lang="tr-TR" sz="4000" dirty="0" smtClean="0"/>
              <a:t>seton, </a:t>
            </a:r>
            <a:r>
              <a:rPr lang="tr-TR" sz="4000" dirty="0" err="1" smtClean="0"/>
              <a:t>asetoasetat</a:t>
            </a:r>
            <a:r>
              <a:rPr lang="tr-TR" sz="4000" dirty="0" smtClean="0"/>
              <a:t>,</a:t>
            </a:r>
            <a:r>
              <a:rPr lang="el-GR" sz="4000" dirty="0"/>
              <a:t> β</a:t>
            </a:r>
            <a:r>
              <a:rPr lang="tr-TR" sz="4000" dirty="0" smtClean="0"/>
              <a:t>-</a:t>
            </a:r>
            <a:r>
              <a:rPr lang="tr-TR" sz="4000" dirty="0" err="1" smtClean="0"/>
              <a:t>hidroksibütirat</a:t>
            </a:r>
            <a:r>
              <a:rPr lang="tr-TR" sz="4000" dirty="0" smtClean="0"/>
              <a:t> gibi keton cisimciklerine dönüşebilir. Yüksek konsantrasyonları </a:t>
            </a:r>
            <a:r>
              <a:rPr lang="tr-TR" sz="4000" dirty="0" err="1" smtClean="0"/>
              <a:t>asidoz</a:t>
            </a:r>
            <a:r>
              <a:rPr lang="tr-TR" sz="4000" dirty="0" smtClean="0"/>
              <a:t> ve </a:t>
            </a:r>
            <a:r>
              <a:rPr lang="tr-TR" sz="4000" dirty="0" err="1" smtClean="0"/>
              <a:t>ketozise</a:t>
            </a:r>
            <a:r>
              <a:rPr lang="tr-TR" sz="4000" dirty="0" smtClean="0"/>
              <a:t> neden olur 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239587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etone bod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60" y="520970"/>
            <a:ext cx="7647656" cy="506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68760" y="5805264"/>
            <a:ext cx="77768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FF00"/>
                </a:solidFill>
                <a:hlinkClick r:id="rId3"/>
              </a:rPr>
              <a:t>https://www.google.com/url?sa=i&amp;url=https%3A%2F%2Fwww.slideshare.net%2FKamleshYadav35%2Fketone-bodies-78734577&amp;psig=AOvVaw2RVRqMtFYuzWaG1hzyI29s&amp;ust=1589138417063000&amp;source=images&amp;cd=vfe&amp;ved=0CAIQjRxqFwoTCPCajcXAp-kCFQAAAAAdAAAAABA3</a:t>
            </a:r>
            <a:endParaRPr lang="tr-TR" sz="11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5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ALTINCI HAFTA  DERS İÇERİĞİ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sz="3600" dirty="0" smtClean="0"/>
              <a:t>Doymuş yağ asitlerinin </a:t>
            </a:r>
            <a:r>
              <a:rPr lang="el-GR" sz="3600" dirty="0" smtClean="0"/>
              <a:t>β</a:t>
            </a:r>
            <a:r>
              <a:rPr lang="tr-TR" sz="3600" dirty="0" smtClean="0"/>
              <a:t>-</a:t>
            </a:r>
            <a:r>
              <a:rPr lang="tr-TR" sz="3600" dirty="0" err="1" smtClean="0"/>
              <a:t>oksidasyonunun</a:t>
            </a:r>
            <a:r>
              <a:rPr lang="tr-TR" sz="3600" dirty="0" smtClean="0"/>
              <a:t> net reaksiyon denklemi, enerji bilançosunun hesaplanması,</a:t>
            </a:r>
          </a:p>
          <a:p>
            <a:r>
              <a:rPr lang="tr-TR" sz="3600" dirty="0" smtClean="0"/>
              <a:t>Doymamış yağ asitlerinin </a:t>
            </a:r>
            <a:r>
              <a:rPr lang="tr-TR" sz="3600" dirty="0" err="1" smtClean="0"/>
              <a:t>oksidasyonu</a:t>
            </a:r>
            <a:r>
              <a:rPr lang="tr-TR" sz="3600" dirty="0" smtClean="0"/>
              <a:t>;</a:t>
            </a:r>
          </a:p>
          <a:p>
            <a:r>
              <a:rPr lang="tr-TR" sz="3600" dirty="0" smtClean="0"/>
              <a:t>Tekli doymamış,</a:t>
            </a:r>
          </a:p>
          <a:p>
            <a:r>
              <a:rPr lang="tr-TR" sz="3600" dirty="0" smtClean="0"/>
              <a:t>Çoklu doymamış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roduction of ketones and energy production. Ketone bodies, namel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3222"/>
            <a:ext cx="8424936" cy="538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23528" y="5733256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FF00"/>
                </a:solidFill>
              </a:rPr>
              <a:t>https://www.google.com/url?sa=i&amp;url=https%3A%2F%2Fwww.researchgate.net%2Ffigure%2FProduction-of-ketones-and-energy-production-Ketone-bodies-namely-acetoacetate-acetone_fig2_306274211&amp;psig=AOvVaw2RVRqMtFYuzWaG1hzyI29s&amp;ust=1589138417063000&amp;source=images&amp;cd=vfe&amp;ved=0CAIQjRxqFwoTCPCajcXAp-kCFQAAAAAdAAAAABA8</a:t>
            </a:r>
          </a:p>
        </p:txBody>
      </p:sp>
    </p:spTree>
    <p:extLst>
      <p:ext uri="{BB962C8B-B14F-4D97-AF65-F5344CB8AC3E}">
        <p14:creationId xmlns:p14="http://schemas.microsoft.com/office/powerpoint/2010/main" val="2156796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1285861"/>
            <a:ext cx="8229600" cy="392909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3600" smtClean="0"/>
              <a:t>DERSİMİZDE </a:t>
            </a:r>
            <a:r>
              <a:rPr lang="tr-TR" sz="3600" dirty="0" smtClean="0"/>
              <a:t>KONU İLE İLGİLİ BİYOKİMYASAL FORMÜLLER YAZILARAK VE AÇIKLAMALAR YAPILARAK TARTIŞILACAKTIR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5786" y="285728"/>
            <a:ext cx="7772400" cy="173672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KAYNAKÇA</a:t>
            </a:r>
            <a:br>
              <a:rPr lang="tr-TR" dirty="0" smtClean="0"/>
            </a:b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28802"/>
            <a:ext cx="6400800" cy="370999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Başlıca Kaynak</a:t>
            </a:r>
            <a:r>
              <a:rPr lang="tr-TR" dirty="0" smtClean="0"/>
              <a:t>: </a:t>
            </a:r>
            <a:r>
              <a:rPr lang="tr-TR" dirty="0" err="1" smtClean="0"/>
              <a:t>Lehninger</a:t>
            </a:r>
            <a:r>
              <a:rPr lang="tr-TR" dirty="0" smtClean="0"/>
              <a:t> Biyokimyanın İlkeleri, </a:t>
            </a:r>
            <a:r>
              <a:rPr lang="tr-TR" dirty="0" err="1" smtClean="0"/>
              <a:t>David</a:t>
            </a:r>
            <a:r>
              <a:rPr lang="tr-TR" dirty="0" smtClean="0"/>
              <a:t> </a:t>
            </a:r>
            <a:r>
              <a:rPr lang="tr-TR" dirty="0" err="1" smtClean="0"/>
              <a:t>L.Nelson</a:t>
            </a:r>
            <a:r>
              <a:rPr lang="tr-TR" dirty="0" smtClean="0"/>
              <a:t>, Michael M. </a:t>
            </a:r>
            <a:r>
              <a:rPr lang="tr-TR" dirty="0" err="1" smtClean="0"/>
              <a:t>Cox</a:t>
            </a:r>
            <a:r>
              <a:rPr lang="tr-TR" dirty="0" smtClean="0"/>
              <a:t>, Beşinci Baskıdan Çeviri, Çeviri Editörü; Y. Murat Elçin, </a:t>
            </a:r>
            <a:r>
              <a:rPr lang="tr-TR" dirty="0" err="1" smtClean="0"/>
              <a:t>Palme</a:t>
            </a:r>
            <a:r>
              <a:rPr lang="tr-TR" dirty="0" smtClean="0"/>
              <a:t> Yayıncılık, 2013.</a:t>
            </a:r>
          </a:p>
          <a:p>
            <a:pPr algn="just"/>
            <a:endParaRPr lang="tr-TR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26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714356"/>
            <a:ext cx="6400800" cy="513875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en-US" dirty="0" smtClean="0"/>
              <a:t>Principles of Biochemistry, H. R. Horton, L. A. Moran, K. G. </a:t>
            </a:r>
            <a:r>
              <a:rPr lang="en-US" dirty="0" err="1" smtClean="0"/>
              <a:t>Scrimgeour</a:t>
            </a:r>
            <a:r>
              <a:rPr lang="en-US" dirty="0" smtClean="0"/>
              <a:t>, M. D. Perry, J. D. </a:t>
            </a:r>
            <a:r>
              <a:rPr lang="en-US" dirty="0" err="1" smtClean="0"/>
              <a:t>Rawn</a:t>
            </a:r>
            <a:r>
              <a:rPr lang="en-US" dirty="0" smtClean="0"/>
              <a:t>, Pearson </a:t>
            </a:r>
            <a:r>
              <a:rPr lang="en-US" dirty="0" err="1" smtClean="0"/>
              <a:t>Prentis</a:t>
            </a:r>
            <a:r>
              <a:rPr lang="en-US" dirty="0" smtClean="0"/>
              <a:t> Hall, 2006.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Color</a:t>
            </a:r>
            <a:r>
              <a:rPr lang="tr-TR" dirty="0" smtClean="0"/>
              <a:t> Atlas of </a:t>
            </a:r>
            <a:r>
              <a:rPr lang="tr-TR" dirty="0" err="1" smtClean="0"/>
              <a:t>Biochemistry</a:t>
            </a:r>
            <a:r>
              <a:rPr lang="tr-TR" dirty="0" smtClean="0"/>
              <a:t>, J. </a:t>
            </a:r>
            <a:r>
              <a:rPr lang="tr-TR" dirty="0" err="1" smtClean="0"/>
              <a:t>Koolman</a:t>
            </a:r>
            <a:r>
              <a:rPr lang="tr-TR" dirty="0" smtClean="0"/>
              <a:t>, K. H. </a:t>
            </a:r>
            <a:r>
              <a:rPr lang="tr-TR" dirty="0" err="1" smtClean="0"/>
              <a:t>Roehm</a:t>
            </a:r>
            <a:r>
              <a:rPr lang="tr-TR" dirty="0" smtClean="0"/>
              <a:t>, </a:t>
            </a:r>
            <a:r>
              <a:rPr lang="tr-TR" dirty="0" err="1" smtClean="0"/>
              <a:t>Georg</a:t>
            </a:r>
            <a:r>
              <a:rPr lang="tr-TR" dirty="0" smtClean="0"/>
              <a:t> </a:t>
            </a:r>
            <a:r>
              <a:rPr lang="tr-TR" dirty="0" err="1" smtClean="0"/>
              <a:t>Thieme</a:t>
            </a:r>
            <a:r>
              <a:rPr lang="tr-TR" dirty="0" smtClean="0"/>
              <a:t> </a:t>
            </a:r>
            <a:r>
              <a:rPr lang="tr-TR" dirty="0" err="1" smtClean="0"/>
              <a:t>Verlag</a:t>
            </a:r>
            <a:r>
              <a:rPr lang="tr-TR" dirty="0" smtClean="0"/>
              <a:t>, 2005.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3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0042"/>
            <a:ext cx="6400800" cy="5138758"/>
          </a:xfrm>
        </p:spPr>
        <p:txBody>
          <a:bodyPr/>
          <a:lstStyle/>
          <a:p>
            <a:pPr algn="just"/>
            <a:r>
              <a:rPr lang="tr-TR" dirty="0" err="1" smtClean="0"/>
              <a:t>Harper’s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</a:t>
            </a:r>
            <a:r>
              <a:rPr lang="tr-TR" dirty="0" err="1" smtClean="0"/>
              <a:t>Biochemistry</a:t>
            </a:r>
            <a:r>
              <a:rPr lang="tr-TR" dirty="0" smtClean="0"/>
              <a:t>, R. K. </a:t>
            </a:r>
            <a:r>
              <a:rPr lang="tr-TR" dirty="0" err="1" smtClean="0"/>
              <a:t>Murray</a:t>
            </a:r>
            <a:r>
              <a:rPr lang="tr-TR" dirty="0" smtClean="0"/>
              <a:t>, D. K. </a:t>
            </a:r>
            <a:r>
              <a:rPr lang="tr-TR" dirty="0" err="1" smtClean="0"/>
              <a:t>Granner</a:t>
            </a:r>
            <a:r>
              <a:rPr lang="tr-TR" dirty="0" smtClean="0"/>
              <a:t>, P. A. </a:t>
            </a:r>
            <a:r>
              <a:rPr lang="tr-TR" dirty="0" err="1" smtClean="0"/>
              <a:t>Mayes</a:t>
            </a:r>
            <a:r>
              <a:rPr lang="tr-TR" dirty="0" smtClean="0"/>
              <a:t>, V. W. </a:t>
            </a:r>
            <a:r>
              <a:rPr lang="tr-TR" dirty="0" err="1" smtClean="0"/>
              <a:t>Rodwell</a:t>
            </a:r>
            <a:r>
              <a:rPr lang="tr-TR" dirty="0" smtClean="0"/>
              <a:t>, </a:t>
            </a:r>
            <a:r>
              <a:rPr lang="tr-TR" dirty="0" err="1" smtClean="0"/>
              <a:t>Lange</a:t>
            </a:r>
            <a:r>
              <a:rPr lang="tr-TR" dirty="0" smtClean="0"/>
              <a:t> </a:t>
            </a:r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Books</a:t>
            </a:r>
            <a:r>
              <a:rPr lang="tr-TR" dirty="0" smtClean="0"/>
              <a:t>/</a:t>
            </a:r>
            <a:r>
              <a:rPr lang="tr-TR" dirty="0" err="1" smtClean="0"/>
              <a:t>McGraw</a:t>
            </a:r>
            <a:r>
              <a:rPr lang="tr-TR" dirty="0" smtClean="0"/>
              <a:t>-</a:t>
            </a:r>
            <a:r>
              <a:rPr lang="tr-TR" dirty="0" err="1" smtClean="0"/>
              <a:t>Hill</a:t>
            </a:r>
            <a:r>
              <a:rPr lang="tr-TR" dirty="0" smtClean="0"/>
              <a:t> </a:t>
            </a:r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Publishing</a:t>
            </a:r>
            <a:r>
              <a:rPr lang="tr-TR" dirty="0" smtClean="0"/>
              <a:t> </a:t>
            </a:r>
            <a:r>
              <a:rPr lang="tr-TR" dirty="0" err="1" smtClean="0"/>
              <a:t>Division</a:t>
            </a:r>
            <a:r>
              <a:rPr lang="tr-TR" dirty="0" smtClean="0"/>
              <a:t>, 2003.</a:t>
            </a:r>
          </a:p>
          <a:p>
            <a:pPr algn="just"/>
            <a:endParaRPr lang="tr-TR" dirty="0" smtClean="0"/>
          </a:p>
          <a:p>
            <a:pPr algn="just"/>
            <a:r>
              <a:rPr lang="en-US" dirty="0" smtClean="0"/>
              <a:t>Basic Concepts in Biochemistry, A Student’s Survival Guide, H. F. Gilbert, McGraw-Hill Health </a:t>
            </a:r>
            <a:r>
              <a:rPr lang="en-US" dirty="0" err="1" smtClean="0"/>
              <a:t>Proffesions</a:t>
            </a:r>
            <a:r>
              <a:rPr lang="en-US" dirty="0" smtClean="0"/>
              <a:t> Division, 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64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4000" dirty="0" err="1" smtClean="0"/>
              <a:t>Malonil</a:t>
            </a:r>
            <a:r>
              <a:rPr lang="tr-TR" sz="4000" dirty="0" smtClean="0"/>
              <a:t>-</a:t>
            </a:r>
            <a:r>
              <a:rPr lang="tr-TR" sz="4000" dirty="0" err="1" smtClean="0"/>
              <a:t>KoA</a:t>
            </a:r>
            <a:r>
              <a:rPr lang="tr-TR" sz="4000" dirty="0" smtClean="0"/>
              <a:t> oluşumu,</a:t>
            </a:r>
          </a:p>
          <a:p>
            <a:r>
              <a:rPr lang="tr-TR" sz="4000" dirty="0" err="1" smtClean="0"/>
              <a:t>Peroksizom</a:t>
            </a:r>
            <a:r>
              <a:rPr lang="tr-TR" sz="4000" dirty="0" smtClean="0"/>
              <a:t> ve </a:t>
            </a:r>
            <a:r>
              <a:rPr lang="tr-TR" sz="4000" dirty="0" err="1" smtClean="0"/>
              <a:t>glioksizomda</a:t>
            </a:r>
            <a:r>
              <a:rPr lang="tr-TR" sz="4000" dirty="0" smtClean="0"/>
              <a:t> </a:t>
            </a:r>
            <a:r>
              <a:rPr lang="el-GR" sz="4000" dirty="0" smtClean="0"/>
              <a:t>β</a:t>
            </a:r>
            <a:r>
              <a:rPr lang="tr-TR" sz="4000" dirty="0" smtClean="0"/>
              <a:t>-</a:t>
            </a:r>
            <a:r>
              <a:rPr lang="tr-TR" sz="4000" dirty="0" err="1" smtClean="0"/>
              <a:t>oksidasyon</a:t>
            </a:r>
            <a:r>
              <a:rPr lang="tr-TR" sz="4000" dirty="0" smtClean="0"/>
              <a:t>,</a:t>
            </a:r>
          </a:p>
          <a:p>
            <a:r>
              <a:rPr lang="el-GR" sz="4000" dirty="0" smtClean="0"/>
              <a:t>Ω</a:t>
            </a:r>
            <a:r>
              <a:rPr lang="tr-TR" sz="4000" dirty="0" smtClean="0"/>
              <a:t>-</a:t>
            </a:r>
            <a:r>
              <a:rPr lang="tr-TR" sz="4000" dirty="0" err="1" smtClean="0"/>
              <a:t>oksidasyon</a:t>
            </a:r>
            <a:r>
              <a:rPr lang="tr-TR" sz="4000" dirty="0" smtClean="0"/>
              <a:t>,</a:t>
            </a:r>
          </a:p>
          <a:p>
            <a:r>
              <a:rPr lang="tr-TR" sz="4000" dirty="0" smtClean="0"/>
              <a:t>Keton Cisimleri,</a:t>
            </a:r>
            <a:endParaRPr lang="tr-TR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r>
              <a:rPr lang="tr-TR" sz="3600" dirty="0" smtClean="0"/>
              <a:t>Doymuş yağ asitlerinin </a:t>
            </a:r>
            <a:r>
              <a:rPr lang="el-GR" sz="3600" dirty="0" smtClean="0"/>
              <a:t>β</a:t>
            </a:r>
            <a:r>
              <a:rPr lang="tr-TR" sz="3600" dirty="0" smtClean="0"/>
              <a:t>-</a:t>
            </a:r>
            <a:r>
              <a:rPr lang="tr-TR" sz="3600" dirty="0" err="1" smtClean="0"/>
              <a:t>oksidasyonununda</a:t>
            </a:r>
            <a:r>
              <a:rPr lang="tr-TR" sz="3600" dirty="0" smtClean="0"/>
              <a:t> birinci basamakta </a:t>
            </a:r>
            <a:r>
              <a:rPr lang="tr-TR" sz="3600" dirty="0" err="1" smtClean="0"/>
              <a:t>açil-KoA</a:t>
            </a:r>
            <a:r>
              <a:rPr lang="tr-TR" sz="3600" dirty="0" smtClean="0"/>
              <a:t> </a:t>
            </a:r>
            <a:r>
              <a:rPr lang="tr-TR" sz="3600" dirty="0" err="1" smtClean="0"/>
              <a:t>dehidrogenaz</a:t>
            </a:r>
            <a:r>
              <a:rPr lang="tr-TR" sz="3600" dirty="0" smtClean="0"/>
              <a:t> (FAD indirgenir), ikinci basamakta </a:t>
            </a:r>
            <a:r>
              <a:rPr lang="tr-TR" sz="3600" dirty="0" err="1" smtClean="0"/>
              <a:t>enoil-KoA</a:t>
            </a:r>
            <a:r>
              <a:rPr lang="tr-TR" sz="3600" dirty="0" smtClean="0"/>
              <a:t> </a:t>
            </a:r>
            <a:r>
              <a:rPr lang="tr-TR" sz="3600" dirty="0" err="1" smtClean="0"/>
              <a:t>hidrataz</a:t>
            </a:r>
            <a:r>
              <a:rPr lang="tr-TR" sz="3600" dirty="0" smtClean="0"/>
              <a:t> (çift bağların doyurulması), üçüncü basamakta </a:t>
            </a:r>
            <a:r>
              <a:rPr lang="el-GR" sz="3600" dirty="0"/>
              <a:t>β</a:t>
            </a:r>
            <a:r>
              <a:rPr lang="tr-TR" sz="3600" dirty="0" smtClean="0"/>
              <a:t>-</a:t>
            </a:r>
            <a:r>
              <a:rPr lang="tr-TR" sz="3600" dirty="0" err="1" smtClean="0"/>
              <a:t>hidroksiaçil-KoA</a:t>
            </a:r>
            <a:r>
              <a:rPr lang="tr-TR" sz="3600" dirty="0" smtClean="0"/>
              <a:t> </a:t>
            </a:r>
            <a:r>
              <a:rPr lang="tr-TR" sz="3600" dirty="0" err="1" smtClean="0"/>
              <a:t>dehidrogenaz</a:t>
            </a:r>
            <a:r>
              <a:rPr lang="tr-TR" sz="3600" dirty="0" smtClean="0"/>
              <a:t> (NAD </a:t>
            </a:r>
            <a:r>
              <a:rPr lang="tr-TR" sz="3600" dirty="0" err="1" smtClean="0"/>
              <a:t>nin</a:t>
            </a:r>
            <a:r>
              <a:rPr lang="tr-TR" sz="3600" dirty="0" smtClean="0"/>
              <a:t> indirgenmesi), son basamakta da </a:t>
            </a:r>
            <a:r>
              <a:rPr lang="tr-TR" sz="3600" dirty="0" err="1" smtClean="0"/>
              <a:t>tiyolaz</a:t>
            </a:r>
            <a:r>
              <a:rPr lang="tr-TR" sz="3600" dirty="0" smtClean="0"/>
              <a:t> enzimi ile </a:t>
            </a:r>
            <a:r>
              <a:rPr lang="tr-TR" sz="3600" dirty="0" err="1" smtClean="0"/>
              <a:t>asetil-KoA</a:t>
            </a:r>
            <a:r>
              <a:rPr lang="tr-TR" sz="3600" dirty="0" smtClean="0"/>
              <a:t> </a:t>
            </a:r>
            <a:r>
              <a:rPr lang="tr-TR" sz="3600" dirty="0" err="1" smtClean="0"/>
              <a:t>nın</a:t>
            </a:r>
            <a:r>
              <a:rPr lang="tr-TR" sz="3600" dirty="0" smtClean="0"/>
              <a:t> oluşumu gerçekleşir.</a:t>
            </a:r>
          </a:p>
        </p:txBody>
      </p:sp>
    </p:spTree>
    <p:extLst>
      <p:ext uri="{BB962C8B-B14F-4D97-AF65-F5344CB8AC3E}">
        <p14:creationId xmlns:p14="http://schemas.microsoft.com/office/powerpoint/2010/main" val="109241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395536" y="836712"/>
            <a:ext cx="8229600" cy="4680520"/>
          </a:xfrm>
        </p:spPr>
        <p:txBody>
          <a:bodyPr/>
          <a:lstStyle/>
          <a:p>
            <a:r>
              <a:rPr lang="tr-TR" dirty="0" smtClean="0"/>
              <a:t>Doymamış yağ asitlerinin </a:t>
            </a:r>
            <a:r>
              <a:rPr lang="tr-TR" dirty="0" err="1" smtClean="0"/>
              <a:t>oksidasyonu</a:t>
            </a:r>
            <a:r>
              <a:rPr lang="tr-TR" dirty="0" smtClean="0"/>
              <a:t>;</a:t>
            </a:r>
          </a:p>
          <a:p>
            <a:r>
              <a:rPr lang="tr-TR" dirty="0" smtClean="0"/>
              <a:t>Tekli doymamış</a:t>
            </a:r>
            <a:r>
              <a:rPr lang="tr-TR" dirty="0"/>
              <a:t> </a:t>
            </a:r>
            <a:r>
              <a:rPr lang="tr-TR" dirty="0" smtClean="0"/>
              <a:t>yağ asitlerinde ilave </a:t>
            </a:r>
            <a:r>
              <a:rPr lang="tr-TR" dirty="0" err="1" smtClean="0"/>
              <a:t>enoil-KoA</a:t>
            </a:r>
            <a:r>
              <a:rPr lang="tr-TR" dirty="0" smtClean="0"/>
              <a:t> </a:t>
            </a:r>
            <a:r>
              <a:rPr lang="tr-TR" dirty="0" err="1" smtClean="0"/>
              <a:t>izomeraz</a:t>
            </a:r>
            <a:r>
              <a:rPr lang="tr-TR" dirty="0" smtClean="0"/>
              <a:t> enzimi ile </a:t>
            </a:r>
            <a:r>
              <a:rPr lang="el-GR" dirty="0"/>
              <a:t>β</a:t>
            </a:r>
            <a:r>
              <a:rPr lang="tr-TR" dirty="0" smtClean="0"/>
              <a:t>-</a:t>
            </a:r>
            <a:r>
              <a:rPr lang="tr-TR" dirty="0" err="1" smtClean="0"/>
              <a:t>oksidasyonunundaki</a:t>
            </a:r>
            <a:r>
              <a:rPr lang="tr-TR" dirty="0" smtClean="0"/>
              <a:t> enzimlerle reaksiyonlar tamamlanır,</a:t>
            </a:r>
          </a:p>
          <a:p>
            <a:r>
              <a:rPr lang="tr-TR" dirty="0" smtClean="0"/>
              <a:t>Çoklu doymamış yağ asitlerinde ise ilave </a:t>
            </a:r>
            <a:r>
              <a:rPr lang="tr-TR" dirty="0" err="1" smtClean="0"/>
              <a:t>izomeraz</a:t>
            </a:r>
            <a:r>
              <a:rPr lang="tr-TR" dirty="0" smtClean="0"/>
              <a:t>, </a:t>
            </a:r>
            <a:r>
              <a:rPr lang="tr-TR" dirty="0" err="1" smtClean="0"/>
              <a:t>redüktaz</a:t>
            </a:r>
            <a:r>
              <a:rPr lang="tr-TR" dirty="0" smtClean="0"/>
              <a:t> ve </a:t>
            </a:r>
            <a:r>
              <a:rPr lang="tr-TR" dirty="0" err="1" smtClean="0"/>
              <a:t>izomeraz</a:t>
            </a:r>
            <a:r>
              <a:rPr lang="tr-TR" dirty="0" smtClean="0"/>
              <a:t> enzimleri ile enerji üretimi sağlanmaktadır</a:t>
            </a:r>
          </a:p>
        </p:txBody>
      </p:sp>
    </p:spTree>
    <p:extLst>
      <p:ext uri="{BB962C8B-B14F-4D97-AF65-F5344CB8AC3E}">
        <p14:creationId xmlns:p14="http://schemas.microsoft.com/office/powerpoint/2010/main" val="3859559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xidation of Unsaturated Fatty Acids | Biochemistry Not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488832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51520" y="558924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https://www.google.com/url?sa=i&amp;url=https%3A%2F%2Fpharmaxchange.info%2F2013%2F10%2Foxidation-of-unsaturated-fatty-acids%2F&amp;psig=AOvVaw3wB4vvRweNQfGXDMbo6X8W&amp;ust=1589318233477000&amp;source=images&amp;cd=vfe&amp;ved=0CAIQjRxqFwoTCPCbpvvdrOkCFQAAAAAdAAAAABAD</a:t>
            </a:r>
          </a:p>
        </p:txBody>
      </p:sp>
    </p:spTree>
    <p:extLst>
      <p:ext uri="{BB962C8B-B14F-4D97-AF65-F5344CB8AC3E}">
        <p14:creationId xmlns:p14="http://schemas.microsoft.com/office/powerpoint/2010/main" val="2265149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xidation of Unsaturated Fatty Acids | Biochemistry Not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560840" cy="513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95536" y="558924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https://www.google.com/url?sa=i&amp;url=https%3A%2F%2Fpharmaxchange.info%2F2013%2F10%2Foxidation-of-unsaturated-fatty-acids%2F&amp;psig=AOvVaw2sHGYC0fi6kmudXCS1M2mI&amp;ust=1589318355084000&amp;source=images&amp;cd=vfe&amp;ved=0CAIQjRxqFwoTCPDNkbTerOkCFQAAAAAdAAAAABAD</a:t>
            </a:r>
          </a:p>
        </p:txBody>
      </p:sp>
    </p:spTree>
    <p:extLst>
      <p:ext uri="{BB962C8B-B14F-4D97-AF65-F5344CB8AC3E}">
        <p14:creationId xmlns:p14="http://schemas.microsoft.com/office/powerpoint/2010/main" val="941959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Yağ asitlerinin mitokondrideki </a:t>
            </a:r>
            <a:r>
              <a:rPr lang="tr-TR" dirty="0" err="1" smtClean="0"/>
              <a:t>oksidasyonu</a:t>
            </a:r>
            <a:r>
              <a:rPr lang="tr-TR" dirty="0" smtClean="0"/>
              <a:t>, yağ asitlerinden gelen enerjiye hücrenin ihtiyacı olmadığı durumlarda kontrol edilmelidir. Bunların birincisi </a:t>
            </a:r>
            <a:r>
              <a:rPr lang="tr-TR" dirty="0" err="1"/>
              <a:t>m</a:t>
            </a:r>
            <a:r>
              <a:rPr lang="tr-TR" dirty="0" err="1" smtClean="0"/>
              <a:t>alonil-KoA</a:t>
            </a:r>
            <a:r>
              <a:rPr lang="tr-TR" dirty="0" smtClean="0"/>
              <a:t> oluşumudur,</a:t>
            </a:r>
          </a:p>
          <a:p>
            <a:r>
              <a:rPr lang="tr-TR" dirty="0" err="1" smtClean="0"/>
              <a:t>Malonil-KoA</a:t>
            </a:r>
            <a:r>
              <a:rPr lang="tr-TR" dirty="0"/>
              <a:t> </a:t>
            </a:r>
            <a:r>
              <a:rPr lang="tr-TR" dirty="0" smtClean="0"/>
              <a:t>sitoplazmada </a:t>
            </a:r>
            <a:r>
              <a:rPr lang="tr-TR" dirty="0" err="1" smtClean="0"/>
              <a:t>asetil-KoA</a:t>
            </a:r>
            <a:r>
              <a:rPr lang="tr-TR" dirty="0" smtClean="0"/>
              <a:t> dan başlayarak sentezlenmektedir. Bu molekül yağ asitlerinin sentezini uyaran bir moleküldür,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3953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tr-TR" dirty="0" smtClean="0"/>
              <a:t>Mitokondrideki NADH / NAD</a:t>
            </a:r>
            <a:r>
              <a:rPr lang="tr-TR" baseline="30000" dirty="0" smtClean="0"/>
              <a:t>+</a:t>
            </a:r>
            <a:r>
              <a:rPr lang="tr-TR" dirty="0" smtClean="0"/>
              <a:t> konsantrasyonlarının oranı yüksek olduğunda </a:t>
            </a:r>
            <a:r>
              <a:rPr lang="el-GR" dirty="0"/>
              <a:t>β</a:t>
            </a:r>
            <a:r>
              <a:rPr lang="tr-TR" dirty="0" smtClean="0"/>
              <a:t>-</a:t>
            </a:r>
            <a:r>
              <a:rPr lang="tr-TR" dirty="0" err="1" smtClean="0"/>
              <a:t>hidroksiaçil-KoA</a:t>
            </a:r>
            <a:r>
              <a:rPr lang="tr-TR" dirty="0" smtClean="0"/>
              <a:t> </a:t>
            </a:r>
            <a:r>
              <a:rPr lang="tr-TR" dirty="0" err="1" smtClean="0"/>
              <a:t>dehidrogenazın</a:t>
            </a:r>
            <a:r>
              <a:rPr lang="tr-TR" dirty="0" smtClean="0"/>
              <a:t> aktifliği azalmaktadır.</a:t>
            </a:r>
          </a:p>
          <a:p>
            <a:r>
              <a:rPr lang="tr-TR" dirty="0" err="1" smtClean="0"/>
              <a:t>Asetil-KoA</a:t>
            </a:r>
            <a:r>
              <a:rPr lang="tr-TR" dirty="0" smtClean="0"/>
              <a:t> </a:t>
            </a:r>
            <a:r>
              <a:rPr lang="tr-TR" dirty="0" err="1" smtClean="0"/>
              <a:t>nın</a:t>
            </a:r>
            <a:r>
              <a:rPr lang="tr-TR" dirty="0" smtClean="0"/>
              <a:t> konsantrasyonunun artması </a:t>
            </a:r>
            <a:r>
              <a:rPr lang="tr-TR" dirty="0" err="1" smtClean="0"/>
              <a:t>tiyolazı</a:t>
            </a:r>
            <a:r>
              <a:rPr lang="tr-TR" dirty="0" smtClean="0"/>
              <a:t> </a:t>
            </a:r>
            <a:r>
              <a:rPr lang="tr-TR" dirty="0" err="1" smtClean="0"/>
              <a:t>inhibe</a:t>
            </a:r>
            <a:r>
              <a:rPr lang="tr-TR" dirty="0" smtClean="0"/>
              <a:t> etmektedir,</a:t>
            </a:r>
          </a:p>
          <a:p>
            <a:r>
              <a:rPr lang="tr-TR" dirty="0" smtClean="0"/>
              <a:t>Bunlar yağ asitlerinin </a:t>
            </a:r>
            <a:r>
              <a:rPr lang="tr-TR" dirty="0" err="1" smtClean="0"/>
              <a:t>mitokondriyel</a:t>
            </a:r>
            <a:r>
              <a:rPr lang="tr-TR" dirty="0" smtClean="0"/>
              <a:t>  </a:t>
            </a:r>
            <a:r>
              <a:rPr lang="el-GR" dirty="0"/>
              <a:t>β</a:t>
            </a:r>
            <a:r>
              <a:rPr lang="tr-TR" dirty="0" smtClean="0"/>
              <a:t>-</a:t>
            </a:r>
            <a:r>
              <a:rPr lang="tr-TR" dirty="0" err="1" smtClean="0"/>
              <a:t>oksidasyonunun</a:t>
            </a:r>
            <a:r>
              <a:rPr lang="tr-TR" dirty="0" smtClean="0"/>
              <a:t> düzenlenmesini sağlamaktadır.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8150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603</TotalTime>
  <Words>499</Words>
  <Application>Microsoft Office PowerPoint</Application>
  <PresentationFormat>Ekran Gösterisi (4:3)</PresentationFormat>
  <Paragraphs>49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8" baseType="lpstr">
      <vt:lpstr>Arial</vt:lpstr>
      <vt:lpstr>Arial Tur</vt:lpstr>
      <vt:lpstr>Impact</vt:lpstr>
      <vt:lpstr>Ana Olay</vt:lpstr>
      <vt:lpstr>B-310 BİYOKİMYA II DERSİ </vt:lpstr>
      <vt:lpstr>ALTINCI HAFTA  DERS İÇERİĞİ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KAYNAKÇA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Özlem Yıldırım</cp:lastModifiedBy>
  <cp:revision>48</cp:revision>
  <dcterms:created xsi:type="dcterms:W3CDTF">2007-03-31T19:43:26Z</dcterms:created>
  <dcterms:modified xsi:type="dcterms:W3CDTF">2020-05-11T21:32:45Z</dcterms:modified>
</cp:coreProperties>
</file>