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66" r:id="rId1"/>
  </p:sldMasterIdLst>
  <p:notesMasterIdLst>
    <p:notesMasterId r:id="rId9"/>
  </p:notesMasterIdLst>
  <p:sldIdLst>
    <p:sldId id="256" r:id="rId2"/>
    <p:sldId id="259" r:id="rId3"/>
    <p:sldId id="260" r:id="rId4"/>
    <p:sldId id="279" r:id="rId5"/>
    <p:sldId id="280" r:id="rId6"/>
    <p:sldId id="263" r:id="rId7"/>
    <p:sldId id="267" r:id="rId8"/>
  </p:sldIdLst>
  <p:sldSz cx="9144000" cy="6858000" type="screen4x3"/>
  <p:notesSz cx="6858000" cy="9144000"/>
  <p:defaultTextStyle>
    <a:defPPr>
      <a:defRPr lang="en-US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68" autoAdjust="0"/>
  </p:normalViewPr>
  <p:slideViewPr>
    <p:cSldViewPr snapToObjects="1"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D0133A-A4A9-4EE5-8698-361DF56328C7}" type="datetime1">
              <a:rPr lang="en-US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tr-T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57099B-4ADC-4C58-B126-1767BF1C7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3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93954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503322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288434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8519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271328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30909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62718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5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23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42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4701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86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70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41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8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4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9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7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0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3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fld id="{8910F861-FFBB-4FA9-A05E-B761B5169443}" type="datetime1">
              <a:rPr lang="en-US" smtClean="0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fld id="{5CCC365C-5D36-48B4-B2FF-3F318F5AE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1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67" r:id="rId1"/>
    <p:sldLayoutId id="2147484468" r:id="rId2"/>
    <p:sldLayoutId id="2147484469" r:id="rId3"/>
    <p:sldLayoutId id="2147484470" r:id="rId4"/>
    <p:sldLayoutId id="2147484471" r:id="rId5"/>
    <p:sldLayoutId id="2147484472" r:id="rId6"/>
    <p:sldLayoutId id="2147484473" r:id="rId7"/>
    <p:sldLayoutId id="2147484474" r:id="rId8"/>
    <p:sldLayoutId id="2147484475" r:id="rId9"/>
    <p:sldLayoutId id="2147484476" r:id="rId10"/>
    <p:sldLayoutId id="2147484477" r:id="rId11"/>
    <p:sldLayoutId id="2147484478" r:id="rId12"/>
    <p:sldLayoutId id="2147484479" r:id="rId13"/>
    <p:sldLayoutId id="2147484480" r:id="rId14"/>
    <p:sldLayoutId id="2147484481" r:id="rId15"/>
    <p:sldLayoutId id="2147484482" r:id="rId16"/>
    <p:sldLayoutId id="21474844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848872" cy="745406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200" dirty="0" smtClean="0">
                <a:latin typeface="Calibri" pitchFamily="34" charset="0"/>
              </a:rPr>
              <a:t>H</a:t>
            </a:r>
            <a:r>
              <a:rPr lang="en-US" sz="3200" dirty="0" err="1" smtClean="0">
                <a:latin typeface="Calibri" pitchFamily="34" charset="0"/>
              </a:rPr>
              <a:t>umerus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Kırıkları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ve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Sağaltım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Teknikleri</a:t>
            </a:r>
            <a:endParaRPr lang="en-US" sz="3200" dirty="0" smtClean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702869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-111" charset="2"/>
              <a:buNone/>
              <a:defRPr/>
            </a:pPr>
            <a:endParaRPr lang="en-US" dirty="0" smtClean="0">
              <a:solidFill>
                <a:srgbClr val="595959"/>
              </a:solidFill>
              <a:ea typeface="ＭＳ Ｐゴシック" pitchFamily="-111" charset="-128"/>
            </a:endParaRPr>
          </a:p>
          <a:p>
            <a:pPr>
              <a:defRPr/>
            </a:pPr>
            <a:r>
              <a:rPr lang="tr-TR" sz="2500" b="1" noProof="1" smtClean="0">
                <a:effectLst/>
              </a:rPr>
              <a:t>Prof. Dr. Ümit KAYA</a:t>
            </a:r>
          </a:p>
          <a:p>
            <a:pPr>
              <a:defRPr/>
            </a:pPr>
            <a:r>
              <a:rPr lang="tr-TR" sz="2500" b="1" noProof="1" smtClean="0">
                <a:effectLst/>
              </a:rPr>
              <a:t>Ankara Üniversitesi Veteriner Fakültesi</a:t>
            </a:r>
          </a:p>
          <a:p>
            <a:pPr>
              <a:defRPr/>
            </a:pPr>
            <a:r>
              <a:rPr lang="tr-TR" sz="2500" b="1" noProof="1" smtClean="0">
                <a:effectLst/>
              </a:rPr>
              <a:t>Cerrahi Anabilim Dalı </a:t>
            </a:r>
          </a:p>
          <a:p>
            <a:pPr>
              <a:buFont typeface="Wingdings 2" pitchFamily="-111" charset="2"/>
              <a:buNone/>
              <a:defRPr/>
            </a:pPr>
            <a:endParaRPr lang="en-US" dirty="0" smtClean="0">
              <a:solidFill>
                <a:srgbClr val="595959"/>
              </a:solidFill>
              <a:latin typeface="Calibri" pitchFamily="-111" charset="0"/>
              <a:ea typeface="ＭＳ Ｐゴシック" pitchFamily="-111" charset="-128"/>
            </a:endParaRPr>
          </a:p>
          <a:p>
            <a:pPr>
              <a:buFont typeface="Wingdings 2" pitchFamily="-111" charset="2"/>
              <a:buNone/>
              <a:defRPr/>
            </a:pPr>
            <a:endParaRPr lang="en-US" dirty="0" smtClean="0">
              <a:solidFill>
                <a:srgbClr val="595959"/>
              </a:solidFill>
              <a:latin typeface="Calibri" pitchFamily="-111" charset="0"/>
              <a:ea typeface="ＭＳ Ｐゴシック" pitchFamily="-111" charset="-128"/>
            </a:endParaRPr>
          </a:p>
          <a:p>
            <a:pPr>
              <a:buFont typeface="Wingdings 2" pitchFamily="-111" charset="2"/>
              <a:buNone/>
              <a:defRPr/>
            </a:pPr>
            <a:endParaRPr lang="en-US" dirty="0" smtClean="0">
              <a:solidFill>
                <a:srgbClr val="595959"/>
              </a:solidFill>
              <a:latin typeface="Calibri" pitchFamily="-111" charset="0"/>
              <a:ea typeface="ＭＳ Ｐゴシック" pitchFamily="-111" charset="-128"/>
            </a:endParaRPr>
          </a:p>
          <a:p>
            <a:pPr>
              <a:buFont typeface="Wingdings 2" pitchFamily="-111" charset="2"/>
              <a:buNone/>
              <a:defRPr/>
            </a:pPr>
            <a:endParaRPr lang="en-US" dirty="0" smtClean="0">
              <a:solidFill>
                <a:srgbClr val="595959"/>
              </a:solidFill>
              <a:latin typeface="Calibri" pitchFamily="-111" charset="0"/>
              <a:ea typeface="ＭＳ Ｐゴシック" pitchFamily="-111" charset="-128"/>
            </a:endParaRPr>
          </a:p>
        </p:txBody>
      </p:sp>
      <p:graphicFrame>
        <p:nvGraphicFramePr>
          <p:cNvPr id="1026" name="Object 1025"/>
          <p:cNvGraphicFramePr>
            <a:graphicFrameLocks noChangeAspect="1"/>
          </p:cNvGraphicFramePr>
          <p:nvPr/>
        </p:nvGraphicFramePr>
        <p:xfrm>
          <a:off x="0" y="0"/>
          <a:ext cx="11430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Document" r:id="rId4" imgW="788040" imgH="796680" progId="Word.Document.8">
                  <p:embed/>
                </p:oleObj>
              </mc:Choice>
              <mc:Fallback>
                <p:oleObj name="Document" r:id="rId4" imgW="788040" imgH="796680" progId="Word.Document.8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430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024"/>
          <p:cNvGraphicFramePr>
            <a:graphicFrameLocks noChangeAspect="1"/>
          </p:cNvGraphicFramePr>
          <p:nvPr/>
        </p:nvGraphicFramePr>
        <p:xfrm>
          <a:off x="8024813" y="0"/>
          <a:ext cx="1119187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Document" r:id="rId6" imgW="781560" imgH="806400" progId="Word.Document.8">
                  <p:embed/>
                </p:oleObj>
              </mc:Choice>
              <mc:Fallback>
                <p:oleObj name="Document" r:id="rId6" imgW="781560" imgH="806400" progId="Word.Documen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813" y="0"/>
                        <a:ext cx="1119187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dirty="0" err="1" smtClean="0"/>
              <a:t>Humerus</a:t>
            </a:r>
            <a:r>
              <a:rPr lang="tr-TR" sz="2800" dirty="0" smtClean="0"/>
              <a:t> </a:t>
            </a:r>
            <a:r>
              <a:rPr lang="en-US" sz="2800" dirty="0" err="1" smtClean="0"/>
              <a:t>Kırıklar</a:t>
            </a:r>
            <a:r>
              <a:rPr lang="tr-TR" sz="2800" dirty="0" smtClean="0"/>
              <a:t>ı</a:t>
            </a:r>
            <a:endParaRPr lang="en-US" sz="28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51668" y="2346233"/>
            <a:ext cx="7610475" cy="367030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b="1" dirty="0"/>
              <a:t>Köpeklerde ön </a:t>
            </a:r>
            <a:r>
              <a:rPr lang="tr-TR" sz="2400" b="1" dirty="0" err="1"/>
              <a:t>ekstremite</a:t>
            </a:r>
            <a:r>
              <a:rPr lang="tr-TR" sz="2400" b="1" dirty="0"/>
              <a:t> kırıklarının %34 ünü tüm kırıkların ise %10 unu oluşturur.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b="1" dirty="0" smtClean="0"/>
              <a:t>Kedilerde görülme sıklığı %4.4’dür.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b="1" dirty="0" smtClean="0"/>
              <a:t>Kırıkların </a:t>
            </a:r>
            <a:r>
              <a:rPr lang="tr-TR" sz="2400" b="1" dirty="0" smtClean="0"/>
              <a:t>yarısının </a:t>
            </a:r>
            <a:r>
              <a:rPr lang="tr-TR" sz="2400" b="1" dirty="0" err="1" smtClean="0"/>
              <a:t>humerus’un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distal</a:t>
            </a:r>
            <a:r>
              <a:rPr lang="tr-TR" sz="2400" b="1" dirty="0" smtClean="0"/>
              <a:t> bölümünde oluştuğu ve bunun %74’ü de dirsek eklemi ile ilişkili kırıklar olduğu belirtilmiştir. </a:t>
            </a:r>
          </a:p>
          <a:p>
            <a:pPr eaLnBrk="1" hangingPunct="1">
              <a:lnSpc>
                <a:spcPct val="90000"/>
              </a:lnSpc>
            </a:pPr>
            <a:endParaRPr lang="tr-TR" sz="19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Kırıkların Lokalizasyonu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619125" y="1925787"/>
            <a:ext cx="7753350" cy="4194175"/>
          </a:xfrm>
        </p:spPr>
        <p:txBody>
          <a:bodyPr/>
          <a:lstStyle/>
          <a:p>
            <a:pPr eaLnBrk="1" hangingPunct="1"/>
            <a:r>
              <a:rPr lang="tr-TR" sz="2400" b="1" dirty="0" err="1" smtClean="0"/>
              <a:t>Humerus</a:t>
            </a:r>
            <a:r>
              <a:rPr lang="tr-TR" sz="2400" b="1" dirty="0" smtClean="0"/>
              <a:t> kırıkları anatomik lokalizasyonuna göre genellikle </a:t>
            </a:r>
            <a:r>
              <a:rPr lang="tr-TR" sz="2400" b="1" dirty="0" err="1" smtClean="0"/>
              <a:t>proksimal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diyafizer</a:t>
            </a:r>
            <a:r>
              <a:rPr lang="tr-TR" sz="2400" b="1" dirty="0" smtClean="0"/>
              <a:t> ve </a:t>
            </a:r>
            <a:r>
              <a:rPr lang="tr-TR" sz="2400" b="1" dirty="0" err="1" smtClean="0"/>
              <a:t>distal</a:t>
            </a:r>
            <a:r>
              <a:rPr lang="tr-TR" sz="2400" b="1" dirty="0" smtClean="0"/>
              <a:t> olarak sınıflandırılır. </a:t>
            </a:r>
          </a:p>
          <a:p>
            <a:pPr eaLnBrk="1" hangingPunct="1"/>
            <a:r>
              <a:rPr lang="tr-TR" sz="2400" b="1" dirty="0" err="1" smtClean="0"/>
              <a:t>Humerus</a:t>
            </a:r>
            <a:r>
              <a:rPr lang="tr-TR" sz="2400" b="1" dirty="0" smtClean="0"/>
              <a:t> kırıklarının %4’ü </a:t>
            </a:r>
            <a:r>
              <a:rPr lang="tr-TR" sz="2400" b="1" dirty="0" err="1" smtClean="0"/>
              <a:t>proksimal</a:t>
            </a:r>
            <a:r>
              <a:rPr lang="tr-TR" sz="2400" b="1" dirty="0" smtClean="0"/>
              <a:t>, %47’si </a:t>
            </a:r>
            <a:r>
              <a:rPr lang="tr-TR" sz="2400" b="1" dirty="0" err="1" smtClean="0"/>
              <a:t>diyafizer</a:t>
            </a:r>
            <a:r>
              <a:rPr lang="tr-TR" sz="2400" b="1" dirty="0" smtClean="0"/>
              <a:t>, %13’ü </a:t>
            </a:r>
            <a:r>
              <a:rPr lang="tr-TR" sz="2400" b="1" dirty="0" err="1" smtClean="0"/>
              <a:t>supracondyler</a:t>
            </a:r>
            <a:r>
              <a:rPr lang="tr-TR" sz="2400" b="1" dirty="0" smtClean="0"/>
              <a:t> ve %37’si </a:t>
            </a:r>
            <a:r>
              <a:rPr lang="tr-TR" sz="2400" b="1" dirty="0" err="1" smtClean="0"/>
              <a:t>distal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artiküler</a:t>
            </a:r>
            <a:r>
              <a:rPr lang="tr-TR" sz="2400" b="1" dirty="0" smtClean="0"/>
              <a:t> bölgede lokalize olduğu belirlenmiştir. </a:t>
            </a:r>
            <a:endParaRPr lang="en-US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Kırıkların Lokalizasyonu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3569" y="2578857"/>
            <a:ext cx="8041332" cy="36703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z="3200" b="1" dirty="0" err="1" smtClean="0">
                <a:solidFill>
                  <a:srgbClr val="FFFF00"/>
                </a:solidFill>
                <a:effectLst/>
              </a:rPr>
              <a:t>Proksimal</a:t>
            </a:r>
            <a:r>
              <a:rPr lang="tr-TR" sz="3200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tr-TR" sz="3200" b="1" dirty="0" err="1" smtClean="0">
                <a:solidFill>
                  <a:srgbClr val="FFFF00"/>
                </a:solidFill>
                <a:effectLst/>
              </a:rPr>
              <a:t>humerus</a:t>
            </a:r>
            <a:r>
              <a:rPr lang="tr-TR" sz="3200" b="1" dirty="0" smtClean="0">
                <a:solidFill>
                  <a:srgbClr val="FFFF00"/>
                </a:solidFill>
                <a:effectLst/>
              </a:rPr>
              <a:t> kırıkları</a:t>
            </a:r>
          </a:p>
          <a:p>
            <a:pPr eaLnBrk="1" hangingPunct="1"/>
            <a:r>
              <a:rPr lang="tr-TR" sz="2400" b="1" dirty="0" err="1" smtClean="0"/>
              <a:t>tuberculum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majus</a:t>
            </a:r>
            <a:r>
              <a:rPr lang="tr-TR" sz="2400" b="1" dirty="0" smtClean="0"/>
              <a:t> kırıkları, </a:t>
            </a:r>
          </a:p>
          <a:p>
            <a:pPr eaLnBrk="1" hangingPunct="1"/>
            <a:r>
              <a:rPr lang="tr-TR" sz="2400" b="1" dirty="0" err="1" smtClean="0"/>
              <a:t>proksimal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epifiz</a:t>
            </a:r>
            <a:r>
              <a:rPr lang="tr-TR" sz="2400" b="1" dirty="0" smtClean="0"/>
              <a:t> kırıkları (</a:t>
            </a:r>
            <a:r>
              <a:rPr lang="tr-TR" sz="2400" b="1" dirty="0" err="1" smtClean="0"/>
              <a:t>Salter</a:t>
            </a:r>
            <a:r>
              <a:rPr lang="tr-TR" sz="2400" b="1" dirty="0" smtClean="0"/>
              <a:t>-Harris </a:t>
            </a:r>
            <a:r>
              <a:rPr lang="tr-TR" sz="2400" b="1" dirty="0" err="1" smtClean="0"/>
              <a:t>TipI</a:t>
            </a:r>
            <a:r>
              <a:rPr lang="tr-TR" sz="2400" b="1" dirty="0" smtClean="0"/>
              <a:t> ve Tip II), </a:t>
            </a:r>
          </a:p>
          <a:p>
            <a:pPr eaLnBrk="1" hangingPunct="1"/>
            <a:r>
              <a:rPr lang="tr-TR" sz="2400" b="1" dirty="0" err="1" smtClean="0"/>
              <a:t>collum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humerus</a:t>
            </a:r>
            <a:r>
              <a:rPr lang="tr-TR" sz="2400" b="1" dirty="0" smtClean="0"/>
              <a:t> kırıkları ve </a:t>
            </a:r>
          </a:p>
          <a:p>
            <a:pPr eaLnBrk="1" hangingPunct="1"/>
            <a:r>
              <a:rPr lang="tr-TR" sz="2400" b="1" dirty="0" err="1" smtClean="0"/>
              <a:t>proksimal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metafizeal</a:t>
            </a:r>
            <a:r>
              <a:rPr lang="tr-TR" sz="2400" b="1" dirty="0" smtClean="0"/>
              <a:t> kırıklar olarak alt sınıflara ayrılır.</a:t>
            </a:r>
            <a:r>
              <a:rPr lang="en-US" sz="2400" b="1" dirty="0" smtClean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Kırıkların Lokalizasyonu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83568" y="2366388"/>
            <a:ext cx="7897316" cy="36703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z="3200" b="1" dirty="0" err="1" smtClean="0">
                <a:solidFill>
                  <a:srgbClr val="FFFF00"/>
                </a:solidFill>
                <a:effectLst/>
              </a:rPr>
              <a:t>Diyafizer</a:t>
            </a:r>
            <a:r>
              <a:rPr lang="tr-TR" sz="3200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tr-TR" sz="3200" b="1" dirty="0" err="1" smtClean="0">
                <a:solidFill>
                  <a:srgbClr val="FFFF00"/>
                </a:solidFill>
                <a:effectLst/>
              </a:rPr>
              <a:t>humerus</a:t>
            </a:r>
            <a:r>
              <a:rPr lang="tr-TR" sz="3200" b="1" dirty="0" smtClean="0">
                <a:solidFill>
                  <a:srgbClr val="FFFF00"/>
                </a:solidFill>
                <a:effectLst/>
              </a:rPr>
              <a:t> kırıkları</a:t>
            </a:r>
          </a:p>
          <a:p>
            <a:pPr eaLnBrk="1" hangingPunct="1"/>
            <a:r>
              <a:rPr lang="tr-TR" sz="2400" b="1" dirty="0" err="1" smtClean="0"/>
              <a:t>transversal</a:t>
            </a:r>
            <a:r>
              <a:rPr lang="tr-TR" sz="2400" b="1" dirty="0" smtClean="0"/>
              <a:t>,</a:t>
            </a:r>
          </a:p>
          <a:p>
            <a:pPr eaLnBrk="1" hangingPunct="1"/>
            <a:r>
              <a:rPr lang="tr-TR" sz="2400" b="1" dirty="0" err="1" smtClean="0"/>
              <a:t>oblik</a:t>
            </a:r>
            <a:r>
              <a:rPr lang="tr-TR" sz="2400" b="1" dirty="0" smtClean="0"/>
              <a:t>, </a:t>
            </a:r>
          </a:p>
          <a:p>
            <a:pPr eaLnBrk="1" hangingPunct="1"/>
            <a:r>
              <a:rPr lang="tr-TR" sz="2400" b="1" dirty="0" smtClean="0"/>
              <a:t>spiral, </a:t>
            </a:r>
          </a:p>
          <a:p>
            <a:pPr eaLnBrk="1" hangingPunct="1"/>
            <a:r>
              <a:rPr lang="tr-TR" sz="2400" b="1" dirty="0" err="1" smtClean="0"/>
              <a:t>komunütif</a:t>
            </a:r>
            <a:r>
              <a:rPr lang="tr-TR" sz="2400" b="1" dirty="0" smtClean="0"/>
              <a:t> (parçalı) ve </a:t>
            </a:r>
          </a:p>
          <a:p>
            <a:pPr eaLnBrk="1" hangingPunct="1"/>
            <a:r>
              <a:rPr lang="tr-TR" sz="2400" b="1" dirty="0" err="1" smtClean="0"/>
              <a:t>segmental</a:t>
            </a:r>
            <a:r>
              <a:rPr lang="tr-TR" sz="2400" b="1" dirty="0" smtClean="0"/>
              <a:t> kırıklar olarak alt gruplara ayrılır. </a:t>
            </a:r>
            <a:endParaRPr lang="en-US" sz="2400" b="1" dirty="0" smtClean="0"/>
          </a:p>
        </p:txBody>
      </p:sp>
      <p:sp>
        <p:nvSpPr>
          <p:cNvPr id="39" name="Rectangle 38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xfrm>
            <a:off x="562075" y="921687"/>
            <a:ext cx="7610475" cy="4414837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</a:rPr>
              <a:t>Distal </a:t>
            </a:r>
            <a:r>
              <a:rPr lang="en-US" sz="3200" b="1" dirty="0" err="1">
                <a:solidFill>
                  <a:srgbClr val="FFFF00"/>
                </a:solidFill>
                <a:effectLst/>
              </a:rPr>
              <a:t>Humerus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/>
              </a:rPr>
              <a:t>Kırıkları</a:t>
            </a:r>
            <a:endParaRPr lang="tr-TR" sz="3200" b="1" dirty="0" smtClean="0">
              <a:solidFill>
                <a:srgbClr val="FFFF00"/>
              </a:solidFill>
              <a:effectLst/>
            </a:endParaRPr>
          </a:p>
          <a:p>
            <a:r>
              <a:rPr lang="tr-TR" b="1" dirty="0" err="1" smtClean="0"/>
              <a:t>Humerus</a:t>
            </a:r>
            <a:r>
              <a:rPr lang="tr-TR" b="1" dirty="0" smtClean="0"/>
              <a:t> kırıklarının yaklaşık %46.6 </a:t>
            </a:r>
            <a:r>
              <a:rPr lang="tr-TR" b="1" dirty="0" err="1" smtClean="0"/>
              <a:t>sı</a:t>
            </a:r>
            <a:r>
              <a:rPr lang="tr-TR" b="1" dirty="0" smtClean="0"/>
              <a:t> bu bölgede belirlenmiştir.</a:t>
            </a:r>
          </a:p>
          <a:p>
            <a:pPr eaLnBrk="1" hangingPunct="1"/>
            <a:r>
              <a:rPr lang="tr-TR" b="1" dirty="0" err="1" smtClean="0"/>
              <a:t>Distal</a:t>
            </a:r>
            <a:r>
              <a:rPr lang="tr-TR" b="1" dirty="0" smtClean="0"/>
              <a:t> </a:t>
            </a:r>
            <a:r>
              <a:rPr lang="tr-TR" b="1" dirty="0" err="1" smtClean="0"/>
              <a:t>humerus</a:t>
            </a:r>
            <a:r>
              <a:rPr lang="tr-TR" b="1" dirty="0" smtClean="0"/>
              <a:t> kırıkları ; </a:t>
            </a:r>
            <a:r>
              <a:rPr lang="tr-TR" b="1" dirty="0" err="1" smtClean="0"/>
              <a:t>distal</a:t>
            </a:r>
            <a:r>
              <a:rPr lang="tr-TR" b="1" dirty="0" smtClean="0"/>
              <a:t> </a:t>
            </a:r>
            <a:r>
              <a:rPr lang="tr-TR" b="1" dirty="0" err="1" smtClean="0"/>
              <a:t>diyafizer</a:t>
            </a:r>
            <a:r>
              <a:rPr lang="tr-TR" b="1" dirty="0" smtClean="0"/>
              <a:t> bölgeyi de içerir ve </a:t>
            </a:r>
            <a:r>
              <a:rPr lang="tr-TR" b="1" dirty="0" err="1" smtClean="0"/>
              <a:t>supracondyler</a:t>
            </a:r>
            <a:r>
              <a:rPr lang="tr-TR" b="1" dirty="0" smtClean="0"/>
              <a:t>, </a:t>
            </a:r>
            <a:r>
              <a:rPr lang="tr-TR" b="1" dirty="0" err="1"/>
              <a:t>b</a:t>
            </a:r>
            <a:r>
              <a:rPr lang="tr-TR" b="1" dirty="0" err="1" smtClean="0"/>
              <a:t>icondyler</a:t>
            </a:r>
            <a:r>
              <a:rPr lang="tr-TR" b="1" dirty="0" smtClean="0"/>
              <a:t>, </a:t>
            </a:r>
            <a:r>
              <a:rPr lang="tr-TR" b="1" dirty="0" err="1" smtClean="0"/>
              <a:t>epicondyler</a:t>
            </a:r>
            <a:r>
              <a:rPr lang="tr-TR" b="1" dirty="0" smtClean="0"/>
              <a:t> kırıklar olarak sınıflandırılır.</a:t>
            </a:r>
          </a:p>
          <a:p>
            <a:pPr eaLnBrk="1" hangingPunct="1"/>
            <a:r>
              <a:rPr lang="tr-TR" b="1" dirty="0" smtClean="0"/>
              <a:t>Köpeklerde </a:t>
            </a:r>
            <a:r>
              <a:rPr lang="tr-TR" b="1" dirty="0" err="1" smtClean="0"/>
              <a:t>distal</a:t>
            </a:r>
            <a:r>
              <a:rPr lang="tr-TR" b="1" dirty="0" smtClean="0"/>
              <a:t> </a:t>
            </a:r>
            <a:r>
              <a:rPr lang="tr-TR" b="1" dirty="0" err="1" smtClean="0"/>
              <a:t>humerus</a:t>
            </a:r>
            <a:r>
              <a:rPr lang="tr-TR" b="1" dirty="0" smtClean="0"/>
              <a:t> kırıklarının yaklaşık 2/3’ü </a:t>
            </a:r>
            <a:r>
              <a:rPr lang="tr-TR" b="1" dirty="0" err="1" smtClean="0"/>
              <a:t>kondüllerde</a:t>
            </a:r>
            <a:r>
              <a:rPr lang="tr-TR" b="1" dirty="0" smtClean="0"/>
              <a:t> </a:t>
            </a:r>
            <a:r>
              <a:rPr lang="tr-TR" b="1" dirty="0" smtClean="0"/>
              <a:t>oluşurken, </a:t>
            </a:r>
          </a:p>
          <a:p>
            <a:pPr eaLnBrk="1" hangingPunct="1"/>
            <a:r>
              <a:rPr lang="tr-TR" b="1" dirty="0" smtClean="0"/>
              <a:t>Kedilerde, </a:t>
            </a:r>
            <a:r>
              <a:rPr lang="tr-TR" b="1" dirty="0" err="1" smtClean="0"/>
              <a:t>distal</a:t>
            </a:r>
            <a:r>
              <a:rPr lang="tr-TR" b="1" dirty="0" smtClean="0"/>
              <a:t> </a:t>
            </a:r>
            <a:r>
              <a:rPr lang="tr-TR" b="1" dirty="0" err="1" smtClean="0"/>
              <a:t>diyafizer</a:t>
            </a:r>
            <a:r>
              <a:rPr lang="tr-TR" b="1" dirty="0" smtClean="0"/>
              <a:t> ve </a:t>
            </a:r>
            <a:r>
              <a:rPr lang="tr-TR" b="1" dirty="0" err="1" smtClean="0"/>
              <a:t>supracondüler</a:t>
            </a:r>
            <a:r>
              <a:rPr lang="tr-TR" b="1" dirty="0" smtClean="0"/>
              <a:t> </a:t>
            </a:r>
            <a:r>
              <a:rPr lang="tr-TR" b="1" dirty="0" smtClean="0"/>
              <a:t>bölgede kırık olgularına daha çok rastlanmaktadır. </a:t>
            </a:r>
          </a:p>
        </p:txBody>
      </p:sp>
      <p:sp>
        <p:nvSpPr>
          <p:cNvPr id="21" name="Rectangle 3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4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5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6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7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8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9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10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11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12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13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14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ectangle 15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Rectangle 16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17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18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b="1" dirty="0" err="1" smtClean="0"/>
              <a:t>İntramedülller</a:t>
            </a:r>
            <a:r>
              <a:rPr lang="tr-TR" b="1" dirty="0" smtClean="0"/>
              <a:t> </a:t>
            </a:r>
            <a:r>
              <a:rPr lang="tr-TR" b="1" dirty="0" err="1" smtClean="0"/>
              <a:t>pin</a:t>
            </a:r>
            <a:endParaRPr lang="tr-TR" b="1" dirty="0" smtClean="0"/>
          </a:p>
          <a:p>
            <a:r>
              <a:rPr lang="en-US" dirty="0"/>
              <a:t>Interlocking </a:t>
            </a:r>
            <a:r>
              <a:rPr lang="en-US" dirty="0" smtClean="0"/>
              <a:t>Pin</a:t>
            </a:r>
            <a:endParaRPr lang="tr-TR" dirty="0" smtClean="0"/>
          </a:p>
          <a:p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 smtClean="0"/>
              <a:t>Fiksatör</a:t>
            </a:r>
            <a:endParaRPr lang="tr-TR" dirty="0" smtClean="0"/>
          </a:p>
          <a:p>
            <a:r>
              <a:rPr lang="en-US" dirty="0" err="1"/>
              <a:t>Kemik</a:t>
            </a:r>
            <a:r>
              <a:rPr lang="en-US" dirty="0"/>
              <a:t> </a:t>
            </a:r>
            <a:r>
              <a:rPr lang="en-US" dirty="0" err="1" smtClean="0"/>
              <a:t>Plakları</a:t>
            </a:r>
            <a:endParaRPr lang="tr-TR" dirty="0" smtClean="0"/>
          </a:p>
          <a:p>
            <a:r>
              <a:rPr lang="en-US" dirty="0"/>
              <a:t>Lag </a:t>
            </a:r>
            <a:r>
              <a:rPr lang="tr-TR" dirty="0" smtClean="0"/>
              <a:t>(</a:t>
            </a:r>
            <a:r>
              <a:rPr lang="tr-TR" dirty="0" err="1" smtClean="0"/>
              <a:t>interfragmanter</a:t>
            </a:r>
            <a:r>
              <a:rPr lang="tr-TR" dirty="0" smtClean="0"/>
              <a:t> kompresyon) </a:t>
            </a:r>
            <a:r>
              <a:rPr lang="en-US" dirty="0" err="1" smtClean="0"/>
              <a:t>Vidası</a:t>
            </a:r>
            <a:endParaRPr lang="tr-TR" b="1" dirty="0" smtClean="0"/>
          </a:p>
        </p:txBody>
      </p:sp>
      <p:sp>
        <p:nvSpPr>
          <p:cNvPr id="53" name="Rectangle 3"/>
          <p:cNvSpPr/>
          <p:nvPr/>
        </p:nvSpPr>
        <p:spPr>
          <a:xfrm>
            <a:off x="0" y="2162138"/>
            <a:ext cx="533400" cy="22383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4"/>
          <p:cNvSpPr/>
          <p:nvPr/>
        </p:nvSpPr>
        <p:spPr>
          <a:xfrm>
            <a:off x="0" y="24669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"/>
          <p:cNvSpPr/>
          <p:nvPr/>
        </p:nvSpPr>
        <p:spPr>
          <a:xfrm>
            <a:off x="0" y="2771738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Rectangle 6"/>
          <p:cNvSpPr/>
          <p:nvPr/>
        </p:nvSpPr>
        <p:spPr>
          <a:xfrm>
            <a:off x="0" y="3067031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Rectangle 7"/>
          <p:cNvSpPr/>
          <p:nvPr/>
        </p:nvSpPr>
        <p:spPr>
          <a:xfrm>
            <a:off x="0" y="3371831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Rectangle 8"/>
          <p:cNvSpPr/>
          <p:nvPr/>
        </p:nvSpPr>
        <p:spPr>
          <a:xfrm>
            <a:off x="0" y="3662362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Rectangle 9"/>
          <p:cNvSpPr/>
          <p:nvPr/>
        </p:nvSpPr>
        <p:spPr>
          <a:xfrm>
            <a:off x="0" y="3957545"/>
            <a:ext cx="533400" cy="22383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Rectangle 10"/>
          <p:cNvSpPr/>
          <p:nvPr/>
        </p:nvSpPr>
        <p:spPr>
          <a:xfrm>
            <a:off x="0" y="4248076"/>
            <a:ext cx="533400" cy="22383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Rectangle 11"/>
          <p:cNvSpPr/>
          <p:nvPr/>
        </p:nvSpPr>
        <p:spPr>
          <a:xfrm>
            <a:off x="0" y="4552876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Rectangle 12"/>
          <p:cNvSpPr/>
          <p:nvPr/>
        </p:nvSpPr>
        <p:spPr>
          <a:xfrm>
            <a:off x="0" y="48481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Rectangle 13"/>
          <p:cNvSpPr/>
          <p:nvPr/>
        </p:nvSpPr>
        <p:spPr>
          <a:xfrm>
            <a:off x="0" y="5152969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Rectangle 14"/>
          <p:cNvSpPr/>
          <p:nvPr/>
        </p:nvSpPr>
        <p:spPr>
          <a:xfrm>
            <a:off x="0" y="5443500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Rectangle 15"/>
          <p:cNvSpPr/>
          <p:nvPr/>
        </p:nvSpPr>
        <p:spPr>
          <a:xfrm>
            <a:off x="0" y="57435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Rectangle 16"/>
          <p:cNvSpPr/>
          <p:nvPr/>
        </p:nvSpPr>
        <p:spPr>
          <a:xfrm>
            <a:off x="0" y="60483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ectangle 17"/>
          <p:cNvSpPr/>
          <p:nvPr/>
        </p:nvSpPr>
        <p:spPr>
          <a:xfrm>
            <a:off x="0" y="6353138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ectangle 18"/>
          <p:cNvSpPr/>
          <p:nvPr/>
        </p:nvSpPr>
        <p:spPr>
          <a:xfrm>
            <a:off x="0" y="6648431"/>
            <a:ext cx="533400" cy="2238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2855</TotalTime>
  <Words>224</Words>
  <Application>Microsoft Office PowerPoint</Application>
  <PresentationFormat>Ekran Gösterisi (4:3)</PresentationFormat>
  <Paragraphs>38</Paragraphs>
  <Slides>7</Slides>
  <Notes>7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Calisto MT</vt:lpstr>
      <vt:lpstr>Trebuchet MS</vt:lpstr>
      <vt:lpstr>Wingdings 2</vt:lpstr>
      <vt:lpstr>Kurşun Rengi</vt:lpstr>
      <vt:lpstr>Document</vt:lpstr>
      <vt:lpstr>Humerus Kırıkları ve Sağaltım Teknikleri</vt:lpstr>
      <vt:lpstr>Humerus Kırıkları</vt:lpstr>
      <vt:lpstr>Kırıkların Lokalizasyonu</vt:lpstr>
      <vt:lpstr>Kırıkların Lokalizasyonu</vt:lpstr>
      <vt:lpstr>Kırıkların Lokalizasyonu</vt:lpstr>
      <vt:lpstr>PowerPoint Sunusu</vt:lpstr>
      <vt:lpstr>Tedavi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seth regovian</dc:creator>
  <cp:lastModifiedBy>Bost</cp:lastModifiedBy>
  <cp:revision>213</cp:revision>
  <dcterms:created xsi:type="dcterms:W3CDTF">2008-11-30T16:59:29Z</dcterms:created>
  <dcterms:modified xsi:type="dcterms:W3CDTF">2019-03-25T07:17:17Z</dcterms:modified>
</cp:coreProperties>
</file>