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466" r:id="rId1"/>
  </p:sldMasterIdLst>
  <p:notesMasterIdLst>
    <p:notesMasterId r:id="rId9"/>
  </p:notesMasterIdLst>
  <p:sldIdLst>
    <p:sldId id="256" r:id="rId2"/>
    <p:sldId id="259" r:id="rId3"/>
    <p:sldId id="260" r:id="rId4"/>
    <p:sldId id="279" r:id="rId5"/>
    <p:sldId id="280" r:id="rId6"/>
    <p:sldId id="263" r:id="rId7"/>
    <p:sldId id="267" r:id="rId8"/>
  </p:sldIdLst>
  <p:sldSz cx="9144000" cy="6858000" type="screen4x3"/>
  <p:notesSz cx="6858000" cy="9144000"/>
  <p:defaultTextStyle>
    <a:defPPr>
      <a:defRPr lang="en-US"/>
    </a:defPPr>
    <a:lvl1pPr algn="ctr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11" charset="-128"/>
        <a:cs typeface="+mn-cs"/>
      </a:defRPr>
    </a:lvl1pPr>
    <a:lvl2pPr marL="457200" algn="ctr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11" charset="-128"/>
        <a:cs typeface="+mn-cs"/>
      </a:defRPr>
    </a:lvl2pPr>
    <a:lvl3pPr marL="914400" algn="ctr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11" charset="-128"/>
        <a:cs typeface="+mn-cs"/>
      </a:defRPr>
    </a:lvl3pPr>
    <a:lvl4pPr marL="1371600" algn="ctr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11" charset="-128"/>
        <a:cs typeface="+mn-cs"/>
      </a:defRPr>
    </a:lvl4pPr>
    <a:lvl5pPr marL="1828800" algn="ctr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11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11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11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11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11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5" autoAdjust="0"/>
    <p:restoredTop sz="94668" autoAdjust="0"/>
  </p:normalViewPr>
  <p:slideViewPr>
    <p:cSldViewPr snapToObjects="1">
      <p:cViewPr varScale="1">
        <p:scale>
          <a:sx n="87" d="100"/>
          <a:sy n="87" d="100"/>
        </p:scale>
        <p:origin x="146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AD0133A-A4A9-4EE5-8698-361DF56328C7}" type="datetime1">
              <a:rPr lang="en-US"/>
              <a:pPr>
                <a:defRPr/>
              </a:pPr>
              <a:t>3/25/2019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tr-TR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tr-TR" noProof="0" smtClean="0"/>
              <a:t>Click to edit Master text styles</a:t>
            </a:r>
          </a:p>
          <a:p>
            <a:pPr lvl="1"/>
            <a:r>
              <a:rPr lang="tr-TR" noProof="0" smtClean="0"/>
              <a:t>Second level</a:t>
            </a:r>
          </a:p>
          <a:p>
            <a:pPr lvl="2"/>
            <a:r>
              <a:rPr lang="tr-TR" noProof="0" smtClean="0"/>
              <a:t>Third level</a:t>
            </a:r>
          </a:p>
          <a:p>
            <a:pPr lvl="3"/>
            <a:r>
              <a:rPr lang="tr-TR" noProof="0" smtClean="0"/>
              <a:t>Fourth level</a:t>
            </a:r>
          </a:p>
          <a:p>
            <a:pPr lvl="4"/>
            <a:r>
              <a:rPr lang="tr-TR" noProof="0" smtClean="0"/>
              <a:t>Fifth level</a:t>
            </a:r>
            <a:endParaRPr 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957099B-4ADC-4C58-B126-1767BF1C73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043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1" charset="-128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1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1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1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1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40939545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5033224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42884340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3851977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2713284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309090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035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627180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020" y="1769541"/>
            <a:ext cx="7080026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020" y="3598339"/>
            <a:ext cx="7080026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10F861-FFBB-4FA9-A05E-B761B5169443}" type="datetime1">
              <a:rPr lang="en-US" smtClean="0"/>
              <a:pPr>
                <a:defRPr/>
              </a:pPr>
              <a:t>3/25/2019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
            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CC365C-5D36-48B4-B2FF-3F318F5AECA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950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late-V2-S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95" y="540085"/>
            <a:ext cx="7656010" cy="38343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4" y="4565255"/>
            <a:ext cx="7766495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217" y="695010"/>
            <a:ext cx="7285600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5108728"/>
            <a:ext cx="776532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10F861-FFBB-4FA9-A05E-B761B5169443}" type="datetime1">
              <a:rPr lang="en-US" smtClean="0"/>
              <a:pPr>
                <a:defRPr/>
              </a:pPr>
              <a:t>3/25/2019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
             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CC365C-5D36-48B4-B2FF-3F318F5AECA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523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608437"/>
            <a:ext cx="776532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295180"/>
            <a:ext cx="7765322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10F861-FFBB-4FA9-A05E-B761B5169443}" type="datetime1">
              <a:rPr lang="en-US" smtClean="0"/>
              <a:pPr>
                <a:defRPr/>
              </a:pPr>
              <a:t>3/25/2019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
             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CC365C-5D36-48B4-B2FF-3F318F5AECA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7421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3"/>
            <a:ext cx="6564224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304353"/>
            <a:ext cx="7765322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10F861-FFBB-4FA9-A05E-B761B5169443}" type="datetime1">
              <a:rPr lang="en-US" smtClean="0"/>
              <a:pPr>
                <a:defRPr/>
              </a:pPr>
              <a:t>3/25/2019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
             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CC365C-5D36-48B4-B2FF-3F318F5AECA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27459" y="87391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28359" y="293324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847018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2126943"/>
            <a:ext cx="7765322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9" y="4650556"/>
            <a:ext cx="776414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10F861-FFBB-4FA9-A05E-B761B5169443}" type="datetime1">
              <a:rPr lang="en-US" smtClean="0"/>
              <a:pPr>
                <a:defRPr/>
              </a:pPr>
              <a:t>3/25/2019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
             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CC365C-5D36-48B4-B2FF-3F318F5AECA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9865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46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4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5033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7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4929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4929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10F861-FFBB-4FA9-A05E-B761B5169443}" type="datetime1">
              <a:rPr lang="en-US" smtClean="0"/>
              <a:pPr>
                <a:defRPr/>
              </a:pPr>
              <a:t>3/25/2019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
             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CC365C-5D36-48B4-B2FF-3F318F5AECA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6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39" y="1826045"/>
            <a:ext cx="2529046" cy="1833558"/>
          </a:xfrm>
          <a:prstGeom prst="rect">
            <a:avLst/>
          </a:prstGeom>
        </p:spPr>
      </p:pic>
      <p:pic>
        <p:nvPicPr>
          <p:cNvPr id="28" name="Picture 27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813" y="1826045"/>
            <a:ext cx="2529046" cy="1833558"/>
          </a:xfrm>
          <a:prstGeom prst="rect">
            <a:avLst/>
          </a:prstGeom>
        </p:spPr>
      </p:pic>
      <p:pic>
        <p:nvPicPr>
          <p:cNvPr id="29" name="Picture 28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715" y="1826045"/>
            <a:ext cx="2529046" cy="1833558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46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763577" y="1938918"/>
            <a:ext cx="2319276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46" y="4480369"/>
            <a:ext cx="2475738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91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09307" y="1939094"/>
            <a:ext cx="2319276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75" y="4480368"/>
            <a:ext cx="2476753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5023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056774" y="1934432"/>
            <a:ext cx="2319276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4929" y="4480366"/>
            <a:ext cx="2475738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10F861-FFBB-4FA9-A05E-B761B5169443}" type="datetime1">
              <a:rPr lang="en-US" smtClean="0"/>
              <a:pPr>
                <a:defRPr/>
              </a:pPr>
              <a:t>3/25/2019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
             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CC365C-5D36-48B4-B2FF-3F318F5AECA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4701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10F861-FFBB-4FA9-A05E-B761B5169443}" type="datetime1">
              <a:rPr lang="en-US" smtClean="0"/>
              <a:pPr>
                <a:defRPr/>
              </a:pPr>
              <a:t>3/25/2019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
            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CC365C-5D36-48B4-B2FF-3F318F5AECA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3412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7302" y="609600"/>
            <a:ext cx="1713365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347" y="609600"/>
            <a:ext cx="5937654" cy="5181601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10F861-FFBB-4FA9-A05E-B761B5169443}" type="datetime1">
              <a:rPr lang="en-US" smtClean="0"/>
              <a:pPr>
                <a:defRPr/>
              </a:pPr>
              <a:t>3/25/2019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
            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CC365C-5D36-48B4-B2FF-3F318F5AECA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381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10F861-FFBB-4FA9-A05E-B761B5169443}" type="datetime1">
              <a:rPr lang="en-US" smtClean="0"/>
              <a:pPr>
                <a:defRPr/>
              </a:pPr>
              <a:t>3/25/2019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
            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CC365C-5D36-48B4-B2FF-3F318F5AECA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981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1761068"/>
            <a:ext cx="7192913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589879"/>
            <a:ext cx="7192913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10F861-FFBB-4FA9-A05E-B761B5169443}" type="datetime1">
              <a:rPr lang="en-US" smtClean="0"/>
              <a:pPr>
                <a:defRPr/>
              </a:pPr>
              <a:t>3/25/2019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
            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CC365C-5D36-48B4-B2FF-3F318F5AECA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448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347" y="1732449"/>
            <a:ext cx="3795373" cy="4058750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169" y="1732450"/>
            <a:ext cx="3798499" cy="4058751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10F861-FFBB-4FA9-A05E-B761B5169443}" type="datetime1">
              <a:rPr lang="en-US" smtClean="0"/>
              <a:pPr>
                <a:defRPr/>
              </a:pPr>
              <a:t>3/25/2019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
             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CC365C-5D36-48B4-B2FF-3F318F5AECA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49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45" y="1770323"/>
            <a:ext cx="3787423" cy="4112953"/>
          </a:xfrm>
          <a:prstGeom prst="rect">
            <a:avLst/>
          </a:prstGeom>
        </p:spPr>
      </p:pic>
      <p:pic>
        <p:nvPicPr>
          <p:cNvPr id="14" name="Picture 13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245" y="1770323"/>
            <a:ext cx="3787423" cy="41129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4404" y="1835254"/>
            <a:ext cx="3657258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404" y="2380138"/>
            <a:ext cx="365725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1225" y="1835255"/>
            <a:ext cx="3671498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1225" y="2380138"/>
            <a:ext cx="367149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10F861-FFBB-4FA9-A05E-B761B5169443}" type="datetime1">
              <a:rPr lang="en-US" smtClean="0"/>
              <a:pPr>
                <a:defRPr/>
              </a:pPr>
              <a:t>3/25/2019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
              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CC365C-5D36-48B4-B2FF-3F318F5AECA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291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10F861-FFBB-4FA9-A05E-B761B5169443}" type="datetime1">
              <a:rPr lang="en-US" smtClean="0"/>
              <a:pPr>
                <a:defRPr/>
              </a:pPr>
              <a:t>3/25/2019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
             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CC365C-5D36-48B4-B2FF-3F318F5AECA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374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10F861-FFBB-4FA9-A05E-B761B5169443}" type="datetime1">
              <a:rPr lang="en-US" smtClean="0"/>
              <a:pPr>
                <a:defRPr/>
              </a:pPr>
              <a:t>3/25/2019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
             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CC365C-5D36-48B4-B2FF-3F318F5AECA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308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600"/>
            <a:ext cx="2780167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5" y="609600"/>
            <a:ext cx="4808943" cy="518160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1518"/>
            <a:ext cx="2780167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10F861-FFBB-4FA9-A05E-B761B5169443}" type="datetime1">
              <a:rPr lang="en-US" smtClean="0"/>
              <a:pPr>
                <a:defRPr/>
              </a:pPr>
              <a:t>3/25/2019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
             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CC365C-5D36-48B4-B2FF-3F318F5AECA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631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late-V2-S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987" y="609923"/>
            <a:ext cx="3428146" cy="52054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923"/>
            <a:ext cx="3924676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76728" y="743989"/>
            <a:ext cx="3165375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9261"/>
            <a:ext cx="3924676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10F861-FFBB-4FA9-A05E-B761B5169443}" type="datetime1">
              <a:rPr lang="en-US" smtClean="0"/>
              <a:pPr>
                <a:defRPr/>
              </a:pPr>
              <a:t>3/25/2019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
             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CC365C-5D36-48B4-B2FF-3F318F5AECA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77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46" y="1732450"/>
            <a:ext cx="776532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2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pPr>
              <a:defRPr/>
            </a:pPr>
            <a:fld id="{8910F861-FFBB-4FA9-A05E-B761B5169443}" type="datetime1">
              <a:rPr lang="en-US" smtClean="0"/>
              <a:pPr>
                <a:defRPr/>
              </a:pPr>
              <a:t>3/25/2019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47" y="5883276"/>
            <a:ext cx="50046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pPr>
              <a:defRPr/>
            </a:pPr>
            <a:r>
              <a:rPr lang="en-US" smtClean="0"/>
              <a:t>
            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65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pPr>
              <a:defRPr/>
            </a:pPr>
            <a:fld id="{5CCC365C-5D36-48B4-B2FF-3F318F5AECA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3118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467" r:id="rId1"/>
    <p:sldLayoutId id="2147484468" r:id="rId2"/>
    <p:sldLayoutId id="2147484469" r:id="rId3"/>
    <p:sldLayoutId id="2147484470" r:id="rId4"/>
    <p:sldLayoutId id="2147484471" r:id="rId5"/>
    <p:sldLayoutId id="2147484472" r:id="rId6"/>
    <p:sldLayoutId id="2147484473" r:id="rId7"/>
    <p:sldLayoutId id="2147484474" r:id="rId8"/>
    <p:sldLayoutId id="2147484475" r:id="rId9"/>
    <p:sldLayoutId id="2147484476" r:id="rId10"/>
    <p:sldLayoutId id="2147484477" r:id="rId11"/>
    <p:sldLayoutId id="2147484478" r:id="rId12"/>
    <p:sldLayoutId id="2147484479" r:id="rId13"/>
    <p:sldLayoutId id="2147484480" r:id="rId14"/>
    <p:sldLayoutId id="2147484481" r:id="rId15"/>
    <p:sldLayoutId id="2147484482" r:id="rId16"/>
    <p:sldLayoutId id="214748448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itle 1"/>
          <p:cNvSpPr>
            <a:spLocks noGrp="1"/>
          </p:cNvSpPr>
          <p:nvPr>
            <p:ph type="ctrTitle"/>
          </p:nvPr>
        </p:nvSpPr>
        <p:spPr>
          <a:xfrm>
            <a:off x="539552" y="2204864"/>
            <a:ext cx="7848872" cy="745406"/>
          </a:xfrm>
        </p:spPr>
        <p:txBody>
          <a:bodyPr>
            <a:normAutofit/>
          </a:bodyPr>
          <a:lstStyle/>
          <a:p>
            <a:pPr eaLnBrk="1" hangingPunct="1"/>
            <a:r>
              <a:rPr lang="tr-TR" sz="3200" dirty="0" smtClean="0">
                <a:latin typeface="Calibri" pitchFamily="34" charset="0"/>
              </a:rPr>
              <a:t>H</a:t>
            </a:r>
            <a:r>
              <a:rPr lang="en-US" sz="3200" dirty="0" err="1" smtClean="0">
                <a:latin typeface="Calibri" pitchFamily="34" charset="0"/>
              </a:rPr>
              <a:t>umerus</a:t>
            </a:r>
            <a:r>
              <a:rPr lang="en-US" sz="3200" dirty="0" smtClean="0">
                <a:latin typeface="Calibri" pitchFamily="34" charset="0"/>
              </a:rPr>
              <a:t> </a:t>
            </a:r>
            <a:r>
              <a:rPr lang="en-US" sz="3200" dirty="0" err="1" smtClean="0">
                <a:latin typeface="Calibri" pitchFamily="34" charset="0"/>
              </a:rPr>
              <a:t>Kırıkları</a:t>
            </a:r>
            <a:r>
              <a:rPr lang="en-US" sz="3200" dirty="0" smtClean="0">
                <a:latin typeface="Calibri" pitchFamily="34" charset="0"/>
              </a:rPr>
              <a:t> </a:t>
            </a:r>
            <a:r>
              <a:rPr lang="en-US" sz="3200" dirty="0" err="1" smtClean="0">
                <a:latin typeface="Calibri" pitchFamily="34" charset="0"/>
              </a:rPr>
              <a:t>ve</a:t>
            </a:r>
            <a:r>
              <a:rPr lang="en-US" sz="3200" dirty="0" smtClean="0">
                <a:latin typeface="Calibri" pitchFamily="34" charset="0"/>
              </a:rPr>
              <a:t> </a:t>
            </a:r>
            <a:r>
              <a:rPr lang="en-US" sz="3200" dirty="0" err="1" smtClean="0">
                <a:latin typeface="Calibri" pitchFamily="34" charset="0"/>
              </a:rPr>
              <a:t>Sağaltım</a:t>
            </a:r>
            <a:r>
              <a:rPr lang="en-US" sz="3200" dirty="0" smtClean="0">
                <a:latin typeface="Calibri" pitchFamily="34" charset="0"/>
              </a:rPr>
              <a:t> </a:t>
            </a:r>
            <a:r>
              <a:rPr lang="en-US" sz="3200" dirty="0" err="1" smtClean="0">
                <a:latin typeface="Calibri" pitchFamily="34" charset="0"/>
              </a:rPr>
              <a:t>Teknikleri</a:t>
            </a:r>
            <a:endParaRPr lang="en-US" sz="3200" dirty="0" smtClean="0">
              <a:latin typeface="Calibri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020" y="3598339"/>
            <a:ext cx="7080026" cy="1702869"/>
          </a:xfrm>
        </p:spPr>
        <p:txBody>
          <a:bodyPr>
            <a:normAutofit fontScale="92500" lnSpcReduction="20000"/>
          </a:bodyPr>
          <a:lstStyle/>
          <a:p>
            <a:pPr>
              <a:buFont typeface="Wingdings 2" pitchFamily="-111" charset="2"/>
              <a:buNone/>
              <a:defRPr/>
            </a:pPr>
            <a:endParaRPr lang="en-US" dirty="0" smtClean="0">
              <a:solidFill>
                <a:srgbClr val="595959"/>
              </a:solidFill>
              <a:ea typeface="ＭＳ Ｐゴシック" pitchFamily="-111" charset="-128"/>
            </a:endParaRPr>
          </a:p>
          <a:p>
            <a:pPr>
              <a:defRPr/>
            </a:pPr>
            <a:r>
              <a:rPr lang="tr-TR" sz="2500" b="1" noProof="1" smtClean="0">
                <a:effectLst/>
              </a:rPr>
              <a:t>Prof. Dr. Ümit KAYA</a:t>
            </a:r>
          </a:p>
          <a:p>
            <a:pPr>
              <a:defRPr/>
            </a:pPr>
            <a:r>
              <a:rPr lang="tr-TR" sz="2500" b="1" noProof="1" smtClean="0">
                <a:effectLst/>
              </a:rPr>
              <a:t>Ankara Üniversitesi Veteriner Fakültesi</a:t>
            </a:r>
          </a:p>
          <a:p>
            <a:pPr>
              <a:defRPr/>
            </a:pPr>
            <a:r>
              <a:rPr lang="tr-TR" sz="2500" b="1" noProof="1" smtClean="0">
                <a:effectLst/>
              </a:rPr>
              <a:t>Cerrahi Anabilim Dalı </a:t>
            </a:r>
          </a:p>
          <a:p>
            <a:pPr>
              <a:buFont typeface="Wingdings 2" pitchFamily="-111" charset="2"/>
              <a:buNone/>
              <a:defRPr/>
            </a:pPr>
            <a:endParaRPr lang="en-US" dirty="0" smtClean="0">
              <a:solidFill>
                <a:srgbClr val="595959"/>
              </a:solidFill>
              <a:latin typeface="Calibri" pitchFamily="-111" charset="0"/>
              <a:ea typeface="ＭＳ Ｐゴシック" pitchFamily="-111" charset="-128"/>
            </a:endParaRPr>
          </a:p>
          <a:p>
            <a:pPr>
              <a:buFont typeface="Wingdings 2" pitchFamily="-111" charset="2"/>
              <a:buNone/>
              <a:defRPr/>
            </a:pPr>
            <a:endParaRPr lang="en-US" dirty="0" smtClean="0">
              <a:solidFill>
                <a:srgbClr val="595959"/>
              </a:solidFill>
              <a:latin typeface="Calibri" pitchFamily="-111" charset="0"/>
              <a:ea typeface="ＭＳ Ｐゴシック" pitchFamily="-111" charset="-128"/>
            </a:endParaRPr>
          </a:p>
          <a:p>
            <a:pPr>
              <a:buFont typeface="Wingdings 2" pitchFamily="-111" charset="2"/>
              <a:buNone/>
              <a:defRPr/>
            </a:pPr>
            <a:endParaRPr lang="en-US" dirty="0" smtClean="0">
              <a:solidFill>
                <a:srgbClr val="595959"/>
              </a:solidFill>
              <a:latin typeface="Calibri" pitchFamily="-111" charset="0"/>
              <a:ea typeface="ＭＳ Ｐゴシック" pitchFamily="-111" charset="-128"/>
            </a:endParaRPr>
          </a:p>
          <a:p>
            <a:pPr>
              <a:buFont typeface="Wingdings 2" pitchFamily="-111" charset="2"/>
              <a:buNone/>
              <a:defRPr/>
            </a:pPr>
            <a:endParaRPr lang="en-US" dirty="0" smtClean="0">
              <a:solidFill>
                <a:srgbClr val="595959"/>
              </a:solidFill>
              <a:latin typeface="Calibri" pitchFamily="-111" charset="0"/>
              <a:ea typeface="ＭＳ Ｐゴシック" pitchFamily="-111" charset="-128"/>
            </a:endParaRPr>
          </a:p>
        </p:txBody>
      </p:sp>
      <p:graphicFrame>
        <p:nvGraphicFramePr>
          <p:cNvPr id="1026" name="Object 1025"/>
          <p:cNvGraphicFramePr>
            <a:graphicFrameLocks noChangeAspect="1"/>
          </p:cNvGraphicFramePr>
          <p:nvPr/>
        </p:nvGraphicFramePr>
        <p:xfrm>
          <a:off x="0" y="0"/>
          <a:ext cx="1143000" cy="1155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4" name="Document" r:id="rId4" imgW="788040" imgH="796680" progId="Word.Document.8">
                  <p:embed/>
                </p:oleObj>
              </mc:Choice>
              <mc:Fallback>
                <p:oleObj name="Document" r:id="rId4" imgW="788040" imgH="796680" progId="Word.Document.8">
                  <p:embed/>
                  <p:pic>
                    <p:nvPicPr>
                      <p:cNvPr id="0" name="Object 10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143000" cy="1155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1024"/>
          <p:cNvGraphicFramePr>
            <a:graphicFrameLocks noChangeAspect="1"/>
          </p:cNvGraphicFramePr>
          <p:nvPr/>
        </p:nvGraphicFramePr>
        <p:xfrm>
          <a:off x="8024813" y="0"/>
          <a:ext cx="1119187" cy="1155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" name="Document" r:id="rId6" imgW="781560" imgH="806400" progId="Word.Document.8">
                  <p:embed/>
                </p:oleObj>
              </mc:Choice>
              <mc:Fallback>
                <p:oleObj name="Document" r:id="rId6" imgW="781560" imgH="806400" progId="Word.Document.8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24813" y="0"/>
                        <a:ext cx="1119187" cy="1155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2800" dirty="0" err="1" smtClean="0"/>
              <a:t>Humerus</a:t>
            </a:r>
            <a:r>
              <a:rPr lang="tr-TR" sz="2800" dirty="0" smtClean="0"/>
              <a:t> </a:t>
            </a:r>
            <a:r>
              <a:rPr lang="en-US" sz="2800" dirty="0" err="1" smtClean="0"/>
              <a:t>Kırıklar</a:t>
            </a:r>
            <a:r>
              <a:rPr lang="tr-TR" sz="2800" dirty="0" smtClean="0"/>
              <a:t>ı</a:t>
            </a:r>
            <a:endParaRPr lang="en-US" sz="2800" dirty="0" smtClean="0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651668" y="2346233"/>
            <a:ext cx="7610475" cy="3670300"/>
          </a:xfrm>
          <a:ln>
            <a:solidFill>
              <a:schemeClr val="bg1"/>
            </a:solidFill>
          </a:ln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400" b="1" dirty="0"/>
              <a:t>Köpeklerde ön </a:t>
            </a:r>
            <a:r>
              <a:rPr lang="tr-TR" sz="2400" b="1" dirty="0" err="1"/>
              <a:t>ekstremite</a:t>
            </a:r>
            <a:r>
              <a:rPr lang="tr-TR" sz="2400" b="1" dirty="0"/>
              <a:t> kırıklarının %34 ünü tüm kırıkların ise %10 unu oluşturur.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b="1" dirty="0" smtClean="0"/>
              <a:t>Kedilerde görülme sıklığı %4.4’dür. 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b="1" dirty="0" smtClean="0"/>
              <a:t>Kırıkların </a:t>
            </a:r>
            <a:r>
              <a:rPr lang="tr-TR" sz="2400" b="1" dirty="0" smtClean="0"/>
              <a:t>yarısının </a:t>
            </a:r>
            <a:r>
              <a:rPr lang="tr-TR" sz="2400" b="1" dirty="0" err="1" smtClean="0"/>
              <a:t>humerus’un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distal</a:t>
            </a:r>
            <a:r>
              <a:rPr lang="tr-TR" sz="2400" b="1" dirty="0" smtClean="0"/>
              <a:t> bölümünde oluştuğu ve bunun %74’ü de dirsek eklemi ile ilişkili kırıklar olduğu belirtilmiştir. </a:t>
            </a:r>
          </a:p>
          <a:p>
            <a:pPr eaLnBrk="1" hangingPunct="1">
              <a:lnSpc>
                <a:spcPct val="90000"/>
              </a:lnSpc>
            </a:pPr>
            <a:endParaRPr lang="tr-TR" sz="19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0" y="2162138"/>
            <a:ext cx="533400" cy="223838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2466938"/>
            <a:ext cx="533400" cy="22383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2771738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3067031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3371831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3662362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3957545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0" y="4248076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4552876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4848169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5152969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0" y="5443500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0" y="5743538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0" y="6048338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6353138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0" y="6648431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Kırıkların Lokalizasyonu</a:t>
            </a:r>
          </a:p>
        </p:txBody>
      </p:sp>
      <p:sp>
        <p:nvSpPr>
          <p:cNvPr id="2052" name="Content Placeholder 2"/>
          <p:cNvSpPr>
            <a:spLocks noGrp="1"/>
          </p:cNvSpPr>
          <p:nvPr>
            <p:ph idx="1"/>
          </p:nvPr>
        </p:nvSpPr>
        <p:spPr>
          <a:xfrm>
            <a:off x="619125" y="1925787"/>
            <a:ext cx="7753350" cy="4194175"/>
          </a:xfrm>
        </p:spPr>
        <p:txBody>
          <a:bodyPr/>
          <a:lstStyle/>
          <a:p>
            <a:pPr eaLnBrk="1" hangingPunct="1"/>
            <a:r>
              <a:rPr lang="tr-TR" sz="2400" b="1" dirty="0" err="1" smtClean="0"/>
              <a:t>Humerus</a:t>
            </a:r>
            <a:r>
              <a:rPr lang="tr-TR" sz="2400" b="1" dirty="0" smtClean="0"/>
              <a:t> kırıkları anatomik lokalizasyonuna göre genellikle </a:t>
            </a:r>
            <a:r>
              <a:rPr lang="tr-TR" sz="2400" b="1" dirty="0" err="1" smtClean="0"/>
              <a:t>proksimal</a:t>
            </a:r>
            <a:r>
              <a:rPr lang="tr-TR" sz="2400" b="1" dirty="0" smtClean="0"/>
              <a:t>, </a:t>
            </a:r>
            <a:r>
              <a:rPr lang="tr-TR" sz="2400" b="1" dirty="0" err="1" smtClean="0"/>
              <a:t>diyafizer</a:t>
            </a:r>
            <a:r>
              <a:rPr lang="tr-TR" sz="2400" b="1" dirty="0" smtClean="0"/>
              <a:t> ve </a:t>
            </a:r>
            <a:r>
              <a:rPr lang="tr-TR" sz="2400" b="1" dirty="0" err="1" smtClean="0"/>
              <a:t>distal</a:t>
            </a:r>
            <a:r>
              <a:rPr lang="tr-TR" sz="2400" b="1" dirty="0" smtClean="0"/>
              <a:t> olarak sınıflandırılır. </a:t>
            </a:r>
          </a:p>
          <a:p>
            <a:pPr eaLnBrk="1" hangingPunct="1"/>
            <a:r>
              <a:rPr lang="tr-TR" sz="2400" b="1" dirty="0" err="1" smtClean="0"/>
              <a:t>Humerus</a:t>
            </a:r>
            <a:r>
              <a:rPr lang="tr-TR" sz="2400" b="1" dirty="0" smtClean="0"/>
              <a:t> kırıklarının %4’ü </a:t>
            </a:r>
            <a:r>
              <a:rPr lang="tr-TR" sz="2400" b="1" dirty="0" err="1" smtClean="0"/>
              <a:t>proksimal</a:t>
            </a:r>
            <a:r>
              <a:rPr lang="tr-TR" sz="2400" b="1" dirty="0" smtClean="0"/>
              <a:t>, %47’si </a:t>
            </a:r>
            <a:r>
              <a:rPr lang="tr-TR" sz="2400" b="1" dirty="0" err="1" smtClean="0"/>
              <a:t>diyafizer</a:t>
            </a:r>
            <a:r>
              <a:rPr lang="tr-TR" sz="2400" b="1" dirty="0" smtClean="0"/>
              <a:t>, %13’ü </a:t>
            </a:r>
            <a:r>
              <a:rPr lang="tr-TR" sz="2400" b="1" dirty="0" err="1" smtClean="0"/>
              <a:t>supracondyler</a:t>
            </a:r>
            <a:r>
              <a:rPr lang="tr-TR" sz="2400" b="1" dirty="0" smtClean="0"/>
              <a:t> ve %37’si </a:t>
            </a:r>
            <a:r>
              <a:rPr lang="tr-TR" sz="2400" b="1" dirty="0" err="1" smtClean="0"/>
              <a:t>distal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artiküler</a:t>
            </a:r>
            <a:r>
              <a:rPr lang="tr-TR" sz="2400" b="1" dirty="0" smtClean="0"/>
              <a:t> bölgede lokalize olduğu belirlenmiştir. </a:t>
            </a:r>
            <a:endParaRPr lang="en-US" sz="2400" b="1" dirty="0" smtClean="0"/>
          </a:p>
        </p:txBody>
      </p:sp>
      <p:sp>
        <p:nvSpPr>
          <p:cNvPr id="4" name="Rectangle 3"/>
          <p:cNvSpPr/>
          <p:nvPr/>
        </p:nvSpPr>
        <p:spPr>
          <a:xfrm>
            <a:off x="0" y="2162138"/>
            <a:ext cx="533400" cy="223838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2466938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2771738"/>
            <a:ext cx="533400" cy="22383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3067031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3371831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3662362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3957545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0" y="4248076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4552876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4848169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5152969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0" y="5443500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0" y="5743538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0" y="6048338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6353138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0" y="6648431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Kırıkların Lokalizasyonu</a:t>
            </a:r>
          </a:p>
        </p:txBody>
      </p:sp>
      <p:sp>
        <p:nvSpPr>
          <p:cNvPr id="17410" name="Content Placeholder 2"/>
          <p:cNvSpPr>
            <a:spLocks noGrp="1"/>
          </p:cNvSpPr>
          <p:nvPr>
            <p:ph idx="1"/>
          </p:nvPr>
        </p:nvSpPr>
        <p:spPr>
          <a:xfrm>
            <a:off x="683569" y="2578857"/>
            <a:ext cx="8041332" cy="36703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tr-TR" sz="3200" b="1" dirty="0" err="1" smtClean="0">
                <a:solidFill>
                  <a:srgbClr val="FFFF00"/>
                </a:solidFill>
                <a:effectLst/>
              </a:rPr>
              <a:t>Proksimal</a:t>
            </a:r>
            <a:r>
              <a:rPr lang="tr-TR" sz="3200" b="1" dirty="0" smtClean="0">
                <a:solidFill>
                  <a:srgbClr val="FFFF00"/>
                </a:solidFill>
                <a:effectLst/>
              </a:rPr>
              <a:t> </a:t>
            </a:r>
            <a:r>
              <a:rPr lang="tr-TR" sz="3200" b="1" dirty="0" err="1" smtClean="0">
                <a:solidFill>
                  <a:srgbClr val="FFFF00"/>
                </a:solidFill>
                <a:effectLst/>
              </a:rPr>
              <a:t>humerus</a:t>
            </a:r>
            <a:r>
              <a:rPr lang="tr-TR" sz="3200" b="1" dirty="0" smtClean="0">
                <a:solidFill>
                  <a:srgbClr val="FFFF00"/>
                </a:solidFill>
                <a:effectLst/>
              </a:rPr>
              <a:t> kırıkları</a:t>
            </a:r>
          </a:p>
          <a:p>
            <a:pPr eaLnBrk="1" hangingPunct="1"/>
            <a:r>
              <a:rPr lang="tr-TR" sz="2400" b="1" dirty="0" err="1" smtClean="0"/>
              <a:t>tuberculum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majus</a:t>
            </a:r>
            <a:r>
              <a:rPr lang="tr-TR" sz="2400" b="1" dirty="0" smtClean="0"/>
              <a:t> kırıkları, </a:t>
            </a:r>
          </a:p>
          <a:p>
            <a:pPr eaLnBrk="1" hangingPunct="1"/>
            <a:r>
              <a:rPr lang="tr-TR" sz="2400" b="1" dirty="0" err="1" smtClean="0"/>
              <a:t>proksimal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epifiz</a:t>
            </a:r>
            <a:r>
              <a:rPr lang="tr-TR" sz="2400" b="1" dirty="0" smtClean="0"/>
              <a:t> kırıkları (</a:t>
            </a:r>
            <a:r>
              <a:rPr lang="tr-TR" sz="2400" b="1" dirty="0" err="1" smtClean="0"/>
              <a:t>Salter</a:t>
            </a:r>
            <a:r>
              <a:rPr lang="tr-TR" sz="2400" b="1" dirty="0" smtClean="0"/>
              <a:t>-Harris </a:t>
            </a:r>
            <a:r>
              <a:rPr lang="tr-TR" sz="2400" b="1" dirty="0" err="1" smtClean="0"/>
              <a:t>TipI</a:t>
            </a:r>
            <a:r>
              <a:rPr lang="tr-TR" sz="2400" b="1" dirty="0" smtClean="0"/>
              <a:t> ve Tip II), </a:t>
            </a:r>
          </a:p>
          <a:p>
            <a:pPr eaLnBrk="1" hangingPunct="1"/>
            <a:r>
              <a:rPr lang="tr-TR" sz="2400" b="1" dirty="0" err="1" smtClean="0"/>
              <a:t>collum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humerus</a:t>
            </a:r>
            <a:r>
              <a:rPr lang="tr-TR" sz="2400" b="1" dirty="0" smtClean="0"/>
              <a:t> kırıkları ve </a:t>
            </a:r>
          </a:p>
          <a:p>
            <a:pPr eaLnBrk="1" hangingPunct="1"/>
            <a:r>
              <a:rPr lang="tr-TR" sz="2400" b="1" dirty="0" err="1" smtClean="0"/>
              <a:t>proksimal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metafizeal</a:t>
            </a:r>
            <a:r>
              <a:rPr lang="tr-TR" sz="2400" b="1" dirty="0" smtClean="0"/>
              <a:t> kırıklar olarak alt sınıflara ayrılır.</a:t>
            </a:r>
            <a:r>
              <a:rPr lang="en-US" sz="2400" b="1" dirty="0" smtClean="0"/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2162138"/>
            <a:ext cx="533400" cy="223838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2466938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2771738"/>
            <a:ext cx="533400" cy="22383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3067031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3371831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3662362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3957545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0" y="4248076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4552876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4848169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5152969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0" y="5443500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0" y="5743538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0" y="6048338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6353138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0" y="6648431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Kırıkların Lokalizasyonu</a:t>
            </a:r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>
          <a:xfrm>
            <a:off x="683568" y="2366388"/>
            <a:ext cx="7897316" cy="36703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tr-TR" sz="3200" b="1" dirty="0" err="1" smtClean="0">
                <a:solidFill>
                  <a:srgbClr val="FFFF00"/>
                </a:solidFill>
                <a:effectLst/>
              </a:rPr>
              <a:t>Diyafizer</a:t>
            </a:r>
            <a:r>
              <a:rPr lang="tr-TR" sz="3200" b="1" dirty="0" smtClean="0">
                <a:solidFill>
                  <a:srgbClr val="FFFF00"/>
                </a:solidFill>
                <a:effectLst/>
              </a:rPr>
              <a:t> </a:t>
            </a:r>
            <a:r>
              <a:rPr lang="tr-TR" sz="3200" b="1" dirty="0" err="1" smtClean="0">
                <a:solidFill>
                  <a:srgbClr val="FFFF00"/>
                </a:solidFill>
                <a:effectLst/>
              </a:rPr>
              <a:t>humerus</a:t>
            </a:r>
            <a:r>
              <a:rPr lang="tr-TR" sz="3200" b="1" dirty="0" smtClean="0">
                <a:solidFill>
                  <a:srgbClr val="FFFF00"/>
                </a:solidFill>
                <a:effectLst/>
              </a:rPr>
              <a:t> kırıkları</a:t>
            </a:r>
          </a:p>
          <a:p>
            <a:pPr eaLnBrk="1" hangingPunct="1"/>
            <a:r>
              <a:rPr lang="tr-TR" sz="2400" b="1" dirty="0" err="1" smtClean="0"/>
              <a:t>transversal</a:t>
            </a:r>
            <a:r>
              <a:rPr lang="tr-TR" sz="2400" b="1" dirty="0" smtClean="0"/>
              <a:t>,</a:t>
            </a:r>
          </a:p>
          <a:p>
            <a:pPr eaLnBrk="1" hangingPunct="1"/>
            <a:r>
              <a:rPr lang="tr-TR" sz="2400" b="1" dirty="0" err="1" smtClean="0"/>
              <a:t>oblik</a:t>
            </a:r>
            <a:r>
              <a:rPr lang="tr-TR" sz="2400" b="1" dirty="0" smtClean="0"/>
              <a:t>, </a:t>
            </a:r>
          </a:p>
          <a:p>
            <a:pPr eaLnBrk="1" hangingPunct="1"/>
            <a:r>
              <a:rPr lang="tr-TR" sz="2400" b="1" dirty="0" smtClean="0"/>
              <a:t>spiral, </a:t>
            </a:r>
          </a:p>
          <a:p>
            <a:pPr eaLnBrk="1" hangingPunct="1"/>
            <a:r>
              <a:rPr lang="tr-TR" sz="2400" b="1" dirty="0" err="1" smtClean="0"/>
              <a:t>komunütif</a:t>
            </a:r>
            <a:r>
              <a:rPr lang="tr-TR" sz="2400" b="1" dirty="0" smtClean="0"/>
              <a:t> (parçalı) ve </a:t>
            </a:r>
          </a:p>
          <a:p>
            <a:pPr eaLnBrk="1" hangingPunct="1"/>
            <a:r>
              <a:rPr lang="tr-TR" sz="2400" b="1" dirty="0" err="1" smtClean="0"/>
              <a:t>segmental</a:t>
            </a:r>
            <a:r>
              <a:rPr lang="tr-TR" sz="2400" b="1" dirty="0" smtClean="0"/>
              <a:t> kırıklar olarak alt gruplara ayrılır. </a:t>
            </a:r>
            <a:endParaRPr lang="en-US" sz="2400" b="1" dirty="0" smtClean="0"/>
          </a:p>
        </p:txBody>
      </p:sp>
      <p:sp>
        <p:nvSpPr>
          <p:cNvPr id="39" name="Rectangle 38"/>
          <p:cNvSpPr/>
          <p:nvPr/>
        </p:nvSpPr>
        <p:spPr>
          <a:xfrm>
            <a:off x="0" y="2162138"/>
            <a:ext cx="533400" cy="223838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0" y="2466938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0" y="2771738"/>
            <a:ext cx="533400" cy="22383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0" y="3067031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0" y="3371831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0" y="3662362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0" y="3957545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0" y="4248076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0" y="4552876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0" y="4848169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0" y="5152969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0" y="5443500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0" y="5743538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0" y="6048338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0" y="6353138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0" y="6648431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Content Placeholder 2"/>
          <p:cNvSpPr>
            <a:spLocks noGrp="1"/>
          </p:cNvSpPr>
          <p:nvPr>
            <p:ph idx="4294967295"/>
          </p:nvPr>
        </p:nvSpPr>
        <p:spPr>
          <a:xfrm>
            <a:off x="562075" y="921687"/>
            <a:ext cx="7610475" cy="4414837"/>
          </a:xfrm>
        </p:spPr>
        <p:txBody>
          <a:bodyPr>
            <a:normAutofit/>
          </a:bodyPr>
          <a:lstStyle/>
          <a:p>
            <a:pPr marL="36900" indent="0">
              <a:buNone/>
            </a:pPr>
            <a:r>
              <a:rPr lang="en-US" sz="3200" b="1" dirty="0">
                <a:solidFill>
                  <a:srgbClr val="FFFF00"/>
                </a:solidFill>
                <a:effectLst/>
              </a:rPr>
              <a:t>Distal </a:t>
            </a:r>
            <a:r>
              <a:rPr lang="en-US" sz="3200" b="1" dirty="0" err="1">
                <a:solidFill>
                  <a:srgbClr val="FFFF00"/>
                </a:solidFill>
                <a:effectLst/>
              </a:rPr>
              <a:t>Humerus</a:t>
            </a:r>
            <a:r>
              <a:rPr lang="en-US" sz="3200" b="1" dirty="0">
                <a:solidFill>
                  <a:srgbClr val="FFFF00"/>
                </a:solidFill>
                <a:effectLst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/>
              </a:rPr>
              <a:t>Kırıkları</a:t>
            </a:r>
            <a:endParaRPr lang="tr-TR" sz="3200" b="1" dirty="0" smtClean="0">
              <a:solidFill>
                <a:srgbClr val="FFFF00"/>
              </a:solidFill>
              <a:effectLst/>
            </a:endParaRPr>
          </a:p>
          <a:p>
            <a:r>
              <a:rPr lang="tr-TR" b="1" dirty="0" err="1" smtClean="0"/>
              <a:t>Humerus</a:t>
            </a:r>
            <a:r>
              <a:rPr lang="tr-TR" b="1" dirty="0" smtClean="0"/>
              <a:t> kırıklarının yaklaşık %46.6 </a:t>
            </a:r>
            <a:r>
              <a:rPr lang="tr-TR" b="1" dirty="0" err="1" smtClean="0"/>
              <a:t>sı</a:t>
            </a:r>
            <a:r>
              <a:rPr lang="tr-TR" b="1" dirty="0" smtClean="0"/>
              <a:t> bu bölgede belirlenmiştir.</a:t>
            </a:r>
          </a:p>
          <a:p>
            <a:pPr eaLnBrk="1" hangingPunct="1"/>
            <a:r>
              <a:rPr lang="tr-TR" b="1" dirty="0" err="1" smtClean="0"/>
              <a:t>Distal</a:t>
            </a:r>
            <a:r>
              <a:rPr lang="tr-TR" b="1" dirty="0" smtClean="0"/>
              <a:t> </a:t>
            </a:r>
            <a:r>
              <a:rPr lang="tr-TR" b="1" dirty="0" err="1" smtClean="0"/>
              <a:t>humerus</a:t>
            </a:r>
            <a:r>
              <a:rPr lang="tr-TR" b="1" dirty="0" smtClean="0"/>
              <a:t> kırıkları ; </a:t>
            </a:r>
            <a:r>
              <a:rPr lang="tr-TR" b="1" dirty="0" err="1" smtClean="0"/>
              <a:t>distal</a:t>
            </a:r>
            <a:r>
              <a:rPr lang="tr-TR" b="1" dirty="0" smtClean="0"/>
              <a:t> </a:t>
            </a:r>
            <a:r>
              <a:rPr lang="tr-TR" b="1" dirty="0" err="1" smtClean="0"/>
              <a:t>diyafizer</a:t>
            </a:r>
            <a:r>
              <a:rPr lang="tr-TR" b="1" dirty="0" smtClean="0"/>
              <a:t> bölgeyi de içerir ve </a:t>
            </a:r>
            <a:r>
              <a:rPr lang="tr-TR" b="1" dirty="0" err="1" smtClean="0"/>
              <a:t>supracondyler</a:t>
            </a:r>
            <a:r>
              <a:rPr lang="tr-TR" b="1" dirty="0" smtClean="0"/>
              <a:t>, </a:t>
            </a:r>
            <a:r>
              <a:rPr lang="tr-TR" b="1" dirty="0" err="1"/>
              <a:t>b</a:t>
            </a:r>
            <a:r>
              <a:rPr lang="tr-TR" b="1" dirty="0" err="1" smtClean="0"/>
              <a:t>icondyler</a:t>
            </a:r>
            <a:r>
              <a:rPr lang="tr-TR" b="1" dirty="0" smtClean="0"/>
              <a:t>, </a:t>
            </a:r>
            <a:r>
              <a:rPr lang="tr-TR" b="1" dirty="0" err="1" smtClean="0"/>
              <a:t>epicondyler</a:t>
            </a:r>
            <a:r>
              <a:rPr lang="tr-TR" b="1" dirty="0" smtClean="0"/>
              <a:t> kırıklar olarak sınıflandırılır.</a:t>
            </a:r>
          </a:p>
          <a:p>
            <a:pPr eaLnBrk="1" hangingPunct="1"/>
            <a:r>
              <a:rPr lang="tr-TR" b="1" dirty="0" smtClean="0"/>
              <a:t>Köpeklerde </a:t>
            </a:r>
            <a:r>
              <a:rPr lang="tr-TR" b="1" dirty="0" err="1" smtClean="0"/>
              <a:t>distal</a:t>
            </a:r>
            <a:r>
              <a:rPr lang="tr-TR" b="1" dirty="0" smtClean="0"/>
              <a:t> </a:t>
            </a:r>
            <a:r>
              <a:rPr lang="tr-TR" b="1" dirty="0" err="1" smtClean="0"/>
              <a:t>humerus</a:t>
            </a:r>
            <a:r>
              <a:rPr lang="tr-TR" b="1" dirty="0" smtClean="0"/>
              <a:t> kırıklarının yaklaşık 2/3’ü </a:t>
            </a:r>
            <a:r>
              <a:rPr lang="tr-TR" b="1" dirty="0" err="1" smtClean="0"/>
              <a:t>kondüllerde</a:t>
            </a:r>
            <a:r>
              <a:rPr lang="tr-TR" b="1" dirty="0" smtClean="0"/>
              <a:t> </a:t>
            </a:r>
            <a:r>
              <a:rPr lang="tr-TR" b="1" dirty="0" smtClean="0"/>
              <a:t>oluşurken, </a:t>
            </a:r>
          </a:p>
          <a:p>
            <a:pPr eaLnBrk="1" hangingPunct="1"/>
            <a:r>
              <a:rPr lang="tr-TR" b="1" dirty="0" smtClean="0"/>
              <a:t>Kedilerde, </a:t>
            </a:r>
            <a:r>
              <a:rPr lang="tr-TR" b="1" dirty="0" err="1" smtClean="0"/>
              <a:t>distal</a:t>
            </a:r>
            <a:r>
              <a:rPr lang="tr-TR" b="1" dirty="0" smtClean="0"/>
              <a:t> </a:t>
            </a:r>
            <a:r>
              <a:rPr lang="tr-TR" b="1" dirty="0" err="1" smtClean="0"/>
              <a:t>diyafizer</a:t>
            </a:r>
            <a:r>
              <a:rPr lang="tr-TR" b="1" dirty="0" smtClean="0"/>
              <a:t> ve </a:t>
            </a:r>
            <a:r>
              <a:rPr lang="tr-TR" b="1" dirty="0" err="1" smtClean="0"/>
              <a:t>supracondüler</a:t>
            </a:r>
            <a:r>
              <a:rPr lang="tr-TR" b="1" dirty="0" smtClean="0"/>
              <a:t> </a:t>
            </a:r>
            <a:r>
              <a:rPr lang="tr-TR" b="1" dirty="0" smtClean="0"/>
              <a:t>bölgede kırık olgularına daha çok rastlanmaktadır. </a:t>
            </a:r>
          </a:p>
        </p:txBody>
      </p:sp>
      <p:sp>
        <p:nvSpPr>
          <p:cNvPr id="21" name="Rectangle 3"/>
          <p:cNvSpPr/>
          <p:nvPr/>
        </p:nvSpPr>
        <p:spPr>
          <a:xfrm>
            <a:off x="0" y="2162138"/>
            <a:ext cx="533400" cy="223838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2" name="Rectangle 4"/>
          <p:cNvSpPr/>
          <p:nvPr/>
        </p:nvSpPr>
        <p:spPr>
          <a:xfrm>
            <a:off x="0" y="2466938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Rectangle 5"/>
          <p:cNvSpPr/>
          <p:nvPr/>
        </p:nvSpPr>
        <p:spPr>
          <a:xfrm>
            <a:off x="0" y="2771738"/>
            <a:ext cx="533400" cy="22383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4" name="Rectangle 6"/>
          <p:cNvSpPr/>
          <p:nvPr/>
        </p:nvSpPr>
        <p:spPr>
          <a:xfrm>
            <a:off x="0" y="3067031"/>
            <a:ext cx="533400" cy="22383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5" name="Rectangle 7"/>
          <p:cNvSpPr/>
          <p:nvPr/>
        </p:nvSpPr>
        <p:spPr>
          <a:xfrm>
            <a:off x="0" y="3371831"/>
            <a:ext cx="533400" cy="22383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6" name="Rectangle 8"/>
          <p:cNvSpPr/>
          <p:nvPr/>
        </p:nvSpPr>
        <p:spPr>
          <a:xfrm>
            <a:off x="0" y="3662362"/>
            <a:ext cx="533400" cy="223838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7" name="Rectangle 9"/>
          <p:cNvSpPr/>
          <p:nvPr/>
        </p:nvSpPr>
        <p:spPr>
          <a:xfrm>
            <a:off x="0" y="3957545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8" name="Rectangle 10"/>
          <p:cNvSpPr/>
          <p:nvPr/>
        </p:nvSpPr>
        <p:spPr>
          <a:xfrm>
            <a:off x="0" y="4248076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Rectangle 11"/>
          <p:cNvSpPr/>
          <p:nvPr/>
        </p:nvSpPr>
        <p:spPr>
          <a:xfrm>
            <a:off x="0" y="4552876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" name="Rectangle 12"/>
          <p:cNvSpPr/>
          <p:nvPr/>
        </p:nvSpPr>
        <p:spPr>
          <a:xfrm>
            <a:off x="0" y="4848169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Rectangle 13"/>
          <p:cNvSpPr/>
          <p:nvPr/>
        </p:nvSpPr>
        <p:spPr>
          <a:xfrm>
            <a:off x="0" y="5152969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2" name="Rectangle 14"/>
          <p:cNvSpPr/>
          <p:nvPr/>
        </p:nvSpPr>
        <p:spPr>
          <a:xfrm>
            <a:off x="0" y="5443500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3" name="Rectangle 15"/>
          <p:cNvSpPr/>
          <p:nvPr/>
        </p:nvSpPr>
        <p:spPr>
          <a:xfrm>
            <a:off x="0" y="5743538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4" name="Rectangle 16"/>
          <p:cNvSpPr/>
          <p:nvPr/>
        </p:nvSpPr>
        <p:spPr>
          <a:xfrm>
            <a:off x="0" y="6048338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5" name="Rectangle 17"/>
          <p:cNvSpPr/>
          <p:nvPr/>
        </p:nvSpPr>
        <p:spPr>
          <a:xfrm>
            <a:off x="0" y="6353138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6" name="Rectangle 18"/>
          <p:cNvSpPr/>
          <p:nvPr/>
        </p:nvSpPr>
        <p:spPr>
          <a:xfrm>
            <a:off x="0" y="6648431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Tedavi</a:t>
            </a:r>
            <a:endParaRPr lang="tr-TR" dirty="0"/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b="1" dirty="0" err="1" smtClean="0"/>
              <a:t>İntramedülller</a:t>
            </a:r>
            <a:r>
              <a:rPr lang="tr-TR" b="1" dirty="0" smtClean="0"/>
              <a:t> </a:t>
            </a:r>
            <a:r>
              <a:rPr lang="tr-TR" b="1" dirty="0" err="1" smtClean="0"/>
              <a:t>pin</a:t>
            </a:r>
            <a:endParaRPr lang="tr-TR" b="1" dirty="0" smtClean="0"/>
          </a:p>
          <a:p>
            <a:r>
              <a:rPr lang="en-US" dirty="0"/>
              <a:t>Interlocking </a:t>
            </a:r>
            <a:r>
              <a:rPr lang="en-US" dirty="0" smtClean="0"/>
              <a:t>Pin</a:t>
            </a:r>
            <a:endParaRPr lang="tr-TR" dirty="0" smtClean="0"/>
          </a:p>
          <a:p>
            <a:r>
              <a:rPr lang="en-US" dirty="0" err="1"/>
              <a:t>Eksternal</a:t>
            </a:r>
            <a:r>
              <a:rPr lang="en-US" dirty="0"/>
              <a:t> </a:t>
            </a:r>
            <a:r>
              <a:rPr lang="en-US" dirty="0" err="1" smtClean="0"/>
              <a:t>Fiksatör</a:t>
            </a:r>
            <a:endParaRPr lang="tr-TR" dirty="0" smtClean="0"/>
          </a:p>
          <a:p>
            <a:r>
              <a:rPr lang="en-US" dirty="0" err="1"/>
              <a:t>Kemik</a:t>
            </a:r>
            <a:r>
              <a:rPr lang="en-US" dirty="0"/>
              <a:t> </a:t>
            </a:r>
            <a:r>
              <a:rPr lang="en-US" dirty="0" err="1" smtClean="0"/>
              <a:t>Plakları</a:t>
            </a:r>
            <a:endParaRPr lang="tr-TR" dirty="0" smtClean="0"/>
          </a:p>
          <a:p>
            <a:r>
              <a:rPr lang="en-US" dirty="0"/>
              <a:t>Lag </a:t>
            </a:r>
            <a:r>
              <a:rPr lang="tr-TR" dirty="0" smtClean="0"/>
              <a:t>(</a:t>
            </a:r>
            <a:r>
              <a:rPr lang="tr-TR" dirty="0" err="1" smtClean="0"/>
              <a:t>interfragmanter</a:t>
            </a:r>
            <a:r>
              <a:rPr lang="tr-TR" dirty="0" smtClean="0"/>
              <a:t> kompresyon) </a:t>
            </a:r>
            <a:r>
              <a:rPr lang="en-US" dirty="0" err="1" smtClean="0"/>
              <a:t>Vidası</a:t>
            </a:r>
            <a:endParaRPr lang="tr-TR" b="1" dirty="0" smtClean="0"/>
          </a:p>
        </p:txBody>
      </p:sp>
      <p:sp>
        <p:nvSpPr>
          <p:cNvPr id="53" name="Rectangle 3"/>
          <p:cNvSpPr/>
          <p:nvPr/>
        </p:nvSpPr>
        <p:spPr>
          <a:xfrm>
            <a:off x="0" y="2162138"/>
            <a:ext cx="533400" cy="223838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4" name="Rectangle 4"/>
          <p:cNvSpPr/>
          <p:nvPr/>
        </p:nvSpPr>
        <p:spPr>
          <a:xfrm>
            <a:off x="0" y="2466938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5" name="Rectangle 5"/>
          <p:cNvSpPr/>
          <p:nvPr/>
        </p:nvSpPr>
        <p:spPr>
          <a:xfrm>
            <a:off x="0" y="2771738"/>
            <a:ext cx="533400" cy="22383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6" name="Rectangle 6"/>
          <p:cNvSpPr/>
          <p:nvPr/>
        </p:nvSpPr>
        <p:spPr>
          <a:xfrm>
            <a:off x="0" y="3067031"/>
            <a:ext cx="533400" cy="22383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7" name="Rectangle 7"/>
          <p:cNvSpPr/>
          <p:nvPr/>
        </p:nvSpPr>
        <p:spPr>
          <a:xfrm>
            <a:off x="0" y="3371831"/>
            <a:ext cx="533400" cy="22383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8" name="Rectangle 8"/>
          <p:cNvSpPr/>
          <p:nvPr/>
        </p:nvSpPr>
        <p:spPr>
          <a:xfrm>
            <a:off x="0" y="3662362"/>
            <a:ext cx="533400" cy="22383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9" name="Rectangle 9"/>
          <p:cNvSpPr/>
          <p:nvPr/>
        </p:nvSpPr>
        <p:spPr>
          <a:xfrm>
            <a:off x="0" y="3957545"/>
            <a:ext cx="533400" cy="22383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0" name="Rectangle 10"/>
          <p:cNvSpPr/>
          <p:nvPr/>
        </p:nvSpPr>
        <p:spPr>
          <a:xfrm>
            <a:off x="0" y="4248076"/>
            <a:ext cx="533400" cy="223838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1" name="Rectangle 11"/>
          <p:cNvSpPr/>
          <p:nvPr/>
        </p:nvSpPr>
        <p:spPr>
          <a:xfrm>
            <a:off x="0" y="4552876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2" name="Rectangle 12"/>
          <p:cNvSpPr/>
          <p:nvPr/>
        </p:nvSpPr>
        <p:spPr>
          <a:xfrm>
            <a:off x="0" y="4848169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3" name="Rectangle 13"/>
          <p:cNvSpPr/>
          <p:nvPr/>
        </p:nvSpPr>
        <p:spPr>
          <a:xfrm>
            <a:off x="0" y="5152969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4" name="Rectangle 14"/>
          <p:cNvSpPr/>
          <p:nvPr/>
        </p:nvSpPr>
        <p:spPr>
          <a:xfrm>
            <a:off x="0" y="5443500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5" name="Rectangle 15"/>
          <p:cNvSpPr/>
          <p:nvPr/>
        </p:nvSpPr>
        <p:spPr>
          <a:xfrm>
            <a:off x="0" y="5743538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6" name="Rectangle 16"/>
          <p:cNvSpPr/>
          <p:nvPr/>
        </p:nvSpPr>
        <p:spPr>
          <a:xfrm>
            <a:off x="0" y="6048338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7" name="Rectangle 17"/>
          <p:cNvSpPr/>
          <p:nvPr/>
        </p:nvSpPr>
        <p:spPr>
          <a:xfrm>
            <a:off x="0" y="6353138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8" name="Rectangle 18"/>
          <p:cNvSpPr/>
          <p:nvPr/>
        </p:nvSpPr>
        <p:spPr>
          <a:xfrm>
            <a:off x="0" y="6648431"/>
            <a:ext cx="533400" cy="2238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urşun Rengi">
  <a:themeElements>
    <a:clrScheme name="Kurşun Rengi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Kurşun Rengi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urşun Rengi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TM04033929[[fn=Tablet]]</Template>
  <TotalTime>2855</TotalTime>
  <Words>224</Words>
  <Application>Microsoft Office PowerPoint</Application>
  <PresentationFormat>Ekran Gösterisi (4:3)</PresentationFormat>
  <Paragraphs>38</Paragraphs>
  <Slides>7</Slides>
  <Notes>7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5" baseType="lpstr">
      <vt:lpstr>ＭＳ Ｐゴシック</vt:lpstr>
      <vt:lpstr>Arial</vt:lpstr>
      <vt:lpstr>Calibri</vt:lpstr>
      <vt:lpstr>Calisto MT</vt:lpstr>
      <vt:lpstr>Trebuchet MS</vt:lpstr>
      <vt:lpstr>Wingdings 2</vt:lpstr>
      <vt:lpstr>Kurşun Rengi</vt:lpstr>
      <vt:lpstr>Document</vt:lpstr>
      <vt:lpstr>Humerus Kırıkları ve Sağaltım Teknikleri</vt:lpstr>
      <vt:lpstr>Humerus Kırıkları</vt:lpstr>
      <vt:lpstr>Kırıkların Lokalizasyonu</vt:lpstr>
      <vt:lpstr>Kırıkların Lokalizasyonu</vt:lpstr>
      <vt:lpstr>Kırıkların Lokalizasyonu</vt:lpstr>
      <vt:lpstr>PowerPoint Sunusu</vt:lpstr>
      <vt:lpstr>Tedavi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seth regovian</dc:creator>
  <cp:lastModifiedBy>Bost</cp:lastModifiedBy>
  <cp:revision>213</cp:revision>
  <dcterms:created xsi:type="dcterms:W3CDTF">2008-11-30T16:59:29Z</dcterms:created>
  <dcterms:modified xsi:type="dcterms:W3CDTF">2019-03-25T07:17:17Z</dcterms:modified>
</cp:coreProperties>
</file>