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0" r:id="rId3"/>
    <p:sldId id="262" r:id="rId4"/>
    <p:sldId id="263" r:id="rId5"/>
    <p:sldId id="264" r:id="rId6"/>
    <p:sldId id="265"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3DFAD-870E-4C42-A885-8F1D4EE82E4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6B960-ED56-41ED-B071-12DA697312A9}" type="slidenum">
              <a:rPr lang="tr-TR" smtClean="0"/>
              <a:t>‹#›</a:t>
            </a:fld>
            <a:endParaRPr lang="tr-TR"/>
          </a:p>
        </p:txBody>
      </p:sp>
    </p:spTree>
    <p:extLst>
      <p:ext uri="{BB962C8B-B14F-4D97-AF65-F5344CB8AC3E}">
        <p14:creationId xmlns:p14="http://schemas.microsoft.com/office/powerpoint/2010/main" val="359322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61808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51188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9876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4656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3601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1588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3A181DC-133C-415D-A200-381A9F6FC51B}"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111465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A181DC-133C-415D-A200-381A9F6FC51B}"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261635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A181DC-133C-415D-A200-381A9F6FC51B}"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157355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1834615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1283800" y="1169133"/>
            <a:ext cx="6607600" cy="1093200"/>
          </a:xfrm>
          <a:prstGeom prst="rect">
            <a:avLst/>
          </a:prstGeom>
        </p:spPr>
        <p:txBody>
          <a:bodyPr spcFirstLastPara="1" wrap="square" lIns="91425" tIns="91425" rIns="91425" bIns="91425" anchor="t" anchorCtr="0"/>
          <a:lstStyle>
            <a:lvl1pPr marL="609585" lvl="0" indent="-558786" rtl="0">
              <a:lnSpc>
                <a:spcPct val="130000"/>
              </a:lnSpc>
              <a:spcBef>
                <a:spcPts val="0"/>
              </a:spcBef>
              <a:spcAft>
                <a:spcPts val="0"/>
              </a:spcAft>
              <a:buSzPts val="3000"/>
              <a:buChar char="✗"/>
              <a:defRPr sz="4000" i="1"/>
            </a:lvl1pPr>
            <a:lvl2pPr marL="1219170" lvl="1" indent="-558786" rtl="0">
              <a:lnSpc>
                <a:spcPct val="130000"/>
              </a:lnSpc>
              <a:spcBef>
                <a:spcPts val="0"/>
              </a:spcBef>
              <a:spcAft>
                <a:spcPts val="0"/>
              </a:spcAft>
              <a:buSzPts val="3000"/>
              <a:buChar char="✗"/>
              <a:defRPr sz="4000" i="1"/>
            </a:lvl2pPr>
            <a:lvl3pPr marL="1828754" lvl="2" indent="-558786" rtl="0">
              <a:lnSpc>
                <a:spcPct val="130000"/>
              </a:lnSpc>
              <a:spcBef>
                <a:spcPts val="0"/>
              </a:spcBef>
              <a:spcAft>
                <a:spcPts val="0"/>
              </a:spcAft>
              <a:buSzPts val="3000"/>
              <a:buChar char="✗"/>
              <a:defRPr sz="4000" i="1"/>
            </a:lvl3pPr>
            <a:lvl4pPr marL="2438339" lvl="3" indent="-558786" rtl="0">
              <a:lnSpc>
                <a:spcPct val="130000"/>
              </a:lnSpc>
              <a:spcBef>
                <a:spcPts val="0"/>
              </a:spcBef>
              <a:spcAft>
                <a:spcPts val="0"/>
              </a:spcAft>
              <a:buSzPts val="3000"/>
              <a:buChar char="✗"/>
              <a:defRPr sz="4000" i="1"/>
            </a:lvl4pPr>
            <a:lvl5pPr marL="3047924" lvl="4" indent="-558786" rtl="0">
              <a:lnSpc>
                <a:spcPct val="130000"/>
              </a:lnSpc>
              <a:spcBef>
                <a:spcPts val="0"/>
              </a:spcBef>
              <a:spcAft>
                <a:spcPts val="0"/>
              </a:spcAft>
              <a:buSzPts val="3000"/>
              <a:buChar char="✗"/>
              <a:defRPr sz="4000" i="1"/>
            </a:lvl5pPr>
            <a:lvl6pPr marL="3657509" lvl="5" indent="-558786" rtl="0">
              <a:lnSpc>
                <a:spcPct val="130000"/>
              </a:lnSpc>
              <a:spcBef>
                <a:spcPts val="0"/>
              </a:spcBef>
              <a:spcAft>
                <a:spcPts val="0"/>
              </a:spcAft>
              <a:buSzPts val="3000"/>
              <a:buChar char="✗"/>
              <a:defRPr sz="4000" i="1"/>
            </a:lvl6pPr>
            <a:lvl7pPr marL="4267093" lvl="6" indent="-558786" rtl="0">
              <a:lnSpc>
                <a:spcPct val="130000"/>
              </a:lnSpc>
              <a:spcBef>
                <a:spcPts val="0"/>
              </a:spcBef>
              <a:spcAft>
                <a:spcPts val="0"/>
              </a:spcAft>
              <a:buSzPts val="3000"/>
              <a:buChar char="✗"/>
              <a:defRPr sz="4000" i="1"/>
            </a:lvl7pPr>
            <a:lvl8pPr marL="4876678" lvl="7" indent="-558786" rtl="0">
              <a:lnSpc>
                <a:spcPct val="130000"/>
              </a:lnSpc>
              <a:spcBef>
                <a:spcPts val="0"/>
              </a:spcBef>
              <a:spcAft>
                <a:spcPts val="0"/>
              </a:spcAft>
              <a:buSzPts val="3000"/>
              <a:buChar char="✗"/>
              <a:defRPr sz="4000" i="1"/>
            </a:lvl8pPr>
            <a:lvl9pPr marL="5486263" lvl="8" indent="-558786">
              <a:lnSpc>
                <a:spcPct val="130000"/>
              </a:lnSpc>
              <a:spcBef>
                <a:spcPts val="0"/>
              </a:spcBef>
              <a:spcAft>
                <a:spcPts val="0"/>
              </a:spcAft>
              <a:buSzPts val="3000"/>
              <a:buChar char="✗"/>
              <a:defRPr sz="4000" i="1"/>
            </a:lvl9pPr>
          </a:lstStyle>
          <a:p>
            <a:endParaRPr/>
          </a:p>
        </p:txBody>
      </p:sp>
      <p:sp>
        <p:nvSpPr>
          <p:cNvPr id="16" name="Shape 16"/>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22812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postit">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Shape 45"/>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093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A181DC-133C-415D-A200-381A9F6FC51B}"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360591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3A181DC-133C-415D-A200-381A9F6FC51B}"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404316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A181DC-133C-415D-A200-381A9F6FC51B}"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126662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A181DC-133C-415D-A200-381A9F6FC51B}" type="datetimeFigureOut">
              <a:rPr lang="tr-TR" smtClean="0"/>
              <a:t>19.02.2018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44665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A181DC-133C-415D-A200-381A9F6FC51B}" type="datetimeFigureOut">
              <a:rPr lang="tr-TR" smtClean="0"/>
              <a:t>19.02.2018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299246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A181DC-133C-415D-A200-381A9F6FC51B}" type="datetimeFigureOut">
              <a:rPr lang="tr-TR" smtClean="0"/>
              <a:t>19.02.2018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425279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A181DC-133C-415D-A200-381A9F6FC51B}"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356672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A181DC-133C-415D-A200-381A9F6FC51B}"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5DC22-9521-483B-A130-712E45A57204}" type="slidenum">
              <a:rPr lang="tr-TR" smtClean="0"/>
              <a:t>‹#›</a:t>
            </a:fld>
            <a:endParaRPr lang="tr-TR"/>
          </a:p>
        </p:txBody>
      </p:sp>
    </p:spTree>
    <p:extLst>
      <p:ext uri="{BB962C8B-B14F-4D97-AF65-F5344CB8AC3E}">
        <p14:creationId xmlns:p14="http://schemas.microsoft.com/office/powerpoint/2010/main" val="426627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181DC-133C-415D-A200-381A9F6FC51B}" type="datetimeFigureOut">
              <a:rPr lang="tr-TR" smtClean="0"/>
              <a:t>19.02.2018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5DC22-9521-483B-A130-712E45A57204}" type="slidenum">
              <a:rPr lang="tr-TR" smtClean="0"/>
              <a:t>‹#›</a:t>
            </a:fld>
            <a:endParaRPr lang="tr-TR"/>
          </a:p>
        </p:txBody>
      </p:sp>
    </p:spTree>
    <p:extLst>
      <p:ext uri="{BB962C8B-B14F-4D97-AF65-F5344CB8AC3E}">
        <p14:creationId xmlns:p14="http://schemas.microsoft.com/office/powerpoint/2010/main" val="331296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94727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1058238" y="1777429"/>
            <a:ext cx="6833162" cy="3912171"/>
          </a:xfrm>
          <a:prstGeom prst="rect">
            <a:avLst/>
          </a:prstGeom>
        </p:spPr>
        <p:txBody>
          <a:bodyPr spcFirstLastPara="1" vert="horz" wrap="square" lIns="121900" tIns="121900" rIns="121900" bIns="121900" rtlCol="0" anchor="t" anchorCtr="0">
            <a:noAutofit/>
          </a:bodyPr>
          <a:lstStyle/>
          <a:p>
            <a:pPr marL="50799" indent="0">
              <a:buNone/>
            </a:pPr>
            <a:r>
              <a:rPr lang="tr-TR" sz="2000" dirty="0"/>
              <a:t>Her yeni yöntem kendinden önce kullanılanları eleştirip, ‘en iyi yöntem’ olduğunu iddia ederek yeni ilkeler ileri sürmüştür. Bazı yöntemler de bir öncekinin uzantısı ya da geliştirilmiş biçimi olarak sunulmuştur. Yabancı dil öğretimi yöntemlerindeki bu değişikliklere ve gelişmelere neden olan, öğrenme ve gelişim psikolojisi alanındaki gelişmeler, dilbilimsel olgulara yöneltilen farklı yaklaşımlar, eğitbilim alanındaki araştırmaların sonuçları, teknolojinin gelişmesi ve teknolojinin eğitimdeki rolünün artması gibi pek çok etken vardır. </a:t>
            </a:r>
          </a:p>
        </p:txBody>
      </p:sp>
      <p:sp>
        <p:nvSpPr>
          <p:cNvPr id="87" name="Shape 87"/>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a:t>
            </a:fld>
            <a:endParaRPr/>
          </a:p>
        </p:txBody>
      </p:sp>
      <p:sp>
        <p:nvSpPr>
          <p:cNvPr id="88" name="Shape 88"/>
          <p:cNvSpPr/>
          <p:nvPr/>
        </p:nvSpPr>
        <p:spPr>
          <a:xfrm>
            <a:off x="9464401" y="1435842"/>
            <a:ext cx="1708788" cy="1725749"/>
          </a:xfrm>
          <a:custGeom>
            <a:avLst/>
            <a:gdLst/>
            <a:ahLst/>
            <a:cxnLst/>
            <a:rect l="0" t="0" r="0" b="0"/>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rgbClr val="0B5394"/>
          </a:solidFill>
          <a:ln>
            <a:noFill/>
          </a:ln>
        </p:spPr>
        <p:txBody>
          <a:bodyPr spcFirstLastPara="1" wrap="square" lIns="121900" tIns="121900" rIns="121900" bIns="121900" anchor="ctr" anchorCtr="0">
            <a:noAutofit/>
          </a:bodyPr>
          <a:lstStyle/>
          <a:p>
            <a:endParaRPr sz="2400"/>
          </a:p>
        </p:txBody>
      </p:sp>
      <p:sp>
        <p:nvSpPr>
          <p:cNvPr id="5" name="Shape 93"/>
          <p:cNvSpPr txBox="1">
            <a:spLocks/>
          </p:cNvSpPr>
          <p:nvPr/>
        </p:nvSpPr>
        <p:spPr>
          <a:xfrm>
            <a:off x="1493099" y="759077"/>
            <a:ext cx="5626200" cy="8574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tr-TR" sz="2400" b="1" dirty="0"/>
              <a:t>‘Yöntem Sonrası’ Görüşü</a:t>
            </a:r>
            <a:endParaRPr lang="tr-TR" sz="2400" dirty="0"/>
          </a:p>
        </p:txBody>
      </p:sp>
    </p:spTree>
    <p:extLst>
      <p:ext uri="{BB962C8B-B14F-4D97-AF65-F5344CB8AC3E}">
        <p14:creationId xmlns:p14="http://schemas.microsoft.com/office/powerpoint/2010/main" val="548774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1058238" y="1777429"/>
            <a:ext cx="6833162" cy="3912171"/>
          </a:xfrm>
          <a:prstGeom prst="rect">
            <a:avLst/>
          </a:prstGeom>
        </p:spPr>
        <p:txBody>
          <a:bodyPr spcFirstLastPara="1" vert="horz" wrap="square" lIns="121900" tIns="121900" rIns="121900" bIns="121900" rtlCol="0" anchor="t" anchorCtr="0">
            <a:noAutofit/>
          </a:bodyPr>
          <a:lstStyle/>
          <a:p>
            <a:pPr marL="50799" indent="0">
              <a:buNone/>
            </a:pPr>
            <a:r>
              <a:rPr lang="tr-TR" sz="2000" b="1" dirty="0"/>
              <a:t>Yöntem sonrası</a:t>
            </a:r>
            <a:r>
              <a:rPr lang="tr-TR" sz="2000" dirty="0"/>
              <a:t> (post </a:t>
            </a:r>
            <a:r>
              <a:rPr lang="tr-TR" sz="2000" dirty="0" err="1"/>
              <a:t>method</a:t>
            </a:r>
            <a:r>
              <a:rPr lang="tr-TR" sz="2000" dirty="0"/>
              <a:t>), yabancı dil öğretiminde yöntem arayışlarının sona erdiği ve alternatif yöntemler bulmak yerine yönteme alternatifler bulmak gerektiği düşüncesiyle ortaya çıkmış bir görüştür. Yöntem sonrası görüşü, dil öğretiminde “en iyi </a:t>
            </a:r>
            <a:r>
              <a:rPr lang="tr-TR" sz="2000" dirty="0" err="1"/>
              <a:t>yöntem”in</a:t>
            </a:r>
            <a:r>
              <a:rPr lang="tr-TR" sz="2000" dirty="0"/>
              <a:t> olmadığını ve böyle bir yöntem bulmaya yönelik çalışmaların sona ermesi gerektiğini ileri süren araştırmacıların çalışmaları ile şekillenmiş ve yaygınlaşmıştır. </a:t>
            </a:r>
          </a:p>
        </p:txBody>
      </p:sp>
      <p:sp>
        <p:nvSpPr>
          <p:cNvPr id="87" name="Shape 87"/>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sp>
        <p:nvSpPr>
          <p:cNvPr id="88" name="Shape 88"/>
          <p:cNvSpPr/>
          <p:nvPr/>
        </p:nvSpPr>
        <p:spPr>
          <a:xfrm>
            <a:off x="9464401" y="1435842"/>
            <a:ext cx="1708788" cy="1725749"/>
          </a:xfrm>
          <a:custGeom>
            <a:avLst/>
            <a:gdLst/>
            <a:ahLst/>
            <a:cxnLst/>
            <a:rect l="0" t="0" r="0" b="0"/>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rgbClr val="0B5394"/>
          </a:solidFill>
          <a:ln>
            <a:noFill/>
          </a:ln>
        </p:spPr>
        <p:txBody>
          <a:bodyPr spcFirstLastPara="1" wrap="square" lIns="121900" tIns="121900" rIns="121900" bIns="121900" anchor="ctr" anchorCtr="0">
            <a:noAutofit/>
          </a:bodyPr>
          <a:lstStyle/>
          <a:p>
            <a:endParaRPr sz="2400"/>
          </a:p>
        </p:txBody>
      </p:sp>
      <p:sp>
        <p:nvSpPr>
          <p:cNvPr id="5" name="Shape 93"/>
          <p:cNvSpPr txBox="1">
            <a:spLocks/>
          </p:cNvSpPr>
          <p:nvPr/>
        </p:nvSpPr>
        <p:spPr>
          <a:xfrm>
            <a:off x="1493099" y="759077"/>
            <a:ext cx="5626200" cy="8574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tr-TR" sz="2400" b="1" dirty="0"/>
              <a:t>‘Yöntem Sonrası’ Görüşü</a:t>
            </a:r>
            <a:endParaRPr lang="tr-TR" sz="2400" dirty="0"/>
          </a:p>
        </p:txBody>
      </p:sp>
    </p:spTree>
    <p:extLst>
      <p:ext uri="{BB962C8B-B14F-4D97-AF65-F5344CB8AC3E}">
        <p14:creationId xmlns:p14="http://schemas.microsoft.com/office/powerpoint/2010/main" val="3619466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976045" y="1616477"/>
            <a:ext cx="7438490" cy="3912171"/>
          </a:xfrm>
          <a:prstGeom prst="rect">
            <a:avLst/>
          </a:prstGeom>
        </p:spPr>
        <p:txBody>
          <a:bodyPr spcFirstLastPara="1" vert="horz" wrap="square" lIns="121900" tIns="121900" rIns="121900" bIns="121900" rtlCol="0" anchor="t" anchorCtr="0">
            <a:noAutofit/>
          </a:bodyPr>
          <a:lstStyle/>
          <a:p>
            <a:pPr marL="50799" indent="0">
              <a:buNone/>
            </a:pPr>
            <a:r>
              <a:rPr lang="tr-TR" sz="2000" dirty="0"/>
              <a:t>“</a:t>
            </a:r>
            <a:r>
              <a:rPr lang="tr-TR" sz="2000" dirty="0" err="1"/>
              <a:t>Yöntem”in</a:t>
            </a:r>
            <a:r>
              <a:rPr lang="tr-TR" sz="2000" dirty="0"/>
              <a:t> gerekliliğini reddedenlerin başında gelen </a:t>
            </a:r>
            <a:r>
              <a:rPr lang="tr-TR" sz="2000" dirty="0" err="1"/>
              <a:t>Kumaravadivelu</a:t>
            </a:r>
            <a:r>
              <a:rPr lang="tr-TR" sz="2000" dirty="0"/>
              <a:t> (2001), dil öğretimi çalışmalarında </a:t>
            </a:r>
            <a:r>
              <a:rPr lang="tr-TR" sz="2000" b="1" dirty="0"/>
              <a:t>özgünlük</a:t>
            </a:r>
            <a:r>
              <a:rPr lang="tr-TR" sz="2000" dirty="0"/>
              <a:t> (</a:t>
            </a:r>
            <a:r>
              <a:rPr lang="tr-TR" sz="2000" dirty="0" err="1"/>
              <a:t>Particularity</a:t>
            </a:r>
            <a:r>
              <a:rPr lang="tr-TR" sz="2000" dirty="0"/>
              <a:t>), </a:t>
            </a:r>
            <a:r>
              <a:rPr lang="tr-TR" sz="2000" b="1" dirty="0"/>
              <a:t>uygulanabilirlik</a:t>
            </a:r>
            <a:r>
              <a:rPr lang="tr-TR" sz="2000" dirty="0"/>
              <a:t> (</a:t>
            </a:r>
            <a:r>
              <a:rPr lang="tr-TR" sz="2000" dirty="0" err="1"/>
              <a:t>Practicality</a:t>
            </a:r>
            <a:r>
              <a:rPr lang="tr-TR" sz="2000" dirty="0"/>
              <a:t>) ve </a:t>
            </a:r>
            <a:r>
              <a:rPr lang="tr-TR" sz="2000" b="1" dirty="0"/>
              <a:t>olasılık</a:t>
            </a:r>
            <a:r>
              <a:rPr lang="tr-TR" sz="2000" dirty="0"/>
              <a:t> (</a:t>
            </a:r>
            <a:r>
              <a:rPr lang="tr-TR" sz="2000" dirty="0" err="1"/>
              <a:t>possibility</a:t>
            </a:r>
            <a:r>
              <a:rPr lang="tr-TR" sz="2000" dirty="0"/>
              <a:t>) gibi ölçütler oluşturmuştur. Bu ölçütler doğrultusunda da her dil öğretimi sürecinde uygulanması gereken bir stratejik çerçeveden söz eder. Bu çerçeve, </a:t>
            </a:r>
            <a:r>
              <a:rPr lang="tr-TR" sz="2000" b="1" dirty="0"/>
              <a:t>büyük ölçekli</a:t>
            </a:r>
            <a:r>
              <a:rPr lang="tr-TR" sz="2000" dirty="0"/>
              <a:t> (</a:t>
            </a:r>
            <a:r>
              <a:rPr lang="tr-TR" sz="2000" dirty="0" err="1"/>
              <a:t>macro</a:t>
            </a:r>
            <a:r>
              <a:rPr lang="tr-TR" sz="2000" dirty="0"/>
              <a:t>) ve </a:t>
            </a:r>
            <a:r>
              <a:rPr lang="tr-TR" sz="2000" b="1" dirty="0"/>
              <a:t>küçük ölçekli</a:t>
            </a:r>
            <a:r>
              <a:rPr lang="tr-TR" sz="2000" dirty="0"/>
              <a:t> (</a:t>
            </a:r>
            <a:r>
              <a:rPr lang="tr-TR" sz="2000" dirty="0" err="1"/>
              <a:t>micro</a:t>
            </a:r>
            <a:r>
              <a:rPr lang="tr-TR" sz="2000" dirty="0"/>
              <a:t>) stratejilerden oluşmaktadır. Büyük ölçekli stratejiler, yabancı dil öğrenimiyle ilgili kuramsal ve uygulamalı bilgileri kapsarken küçük ölçekli stratejiler daha çok sınıf içini yansıtır ve gereksinim ve durum temellidir. </a:t>
            </a:r>
          </a:p>
          <a:p>
            <a:pPr marL="50799" indent="0">
              <a:buNone/>
            </a:pPr>
            <a:r>
              <a:rPr lang="tr-TR" sz="2000" dirty="0"/>
              <a:t> </a:t>
            </a:r>
          </a:p>
        </p:txBody>
      </p:sp>
      <p:sp>
        <p:nvSpPr>
          <p:cNvPr id="87" name="Shape 87"/>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sp>
        <p:nvSpPr>
          <p:cNvPr id="88" name="Shape 88"/>
          <p:cNvSpPr/>
          <p:nvPr/>
        </p:nvSpPr>
        <p:spPr>
          <a:xfrm>
            <a:off x="9464401" y="1435842"/>
            <a:ext cx="1708788" cy="1725749"/>
          </a:xfrm>
          <a:custGeom>
            <a:avLst/>
            <a:gdLst/>
            <a:ahLst/>
            <a:cxnLst/>
            <a:rect l="0" t="0" r="0" b="0"/>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rgbClr val="0B5394"/>
          </a:solidFill>
          <a:ln>
            <a:noFill/>
          </a:ln>
        </p:spPr>
        <p:txBody>
          <a:bodyPr spcFirstLastPara="1" wrap="square" lIns="121900" tIns="121900" rIns="121900" bIns="121900" anchor="ctr" anchorCtr="0">
            <a:noAutofit/>
          </a:bodyPr>
          <a:lstStyle/>
          <a:p>
            <a:endParaRPr sz="2400"/>
          </a:p>
        </p:txBody>
      </p:sp>
      <p:sp>
        <p:nvSpPr>
          <p:cNvPr id="5" name="Shape 93"/>
          <p:cNvSpPr txBox="1">
            <a:spLocks/>
          </p:cNvSpPr>
          <p:nvPr/>
        </p:nvSpPr>
        <p:spPr>
          <a:xfrm>
            <a:off x="1493099" y="759077"/>
            <a:ext cx="5626200" cy="8574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tr-TR" sz="2400" b="1" dirty="0"/>
              <a:t>‘Yöntem Sonrası’ Görüşü</a:t>
            </a:r>
            <a:endParaRPr lang="tr-TR" sz="2400" dirty="0"/>
          </a:p>
        </p:txBody>
      </p:sp>
    </p:spTree>
    <p:extLst>
      <p:ext uri="{BB962C8B-B14F-4D97-AF65-F5344CB8AC3E}">
        <p14:creationId xmlns:p14="http://schemas.microsoft.com/office/powerpoint/2010/main" val="210729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idx="4294967295"/>
          </p:nvPr>
        </p:nvSpPr>
        <p:spPr>
          <a:xfrm>
            <a:off x="1155067" y="914398"/>
            <a:ext cx="7501600" cy="4623373"/>
          </a:xfrm>
          <a:prstGeom prst="rect">
            <a:avLst/>
          </a:prstGeom>
        </p:spPr>
        <p:txBody>
          <a:bodyPr spcFirstLastPara="1" vert="horz" wrap="square" lIns="121900" tIns="121900" rIns="121900" bIns="121900" rtlCol="0" anchor="b" anchorCtr="0">
            <a:noAutofit/>
          </a:bodyPr>
          <a:lstStyle/>
          <a:p>
            <a:r>
              <a:rPr lang="tr-TR" sz="2400" dirty="0" err="1"/>
              <a:t>Kumaravadivelu</a:t>
            </a:r>
            <a:r>
              <a:rPr lang="tr-TR" sz="2400" dirty="0"/>
              <a:t>, on büyük ölçekli strateji belirlemiştir</a:t>
            </a:r>
            <a:r>
              <a:rPr lang="tr-TR" sz="2400" dirty="0" smtClean="0"/>
              <a:t>:</a:t>
            </a:r>
            <a:br>
              <a:rPr lang="tr-TR" sz="2400" dirty="0" smtClean="0"/>
            </a:br>
            <a:r>
              <a:rPr lang="tr-TR" sz="2400" dirty="0"/>
              <a:t> </a:t>
            </a:r>
            <a:br>
              <a:rPr lang="tr-TR" sz="2400" dirty="0"/>
            </a:br>
            <a:r>
              <a:rPr lang="tr-TR" sz="2400" dirty="0" smtClean="0"/>
              <a:t>1. Öğrenme </a:t>
            </a:r>
            <a:r>
              <a:rPr lang="tr-TR" sz="2400" dirty="0"/>
              <a:t>olanaklarını en üst düzeye çıkarmak </a:t>
            </a:r>
            <a:br>
              <a:rPr lang="tr-TR" sz="2400" dirty="0"/>
            </a:br>
            <a:r>
              <a:rPr lang="tr-TR" sz="2400" dirty="0" smtClean="0"/>
              <a:t>2. Yanlış </a:t>
            </a:r>
            <a:r>
              <a:rPr lang="tr-TR" sz="2400" dirty="0"/>
              <a:t>anlamaları en aza indirmek </a:t>
            </a:r>
            <a:br>
              <a:rPr lang="tr-TR" sz="2400" dirty="0"/>
            </a:br>
            <a:r>
              <a:rPr lang="tr-TR" sz="2400" dirty="0" smtClean="0"/>
              <a:t>3. Karşılıklı </a:t>
            </a:r>
            <a:r>
              <a:rPr lang="tr-TR" sz="2400" dirty="0"/>
              <a:t>görüşmeleri kolaylaştırmak </a:t>
            </a:r>
            <a:br>
              <a:rPr lang="tr-TR" sz="2400" dirty="0"/>
            </a:br>
            <a:r>
              <a:rPr lang="tr-TR" sz="2400" dirty="0" smtClean="0"/>
              <a:t>4. Öğrenen </a:t>
            </a:r>
            <a:r>
              <a:rPr lang="tr-TR" sz="2400" dirty="0"/>
              <a:t>özerkliğini geliştirmek </a:t>
            </a:r>
            <a:br>
              <a:rPr lang="tr-TR" sz="2400" dirty="0"/>
            </a:br>
            <a:r>
              <a:rPr lang="tr-TR" sz="2400" dirty="0" smtClean="0"/>
              <a:t>5. Dil </a:t>
            </a:r>
            <a:r>
              <a:rPr lang="tr-TR" sz="2400" dirty="0"/>
              <a:t>farkındalığının gelişmesine yardımcı olmak </a:t>
            </a:r>
            <a:br>
              <a:rPr lang="tr-TR" sz="2400" dirty="0"/>
            </a:br>
            <a:r>
              <a:rPr lang="tr-TR" sz="2400" dirty="0" smtClean="0"/>
              <a:t>6. Öğrenen </a:t>
            </a:r>
            <a:r>
              <a:rPr lang="tr-TR" sz="2400" dirty="0"/>
              <a:t>özerkliğini özendirmek </a:t>
            </a:r>
            <a:br>
              <a:rPr lang="tr-TR" sz="2400" dirty="0"/>
            </a:br>
            <a:r>
              <a:rPr lang="tr-TR" sz="2400" dirty="0" smtClean="0"/>
              <a:t>7. Dilsel </a:t>
            </a:r>
            <a:r>
              <a:rPr lang="tr-TR" sz="2400" dirty="0"/>
              <a:t>girdiyi </a:t>
            </a:r>
            <a:r>
              <a:rPr lang="tr-TR" sz="2400" dirty="0" err="1"/>
              <a:t>bağlamlaştırmak</a:t>
            </a:r>
            <a:r>
              <a:rPr lang="tr-TR" sz="2400" dirty="0"/>
              <a:t> </a:t>
            </a:r>
            <a:br>
              <a:rPr lang="tr-TR" sz="2400" dirty="0"/>
            </a:br>
            <a:r>
              <a:rPr lang="tr-TR" sz="2400" dirty="0" smtClean="0"/>
              <a:t>8. Dil </a:t>
            </a:r>
            <a:r>
              <a:rPr lang="tr-TR" sz="2400" dirty="0"/>
              <a:t>becerilerini bütünleştirmek </a:t>
            </a:r>
            <a:br>
              <a:rPr lang="tr-TR" sz="2400" dirty="0"/>
            </a:br>
            <a:r>
              <a:rPr lang="tr-TR" sz="2400" dirty="0" smtClean="0"/>
              <a:t>9. Toplumsal </a:t>
            </a:r>
            <a:r>
              <a:rPr lang="tr-TR" sz="2400" dirty="0"/>
              <a:t>ilişkiyi sağlamak </a:t>
            </a:r>
            <a:br>
              <a:rPr lang="tr-TR" sz="2400" dirty="0"/>
            </a:br>
            <a:r>
              <a:rPr lang="tr-TR" sz="2400" dirty="0" smtClean="0"/>
              <a:t>10.Kültürel </a:t>
            </a:r>
            <a:r>
              <a:rPr lang="tr-TR" sz="2400" dirty="0"/>
              <a:t>bilinci arttırmak </a:t>
            </a:r>
          </a:p>
        </p:txBody>
      </p:sp>
      <p:sp>
        <p:nvSpPr>
          <p:cNvPr id="200" name="Shape 200"/>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sp>
        <p:nvSpPr>
          <p:cNvPr id="201" name="Shape 201"/>
          <p:cNvSpPr/>
          <p:nvPr/>
        </p:nvSpPr>
        <p:spPr>
          <a:xfrm>
            <a:off x="9505500" y="1360736"/>
            <a:ext cx="1660072" cy="1726261"/>
          </a:xfrm>
          <a:custGeom>
            <a:avLst/>
            <a:gdLst/>
            <a:ahLst/>
            <a:cxnLst/>
            <a:rect l="0" t="0" r="0" b="0"/>
            <a:pathLst>
              <a:path w="17715" h="18420" extrusionOk="0">
                <a:moveTo>
                  <a:pt x="14673" y="803"/>
                </a:moveTo>
                <a:lnTo>
                  <a:pt x="14746" y="1022"/>
                </a:lnTo>
                <a:lnTo>
                  <a:pt x="14794" y="1217"/>
                </a:lnTo>
                <a:lnTo>
                  <a:pt x="14843" y="1655"/>
                </a:lnTo>
                <a:lnTo>
                  <a:pt x="14892" y="2141"/>
                </a:lnTo>
                <a:lnTo>
                  <a:pt x="14916" y="2385"/>
                </a:lnTo>
                <a:lnTo>
                  <a:pt x="14940" y="2482"/>
                </a:lnTo>
                <a:lnTo>
                  <a:pt x="15013" y="2604"/>
                </a:lnTo>
                <a:lnTo>
                  <a:pt x="14770" y="2847"/>
                </a:lnTo>
                <a:lnTo>
                  <a:pt x="14697" y="2920"/>
                </a:lnTo>
                <a:lnTo>
                  <a:pt x="14648" y="2628"/>
                </a:lnTo>
                <a:lnTo>
                  <a:pt x="14600" y="2360"/>
                </a:lnTo>
                <a:lnTo>
                  <a:pt x="14527" y="2044"/>
                </a:lnTo>
                <a:lnTo>
                  <a:pt x="14405" y="1776"/>
                </a:lnTo>
                <a:lnTo>
                  <a:pt x="14308" y="1484"/>
                </a:lnTo>
                <a:lnTo>
                  <a:pt x="14210" y="1192"/>
                </a:lnTo>
                <a:lnTo>
                  <a:pt x="14673" y="803"/>
                </a:lnTo>
                <a:close/>
                <a:moveTo>
                  <a:pt x="15695" y="2847"/>
                </a:moveTo>
                <a:lnTo>
                  <a:pt x="16400" y="2871"/>
                </a:lnTo>
                <a:lnTo>
                  <a:pt x="17106" y="2969"/>
                </a:lnTo>
                <a:lnTo>
                  <a:pt x="16984" y="3115"/>
                </a:lnTo>
                <a:lnTo>
                  <a:pt x="16960" y="3090"/>
                </a:lnTo>
                <a:lnTo>
                  <a:pt x="16887" y="3042"/>
                </a:lnTo>
                <a:lnTo>
                  <a:pt x="16790" y="2993"/>
                </a:lnTo>
                <a:lnTo>
                  <a:pt x="16595" y="2969"/>
                </a:lnTo>
                <a:lnTo>
                  <a:pt x="16400" y="2944"/>
                </a:lnTo>
                <a:lnTo>
                  <a:pt x="15914" y="2944"/>
                </a:lnTo>
                <a:lnTo>
                  <a:pt x="15622" y="2920"/>
                </a:lnTo>
                <a:lnTo>
                  <a:pt x="15695" y="2847"/>
                </a:lnTo>
                <a:close/>
                <a:moveTo>
                  <a:pt x="14040" y="1314"/>
                </a:moveTo>
                <a:lnTo>
                  <a:pt x="14040" y="1484"/>
                </a:lnTo>
                <a:lnTo>
                  <a:pt x="14064" y="1655"/>
                </a:lnTo>
                <a:lnTo>
                  <a:pt x="14137" y="2020"/>
                </a:lnTo>
                <a:lnTo>
                  <a:pt x="14283" y="2871"/>
                </a:lnTo>
                <a:lnTo>
                  <a:pt x="14308" y="3066"/>
                </a:lnTo>
                <a:lnTo>
                  <a:pt x="14332" y="3236"/>
                </a:lnTo>
                <a:lnTo>
                  <a:pt x="14162" y="3382"/>
                </a:lnTo>
                <a:lnTo>
                  <a:pt x="14137" y="3139"/>
                </a:lnTo>
                <a:lnTo>
                  <a:pt x="14040" y="2871"/>
                </a:lnTo>
                <a:lnTo>
                  <a:pt x="13870" y="2433"/>
                </a:lnTo>
                <a:lnTo>
                  <a:pt x="13748" y="2068"/>
                </a:lnTo>
                <a:lnTo>
                  <a:pt x="13675" y="1703"/>
                </a:lnTo>
                <a:lnTo>
                  <a:pt x="13651" y="1630"/>
                </a:lnTo>
                <a:lnTo>
                  <a:pt x="13699" y="1582"/>
                </a:lnTo>
                <a:lnTo>
                  <a:pt x="14040" y="1314"/>
                </a:lnTo>
                <a:close/>
                <a:moveTo>
                  <a:pt x="13359" y="1898"/>
                </a:moveTo>
                <a:lnTo>
                  <a:pt x="13432" y="2239"/>
                </a:lnTo>
                <a:lnTo>
                  <a:pt x="13553" y="2677"/>
                </a:lnTo>
                <a:lnTo>
                  <a:pt x="13699" y="3090"/>
                </a:lnTo>
                <a:lnTo>
                  <a:pt x="13772" y="3358"/>
                </a:lnTo>
                <a:lnTo>
                  <a:pt x="13821" y="3480"/>
                </a:lnTo>
                <a:lnTo>
                  <a:pt x="13894" y="3601"/>
                </a:lnTo>
                <a:lnTo>
                  <a:pt x="13724" y="3723"/>
                </a:lnTo>
                <a:lnTo>
                  <a:pt x="13699" y="3577"/>
                </a:lnTo>
                <a:lnTo>
                  <a:pt x="13675" y="3407"/>
                </a:lnTo>
                <a:lnTo>
                  <a:pt x="13578" y="3090"/>
                </a:lnTo>
                <a:lnTo>
                  <a:pt x="13529" y="2798"/>
                </a:lnTo>
                <a:lnTo>
                  <a:pt x="13456" y="2531"/>
                </a:lnTo>
                <a:lnTo>
                  <a:pt x="13383" y="2239"/>
                </a:lnTo>
                <a:lnTo>
                  <a:pt x="13237" y="1995"/>
                </a:lnTo>
                <a:lnTo>
                  <a:pt x="13359" y="1898"/>
                </a:lnTo>
                <a:close/>
                <a:moveTo>
                  <a:pt x="15378" y="3188"/>
                </a:moveTo>
                <a:lnTo>
                  <a:pt x="15500" y="3236"/>
                </a:lnTo>
                <a:lnTo>
                  <a:pt x="15646" y="3261"/>
                </a:lnTo>
                <a:lnTo>
                  <a:pt x="15914" y="3285"/>
                </a:lnTo>
                <a:lnTo>
                  <a:pt x="16790" y="3358"/>
                </a:lnTo>
                <a:lnTo>
                  <a:pt x="16473" y="3723"/>
                </a:lnTo>
                <a:lnTo>
                  <a:pt x="16449" y="3650"/>
                </a:lnTo>
                <a:lnTo>
                  <a:pt x="16425" y="3601"/>
                </a:lnTo>
                <a:lnTo>
                  <a:pt x="16376" y="3553"/>
                </a:lnTo>
                <a:lnTo>
                  <a:pt x="16303" y="3528"/>
                </a:lnTo>
                <a:lnTo>
                  <a:pt x="16084" y="3455"/>
                </a:lnTo>
                <a:lnTo>
                  <a:pt x="15816" y="3431"/>
                </a:lnTo>
                <a:lnTo>
                  <a:pt x="15573" y="3431"/>
                </a:lnTo>
                <a:lnTo>
                  <a:pt x="15330" y="3455"/>
                </a:lnTo>
                <a:lnTo>
                  <a:pt x="15086" y="3455"/>
                </a:lnTo>
                <a:lnTo>
                  <a:pt x="15135" y="3431"/>
                </a:lnTo>
                <a:lnTo>
                  <a:pt x="15378" y="3188"/>
                </a:lnTo>
                <a:close/>
                <a:moveTo>
                  <a:pt x="13067" y="2166"/>
                </a:moveTo>
                <a:lnTo>
                  <a:pt x="13115" y="2628"/>
                </a:lnTo>
                <a:lnTo>
                  <a:pt x="13164" y="3042"/>
                </a:lnTo>
                <a:lnTo>
                  <a:pt x="13188" y="3285"/>
                </a:lnTo>
                <a:lnTo>
                  <a:pt x="13213" y="3553"/>
                </a:lnTo>
                <a:lnTo>
                  <a:pt x="13261" y="3699"/>
                </a:lnTo>
                <a:lnTo>
                  <a:pt x="13286" y="3820"/>
                </a:lnTo>
                <a:lnTo>
                  <a:pt x="13359" y="3942"/>
                </a:lnTo>
                <a:lnTo>
                  <a:pt x="13432" y="4015"/>
                </a:lnTo>
                <a:lnTo>
                  <a:pt x="13213" y="4234"/>
                </a:lnTo>
                <a:lnTo>
                  <a:pt x="13140" y="3845"/>
                </a:lnTo>
                <a:lnTo>
                  <a:pt x="13042" y="3480"/>
                </a:lnTo>
                <a:lnTo>
                  <a:pt x="12994" y="3236"/>
                </a:lnTo>
                <a:lnTo>
                  <a:pt x="12921" y="2969"/>
                </a:lnTo>
                <a:lnTo>
                  <a:pt x="12823" y="2701"/>
                </a:lnTo>
                <a:lnTo>
                  <a:pt x="12702" y="2482"/>
                </a:lnTo>
                <a:lnTo>
                  <a:pt x="12872" y="2336"/>
                </a:lnTo>
                <a:lnTo>
                  <a:pt x="13067" y="2166"/>
                </a:lnTo>
                <a:close/>
                <a:moveTo>
                  <a:pt x="14648" y="3796"/>
                </a:moveTo>
                <a:lnTo>
                  <a:pt x="14819" y="3869"/>
                </a:lnTo>
                <a:lnTo>
                  <a:pt x="15013" y="3893"/>
                </a:lnTo>
                <a:lnTo>
                  <a:pt x="15232" y="3918"/>
                </a:lnTo>
                <a:lnTo>
                  <a:pt x="16035" y="3918"/>
                </a:lnTo>
                <a:lnTo>
                  <a:pt x="16181" y="3966"/>
                </a:lnTo>
                <a:lnTo>
                  <a:pt x="16230" y="3966"/>
                </a:lnTo>
                <a:lnTo>
                  <a:pt x="16011" y="4185"/>
                </a:lnTo>
                <a:lnTo>
                  <a:pt x="15938" y="4258"/>
                </a:lnTo>
                <a:lnTo>
                  <a:pt x="15816" y="4210"/>
                </a:lnTo>
                <a:lnTo>
                  <a:pt x="15695" y="4161"/>
                </a:lnTo>
                <a:lnTo>
                  <a:pt x="15403" y="4137"/>
                </a:lnTo>
                <a:lnTo>
                  <a:pt x="14916" y="4137"/>
                </a:lnTo>
                <a:lnTo>
                  <a:pt x="14600" y="4112"/>
                </a:lnTo>
                <a:lnTo>
                  <a:pt x="14259" y="4112"/>
                </a:lnTo>
                <a:lnTo>
                  <a:pt x="14648" y="3796"/>
                </a:lnTo>
                <a:close/>
                <a:moveTo>
                  <a:pt x="13943" y="4404"/>
                </a:moveTo>
                <a:lnTo>
                  <a:pt x="14283" y="4453"/>
                </a:lnTo>
                <a:lnTo>
                  <a:pt x="14648" y="4502"/>
                </a:lnTo>
                <a:lnTo>
                  <a:pt x="15354" y="4550"/>
                </a:lnTo>
                <a:lnTo>
                  <a:pt x="15524" y="4575"/>
                </a:lnTo>
                <a:lnTo>
                  <a:pt x="15330" y="4745"/>
                </a:lnTo>
                <a:lnTo>
                  <a:pt x="15184" y="4915"/>
                </a:lnTo>
                <a:lnTo>
                  <a:pt x="14697" y="4818"/>
                </a:lnTo>
                <a:lnTo>
                  <a:pt x="14186" y="4745"/>
                </a:lnTo>
                <a:lnTo>
                  <a:pt x="13699" y="4672"/>
                </a:lnTo>
                <a:lnTo>
                  <a:pt x="13797" y="4550"/>
                </a:lnTo>
                <a:lnTo>
                  <a:pt x="13943" y="4404"/>
                </a:lnTo>
                <a:close/>
                <a:moveTo>
                  <a:pt x="14721" y="0"/>
                </a:moveTo>
                <a:lnTo>
                  <a:pt x="14673" y="24"/>
                </a:lnTo>
                <a:lnTo>
                  <a:pt x="14600" y="49"/>
                </a:lnTo>
                <a:lnTo>
                  <a:pt x="14551" y="97"/>
                </a:lnTo>
                <a:lnTo>
                  <a:pt x="14235" y="389"/>
                </a:lnTo>
                <a:lnTo>
                  <a:pt x="13894" y="681"/>
                </a:lnTo>
                <a:lnTo>
                  <a:pt x="13213" y="1217"/>
                </a:lnTo>
                <a:lnTo>
                  <a:pt x="12921" y="1460"/>
                </a:lnTo>
                <a:lnTo>
                  <a:pt x="12775" y="1606"/>
                </a:lnTo>
                <a:lnTo>
                  <a:pt x="12629" y="1752"/>
                </a:lnTo>
                <a:lnTo>
                  <a:pt x="12507" y="1922"/>
                </a:lnTo>
                <a:lnTo>
                  <a:pt x="12385" y="2093"/>
                </a:lnTo>
                <a:lnTo>
                  <a:pt x="12337" y="2263"/>
                </a:lnTo>
                <a:lnTo>
                  <a:pt x="12312" y="2458"/>
                </a:lnTo>
                <a:lnTo>
                  <a:pt x="12337" y="2506"/>
                </a:lnTo>
                <a:lnTo>
                  <a:pt x="12312" y="2531"/>
                </a:lnTo>
                <a:lnTo>
                  <a:pt x="12337" y="2774"/>
                </a:lnTo>
                <a:lnTo>
                  <a:pt x="12385" y="3017"/>
                </a:lnTo>
                <a:lnTo>
                  <a:pt x="12507" y="3504"/>
                </a:lnTo>
                <a:lnTo>
                  <a:pt x="12531" y="3796"/>
                </a:lnTo>
                <a:lnTo>
                  <a:pt x="12580" y="4137"/>
                </a:lnTo>
                <a:lnTo>
                  <a:pt x="12629" y="4453"/>
                </a:lnTo>
                <a:lnTo>
                  <a:pt x="12677" y="4599"/>
                </a:lnTo>
                <a:lnTo>
                  <a:pt x="12750" y="4745"/>
                </a:lnTo>
                <a:lnTo>
                  <a:pt x="12288" y="5256"/>
                </a:lnTo>
                <a:lnTo>
                  <a:pt x="11972" y="5621"/>
                </a:lnTo>
                <a:lnTo>
                  <a:pt x="11631" y="5961"/>
                </a:lnTo>
                <a:lnTo>
                  <a:pt x="10925" y="6643"/>
                </a:lnTo>
                <a:lnTo>
                  <a:pt x="10220" y="7300"/>
                </a:lnTo>
                <a:lnTo>
                  <a:pt x="9490" y="7981"/>
                </a:lnTo>
                <a:lnTo>
                  <a:pt x="9125" y="8370"/>
                </a:lnTo>
                <a:lnTo>
                  <a:pt x="8760" y="8760"/>
                </a:lnTo>
                <a:lnTo>
                  <a:pt x="8371" y="9149"/>
                </a:lnTo>
                <a:lnTo>
                  <a:pt x="8006" y="9538"/>
                </a:lnTo>
                <a:lnTo>
                  <a:pt x="7884" y="9490"/>
                </a:lnTo>
                <a:lnTo>
                  <a:pt x="7665" y="9490"/>
                </a:lnTo>
                <a:lnTo>
                  <a:pt x="7568" y="9514"/>
                </a:lnTo>
                <a:lnTo>
                  <a:pt x="7422" y="9538"/>
                </a:lnTo>
                <a:lnTo>
                  <a:pt x="7276" y="9587"/>
                </a:lnTo>
                <a:lnTo>
                  <a:pt x="7154" y="9684"/>
                </a:lnTo>
                <a:lnTo>
                  <a:pt x="7057" y="9830"/>
                </a:lnTo>
                <a:lnTo>
                  <a:pt x="6984" y="9976"/>
                </a:lnTo>
                <a:lnTo>
                  <a:pt x="6935" y="10147"/>
                </a:lnTo>
                <a:lnTo>
                  <a:pt x="6959" y="10317"/>
                </a:lnTo>
                <a:lnTo>
                  <a:pt x="7008" y="10487"/>
                </a:lnTo>
                <a:lnTo>
                  <a:pt x="7105" y="10633"/>
                </a:lnTo>
                <a:lnTo>
                  <a:pt x="7251" y="10755"/>
                </a:lnTo>
                <a:lnTo>
                  <a:pt x="7397" y="10828"/>
                </a:lnTo>
                <a:lnTo>
                  <a:pt x="7568" y="10877"/>
                </a:lnTo>
                <a:lnTo>
                  <a:pt x="7738" y="10901"/>
                </a:lnTo>
                <a:lnTo>
                  <a:pt x="7884" y="10877"/>
                </a:lnTo>
                <a:lnTo>
                  <a:pt x="8006" y="10804"/>
                </a:lnTo>
                <a:lnTo>
                  <a:pt x="8127" y="10731"/>
                </a:lnTo>
                <a:lnTo>
                  <a:pt x="8225" y="10633"/>
                </a:lnTo>
                <a:lnTo>
                  <a:pt x="8298" y="10512"/>
                </a:lnTo>
                <a:lnTo>
                  <a:pt x="8346" y="10390"/>
                </a:lnTo>
                <a:lnTo>
                  <a:pt x="8371" y="10244"/>
                </a:lnTo>
                <a:lnTo>
                  <a:pt x="8371" y="10098"/>
                </a:lnTo>
                <a:lnTo>
                  <a:pt x="8371" y="10049"/>
                </a:lnTo>
                <a:lnTo>
                  <a:pt x="8711" y="9733"/>
                </a:lnTo>
                <a:lnTo>
                  <a:pt x="9003" y="9392"/>
                </a:lnTo>
                <a:lnTo>
                  <a:pt x="9295" y="9052"/>
                </a:lnTo>
                <a:lnTo>
                  <a:pt x="9587" y="8760"/>
                </a:lnTo>
                <a:lnTo>
                  <a:pt x="10317" y="8054"/>
                </a:lnTo>
                <a:lnTo>
                  <a:pt x="11047" y="7373"/>
                </a:lnTo>
                <a:lnTo>
                  <a:pt x="11777" y="6691"/>
                </a:lnTo>
                <a:lnTo>
                  <a:pt x="12507" y="5986"/>
                </a:lnTo>
                <a:lnTo>
                  <a:pt x="12896" y="5548"/>
                </a:lnTo>
                <a:lnTo>
                  <a:pt x="13310" y="5086"/>
                </a:lnTo>
                <a:lnTo>
                  <a:pt x="13529" y="5159"/>
                </a:lnTo>
                <a:lnTo>
                  <a:pt x="13748" y="5207"/>
                </a:lnTo>
                <a:lnTo>
                  <a:pt x="14186" y="5280"/>
                </a:lnTo>
                <a:lnTo>
                  <a:pt x="14648" y="5353"/>
                </a:lnTo>
                <a:lnTo>
                  <a:pt x="15086" y="5426"/>
                </a:lnTo>
                <a:lnTo>
                  <a:pt x="15184" y="5426"/>
                </a:lnTo>
                <a:lnTo>
                  <a:pt x="15281" y="5402"/>
                </a:lnTo>
                <a:lnTo>
                  <a:pt x="15354" y="5353"/>
                </a:lnTo>
                <a:lnTo>
                  <a:pt x="15403" y="5280"/>
                </a:lnTo>
                <a:lnTo>
                  <a:pt x="15524" y="5207"/>
                </a:lnTo>
                <a:lnTo>
                  <a:pt x="15670" y="5134"/>
                </a:lnTo>
                <a:lnTo>
                  <a:pt x="15938" y="4940"/>
                </a:lnTo>
                <a:lnTo>
                  <a:pt x="16352" y="4526"/>
                </a:lnTo>
                <a:lnTo>
                  <a:pt x="16692" y="4210"/>
                </a:lnTo>
                <a:lnTo>
                  <a:pt x="17009" y="3869"/>
                </a:lnTo>
                <a:lnTo>
                  <a:pt x="17325" y="3504"/>
                </a:lnTo>
                <a:lnTo>
                  <a:pt x="17617" y="3115"/>
                </a:lnTo>
                <a:lnTo>
                  <a:pt x="17641" y="3066"/>
                </a:lnTo>
                <a:lnTo>
                  <a:pt x="17666" y="3017"/>
                </a:lnTo>
                <a:lnTo>
                  <a:pt x="17641" y="2896"/>
                </a:lnTo>
                <a:lnTo>
                  <a:pt x="17690" y="2774"/>
                </a:lnTo>
                <a:lnTo>
                  <a:pt x="17714" y="2701"/>
                </a:lnTo>
                <a:lnTo>
                  <a:pt x="17690" y="2652"/>
                </a:lnTo>
                <a:lnTo>
                  <a:pt x="17690" y="2579"/>
                </a:lnTo>
                <a:lnTo>
                  <a:pt x="17641" y="2531"/>
                </a:lnTo>
                <a:lnTo>
                  <a:pt x="17593" y="2506"/>
                </a:lnTo>
                <a:lnTo>
                  <a:pt x="17495" y="2482"/>
                </a:lnTo>
                <a:lnTo>
                  <a:pt x="16838" y="2360"/>
                </a:lnTo>
                <a:lnTo>
                  <a:pt x="16473" y="2312"/>
                </a:lnTo>
                <a:lnTo>
                  <a:pt x="16108" y="2287"/>
                </a:lnTo>
                <a:lnTo>
                  <a:pt x="16303" y="2068"/>
                </a:lnTo>
                <a:lnTo>
                  <a:pt x="16522" y="1801"/>
                </a:lnTo>
                <a:lnTo>
                  <a:pt x="16790" y="1582"/>
                </a:lnTo>
                <a:lnTo>
                  <a:pt x="17033" y="1338"/>
                </a:lnTo>
                <a:lnTo>
                  <a:pt x="17276" y="1095"/>
                </a:lnTo>
                <a:lnTo>
                  <a:pt x="17325" y="1022"/>
                </a:lnTo>
                <a:lnTo>
                  <a:pt x="17374" y="949"/>
                </a:lnTo>
                <a:lnTo>
                  <a:pt x="17374" y="876"/>
                </a:lnTo>
                <a:lnTo>
                  <a:pt x="17374" y="803"/>
                </a:lnTo>
                <a:lnTo>
                  <a:pt x="17325" y="681"/>
                </a:lnTo>
                <a:lnTo>
                  <a:pt x="17252" y="560"/>
                </a:lnTo>
                <a:lnTo>
                  <a:pt x="17155" y="487"/>
                </a:lnTo>
                <a:lnTo>
                  <a:pt x="17009" y="438"/>
                </a:lnTo>
                <a:lnTo>
                  <a:pt x="16960" y="462"/>
                </a:lnTo>
                <a:lnTo>
                  <a:pt x="16887" y="462"/>
                </a:lnTo>
                <a:lnTo>
                  <a:pt x="16838" y="511"/>
                </a:lnTo>
                <a:lnTo>
                  <a:pt x="16765" y="560"/>
                </a:lnTo>
                <a:lnTo>
                  <a:pt x="16571" y="803"/>
                </a:lnTo>
                <a:lnTo>
                  <a:pt x="16352" y="1022"/>
                </a:lnTo>
                <a:lnTo>
                  <a:pt x="16133" y="1241"/>
                </a:lnTo>
                <a:lnTo>
                  <a:pt x="15914" y="1460"/>
                </a:lnTo>
                <a:lnTo>
                  <a:pt x="15500" y="1971"/>
                </a:lnTo>
                <a:lnTo>
                  <a:pt x="15427" y="1436"/>
                </a:lnTo>
                <a:lnTo>
                  <a:pt x="15354" y="1095"/>
                </a:lnTo>
                <a:lnTo>
                  <a:pt x="15281" y="779"/>
                </a:lnTo>
                <a:lnTo>
                  <a:pt x="15184" y="462"/>
                </a:lnTo>
                <a:lnTo>
                  <a:pt x="15111" y="292"/>
                </a:lnTo>
                <a:lnTo>
                  <a:pt x="15013" y="146"/>
                </a:lnTo>
                <a:lnTo>
                  <a:pt x="14965" y="97"/>
                </a:lnTo>
                <a:lnTo>
                  <a:pt x="14916" y="49"/>
                </a:lnTo>
                <a:lnTo>
                  <a:pt x="14794" y="24"/>
                </a:lnTo>
                <a:lnTo>
                  <a:pt x="14721" y="0"/>
                </a:lnTo>
                <a:close/>
                <a:moveTo>
                  <a:pt x="7543" y="6691"/>
                </a:moveTo>
                <a:lnTo>
                  <a:pt x="7203" y="6716"/>
                </a:lnTo>
                <a:lnTo>
                  <a:pt x="6886" y="6789"/>
                </a:lnTo>
                <a:lnTo>
                  <a:pt x="6570" y="6862"/>
                </a:lnTo>
                <a:lnTo>
                  <a:pt x="6254" y="6983"/>
                </a:lnTo>
                <a:lnTo>
                  <a:pt x="5962" y="7105"/>
                </a:lnTo>
                <a:lnTo>
                  <a:pt x="5670" y="7275"/>
                </a:lnTo>
                <a:lnTo>
                  <a:pt x="5402" y="7470"/>
                </a:lnTo>
                <a:lnTo>
                  <a:pt x="5159" y="7713"/>
                </a:lnTo>
                <a:lnTo>
                  <a:pt x="4940" y="7957"/>
                </a:lnTo>
                <a:lnTo>
                  <a:pt x="4745" y="8249"/>
                </a:lnTo>
                <a:lnTo>
                  <a:pt x="4599" y="8565"/>
                </a:lnTo>
                <a:lnTo>
                  <a:pt x="4477" y="8857"/>
                </a:lnTo>
                <a:lnTo>
                  <a:pt x="4380" y="9149"/>
                </a:lnTo>
                <a:lnTo>
                  <a:pt x="4307" y="9441"/>
                </a:lnTo>
                <a:lnTo>
                  <a:pt x="4258" y="9733"/>
                </a:lnTo>
                <a:lnTo>
                  <a:pt x="4234" y="10025"/>
                </a:lnTo>
                <a:lnTo>
                  <a:pt x="4234" y="10317"/>
                </a:lnTo>
                <a:lnTo>
                  <a:pt x="4258" y="10609"/>
                </a:lnTo>
                <a:lnTo>
                  <a:pt x="4307" y="10901"/>
                </a:lnTo>
                <a:lnTo>
                  <a:pt x="4356" y="11193"/>
                </a:lnTo>
                <a:lnTo>
                  <a:pt x="4453" y="11461"/>
                </a:lnTo>
                <a:lnTo>
                  <a:pt x="4550" y="11728"/>
                </a:lnTo>
                <a:lnTo>
                  <a:pt x="4696" y="11996"/>
                </a:lnTo>
                <a:lnTo>
                  <a:pt x="4842" y="12239"/>
                </a:lnTo>
                <a:lnTo>
                  <a:pt x="5013" y="12458"/>
                </a:lnTo>
                <a:lnTo>
                  <a:pt x="5207" y="12677"/>
                </a:lnTo>
                <a:lnTo>
                  <a:pt x="5426" y="12872"/>
                </a:lnTo>
                <a:lnTo>
                  <a:pt x="5670" y="13067"/>
                </a:lnTo>
                <a:lnTo>
                  <a:pt x="5913" y="13213"/>
                </a:lnTo>
                <a:lnTo>
                  <a:pt x="6181" y="13334"/>
                </a:lnTo>
                <a:lnTo>
                  <a:pt x="6473" y="13456"/>
                </a:lnTo>
                <a:lnTo>
                  <a:pt x="6740" y="13529"/>
                </a:lnTo>
                <a:lnTo>
                  <a:pt x="7032" y="13602"/>
                </a:lnTo>
                <a:lnTo>
                  <a:pt x="7324" y="13650"/>
                </a:lnTo>
                <a:lnTo>
                  <a:pt x="7933" y="13650"/>
                </a:lnTo>
                <a:lnTo>
                  <a:pt x="8225" y="13626"/>
                </a:lnTo>
                <a:lnTo>
                  <a:pt x="8541" y="13577"/>
                </a:lnTo>
                <a:lnTo>
                  <a:pt x="8833" y="13505"/>
                </a:lnTo>
                <a:lnTo>
                  <a:pt x="9125" y="13407"/>
                </a:lnTo>
                <a:lnTo>
                  <a:pt x="9393" y="13310"/>
                </a:lnTo>
                <a:lnTo>
                  <a:pt x="9660" y="13164"/>
                </a:lnTo>
                <a:lnTo>
                  <a:pt x="9903" y="12994"/>
                </a:lnTo>
                <a:lnTo>
                  <a:pt x="10147" y="12823"/>
                </a:lnTo>
                <a:lnTo>
                  <a:pt x="10390" y="12604"/>
                </a:lnTo>
                <a:lnTo>
                  <a:pt x="10585" y="12361"/>
                </a:lnTo>
                <a:lnTo>
                  <a:pt x="10779" y="12118"/>
                </a:lnTo>
                <a:lnTo>
                  <a:pt x="10925" y="11826"/>
                </a:lnTo>
                <a:lnTo>
                  <a:pt x="11071" y="11558"/>
                </a:lnTo>
                <a:lnTo>
                  <a:pt x="11193" y="11242"/>
                </a:lnTo>
                <a:lnTo>
                  <a:pt x="11266" y="10950"/>
                </a:lnTo>
                <a:lnTo>
                  <a:pt x="11339" y="10633"/>
                </a:lnTo>
                <a:lnTo>
                  <a:pt x="11388" y="10317"/>
                </a:lnTo>
                <a:lnTo>
                  <a:pt x="11388" y="9976"/>
                </a:lnTo>
                <a:lnTo>
                  <a:pt x="11363" y="9660"/>
                </a:lnTo>
                <a:lnTo>
                  <a:pt x="11315" y="9368"/>
                </a:lnTo>
                <a:lnTo>
                  <a:pt x="11242" y="9052"/>
                </a:lnTo>
                <a:lnTo>
                  <a:pt x="11120" y="8760"/>
                </a:lnTo>
                <a:lnTo>
                  <a:pt x="10974" y="8492"/>
                </a:lnTo>
                <a:lnTo>
                  <a:pt x="10147" y="9295"/>
                </a:lnTo>
                <a:lnTo>
                  <a:pt x="9733" y="9733"/>
                </a:lnTo>
                <a:lnTo>
                  <a:pt x="9636" y="9855"/>
                </a:lnTo>
                <a:lnTo>
                  <a:pt x="9636" y="9879"/>
                </a:lnTo>
                <a:lnTo>
                  <a:pt x="9636" y="10244"/>
                </a:lnTo>
                <a:lnTo>
                  <a:pt x="9587" y="10609"/>
                </a:lnTo>
                <a:lnTo>
                  <a:pt x="9539" y="10779"/>
                </a:lnTo>
                <a:lnTo>
                  <a:pt x="9466" y="10950"/>
                </a:lnTo>
                <a:lnTo>
                  <a:pt x="9393" y="11096"/>
                </a:lnTo>
                <a:lnTo>
                  <a:pt x="9295" y="11242"/>
                </a:lnTo>
                <a:lnTo>
                  <a:pt x="9149" y="11363"/>
                </a:lnTo>
                <a:lnTo>
                  <a:pt x="9003" y="11485"/>
                </a:lnTo>
                <a:lnTo>
                  <a:pt x="8882" y="11582"/>
                </a:lnTo>
                <a:lnTo>
                  <a:pt x="8736" y="11655"/>
                </a:lnTo>
                <a:lnTo>
                  <a:pt x="8590" y="11704"/>
                </a:lnTo>
                <a:lnTo>
                  <a:pt x="8444" y="11728"/>
                </a:lnTo>
                <a:lnTo>
                  <a:pt x="8127" y="11777"/>
                </a:lnTo>
                <a:lnTo>
                  <a:pt x="7811" y="11777"/>
                </a:lnTo>
                <a:lnTo>
                  <a:pt x="7470" y="11728"/>
                </a:lnTo>
                <a:lnTo>
                  <a:pt x="7178" y="11631"/>
                </a:lnTo>
                <a:lnTo>
                  <a:pt x="6886" y="11509"/>
                </a:lnTo>
                <a:lnTo>
                  <a:pt x="6643" y="11339"/>
                </a:lnTo>
                <a:lnTo>
                  <a:pt x="6521" y="11217"/>
                </a:lnTo>
                <a:lnTo>
                  <a:pt x="6400" y="11096"/>
                </a:lnTo>
                <a:lnTo>
                  <a:pt x="6327" y="10974"/>
                </a:lnTo>
                <a:lnTo>
                  <a:pt x="6254" y="10852"/>
                </a:lnTo>
                <a:lnTo>
                  <a:pt x="6132" y="10560"/>
                </a:lnTo>
                <a:lnTo>
                  <a:pt x="6059" y="10244"/>
                </a:lnTo>
                <a:lnTo>
                  <a:pt x="6059" y="9928"/>
                </a:lnTo>
                <a:lnTo>
                  <a:pt x="6083" y="9636"/>
                </a:lnTo>
                <a:lnTo>
                  <a:pt x="6181" y="9319"/>
                </a:lnTo>
                <a:lnTo>
                  <a:pt x="6302" y="9052"/>
                </a:lnTo>
                <a:lnTo>
                  <a:pt x="6400" y="8906"/>
                </a:lnTo>
                <a:lnTo>
                  <a:pt x="6497" y="8808"/>
                </a:lnTo>
                <a:lnTo>
                  <a:pt x="6594" y="8687"/>
                </a:lnTo>
                <a:lnTo>
                  <a:pt x="6716" y="8614"/>
                </a:lnTo>
                <a:lnTo>
                  <a:pt x="6984" y="8468"/>
                </a:lnTo>
                <a:lnTo>
                  <a:pt x="7276" y="8370"/>
                </a:lnTo>
                <a:lnTo>
                  <a:pt x="7495" y="8322"/>
                </a:lnTo>
                <a:lnTo>
                  <a:pt x="7689" y="8322"/>
                </a:lnTo>
                <a:lnTo>
                  <a:pt x="8054" y="8370"/>
                </a:lnTo>
                <a:lnTo>
                  <a:pt x="8200" y="8200"/>
                </a:lnTo>
                <a:lnTo>
                  <a:pt x="8565" y="7811"/>
                </a:lnTo>
                <a:lnTo>
                  <a:pt x="8955" y="7421"/>
                </a:lnTo>
                <a:lnTo>
                  <a:pt x="9344" y="7032"/>
                </a:lnTo>
                <a:lnTo>
                  <a:pt x="9295" y="6983"/>
                </a:lnTo>
                <a:lnTo>
                  <a:pt x="9247" y="6959"/>
                </a:lnTo>
                <a:lnTo>
                  <a:pt x="8906" y="6862"/>
                </a:lnTo>
                <a:lnTo>
                  <a:pt x="8565" y="6764"/>
                </a:lnTo>
                <a:lnTo>
                  <a:pt x="8225" y="6716"/>
                </a:lnTo>
                <a:lnTo>
                  <a:pt x="7884" y="6691"/>
                </a:lnTo>
                <a:close/>
                <a:moveTo>
                  <a:pt x="13407" y="15621"/>
                </a:moveTo>
                <a:lnTo>
                  <a:pt x="13505" y="15694"/>
                </a:lnTo>
                <a:lnTo>
                  <a:pt x="13310" y="15865"/>
                </a:lnTo>
                <a:lnTo>
                  <a:pt x="13213" y="15962"/>
                </a:lnTo>
                <a:lnTo>
                  <a:pt x="13115" y="16059"/>
                </a:lnTo>
                <a:lnTo>
                  <a:pt x="12969" y="16278"/>
                </a:lnTo>
                <a:lnTo>
                  <a:pt x="12969" y="16303"/>
                </a:lnTo>
                <a:lnTo>
                  <a:pt x="12969" y="16351"/>
                </a:lnTo>
                <a:lnTo>
                  <a:pt x="12994" y="16400"/>
                </a:lnTo>
                <a:lnTo>
                  <a:pt x="13067" y="16424"/>
                </a:lnTo>
                <a:lnTo>
                  <a:pt x="13115" y="16424"/>
                </a:lnTo>
                <a:lnTo>
                  <a:pt x="13140" y="16400"/>
                </a:lnTo>
                <a:lnTo>
                  <a:pt x="13237" y="16327"/>
                </a:lnTo>
                <a:lnTo>
                  <a:pt x="13334" y="16254"/>
                </a:lnTo>
                <a:lnTo>
                  <a:pt x="13553" y="16132"/>
                </a:lnTo>
                <a:lnTo>
                  <a:pt x="13699" y="16035"/>
                </a:lnTo>
                <a:lnTo>
                  <a:pt x="13845" y="15938"/>
                </a:lnTo>
                <a:lnTo>
                  <a:pt x="13918" y="15986"/>
                </a:lnTo>
                <a:lnTo>
                  <a:pt x="13772" y="16132"/>
                </a:lnTo>
                <a:lnTo>
                  <a:pt x="13651" y="16254"/>
                </a:lnTo>
                <a:lnTo>
                  <a:pt x="13553" y="16351"/>
                </a:lnTo>
                <a:lnTo>
                  <a:pt x="13456" y="16497"/>
                </a:lnTo>
                <a:lnTo>
                  <a:pt x="13407" y="16570"/>
                </a:lnTo>
                <a:lnTo>
                  <a:pt x="13383" y="16643"/>
                </a:lnTo>
                <a:lnTo>
                  <a:pt x="13383" y="16692"/>
                </a:lnTo>
                <a:lnTo>
                  <a:pt x="13432" y="16741"/>
                </a:lnTo>
                <a:lnTo>
                  <a:pt x="13553" y="16741"/>
                </a:lnTo>
                <a:lnTo>
                  <a:pt x="13675" y="16668"/>
                </a:lnTo>
                <a:lnTo>
                  <a:pt x="13870" y="16497"/>
                </a:lnTo>
                <a:lnTo>
                  <a:pt x="14137" y="16278"/>
                </a:lnTo>
                <a:lnTo>
                  <a:pt x="14186" y="16230"/>
                </a:lnTo>
                <a:lnTo>
                  <a:pt x="14283" y="16351"/>
                </a:lnTo>
                <a:lnTo>
                  <a:pt x="13967" y="16643"/>
                </a:lnTo>
                <a:lnTo>
                  <a:pt x="13821" y="16862"/>
                </a:lnTo>
                <a:lnTo>
                  <a:pt x="13675" y="17057"/>
                </a:lnTo>
                <a:lnTo>
                  <a:pt x="13675" y="17106"/>
                </a:lnTo>
                <a:lnTo>
                  <a:pt x="13724" y="17106"/>
                </a:lnTo>
                <a:lnTo>
                  <a:pt x="13967" y="16984"/>
                </a:lnTo>
                <a:lnTo>
                  <a:pt x="14210" y="16887"/>
                </a:lnTo>
                <a:lnTo>
                  <a:pt x="14381" y="16789"/>
                </a:lnTo>
                <a:lnTo>
                  <a:pt x="14527" y="16668"/>
                </a:lnTo>
                <a:lnTo>
                  <a:pt x="14600" y="16765"/>
                </a:lnTo>
                <a:lnTo>
                  <a:pt x="14575" y="16789"/>
                </a:lnTo>
                <a:lnTo>
                  <a:pt x="14259" y="17033"/>
                </a:lnTo>
                <a:lnTo>
                  <a:pt x="14113" y="17154"/>
                </a:lnTo>
                <a:lnTo>
                  <a:pt x="13991" y="17300"/>
                </a:lnTo>
                <a:lnTo>
                  <a:pt x="13991" y="17349"/>
                </a:lnTo>
                <a:lnTo>
                  <a:pt x="14016" y="17349"/>
                </a:lnTo>
                <a:lnTo>
                  <a:pt x="14210" y="17300"/>
                </a:lnTo>
                <a:lnTo>
                  <a:pt x="14356" y="17252"/>
                </a:lnTo>
                <a:lnTo>
                  <a:pt x="14551" y="17154"/>
                </a:lnTo>
                <a:lnTo>
                  <a:pt x="14721" y="17057"/>
                </a:lnTo>
                <a:lnTo>
                  <a:pt x="14746" y="17203"/>
                </a:lnTo>
                <a:lnTo>
                  <a:pt x="14624" y="17252"/>
                </a:lnTo>
                <a:lnTo>
                  <a:pt x="14478" y="17300"/>
                </a:lnTo>
                <a:lnTo>
                  <a:pt x="14332" y="17373"/>
                </a:lnTo>
                <a:lnTo>
                  <a:pt x="14259" y="17422"/>
                </a:lnTo>
                <a:lnTo>
                  <a:pt x="14186" y="17471"/>
                </a:lnTo>
                <a:lnTo>
                  <a:pt x="14137" y="17544"/>
                </a:lnTo>
                <a:lnTo>
                  <a:pt x="14162" y="17641"/>
                </a:lnTo>
                <a:lnTo>
                  <a:pt x="14210" y="17690"/>
                </a:lnTo>
                <a:lnTo>
                  <a:pt x="14283" y="17714"/>
                </a:lnTo>
                <a:lnTo>
                  <a:pt x="14429" y="17714"/>
                </a:lnTo>
                <a:lnTo>
                  <a:pt x="14575" y="17665"/>
                </a:lnTo>
                <a:lnTo>
                  <a:pt x="14697" y="17617"/>
                </a:lnTo>
                <a:lnTo>
                  <a:pt x="14697" y="17641"/>
                </a:lnTo>
                <a:lnTo>
                  <a:pt x="14600" y="17738"/>
                </a:lnTo>
                <a:lnTo>
                  <a:pt x="14502" y="17811"/>
                </a:lnTo>
                <a:lnTo>
                  <a:pt x="14405" y="17860"/>
                </a:lnTo>
                <a:lnTo>
                  <a:pt x="14283" y="17884"/>
                </a:lnTo>
                <a:lnTo>
                  <a:pt x="14162" y="17909"/>
                </a:lnTo>
                <a:lnTo>
                  <a:pt x="14040" y="17884"/>
                </a:lnTo>
                <a:lnTo>
                  <a:pt x="13772" y="17836"/>
                </a:lnTo>
                <a:lnTo>
                  <a:pt x="13529" y="17738"/>
                </a:lnTo>
                <a:lnTo>
                  <a:pt x="13261" y="17592"/>
                </a:lnTo>
                <a:lnTo>
                  <a:pt x="13067" y="17471"/>
                </a:lnTo>
                <a:lnTo>
                  <a:pt x="12896" y="17349"/>
                </a:lnTo>
                <a:lnTo>
                  <a:pt x="12726" y="17179"/>
                </a:lnTo>
                <a:lnTo>
                  <a:pt x="12556" y="16984"/>
                </a:lnTo>
                <a:lnTo>
                  <a:pt x="12337" y="16765"/>
                </a:lnTo>
                <a:lnTo>
                  <a:pt x="12239" y="16692"/>
                </a:lnTo>
                <a:lnTo>
                  <a:pt x="12118" y="16668"/>
                </a:lnTo>
                <a:lnTo>
                  <a:pt x="12458" y="16424"/>
                </a:lnTo>
                <a:lnTo>
                  <a:pt x="12799" y="16181"/>
                </a:lnTo>
                <a:lnTo>
                  <a:pt x="13115" y="15913"/>
                </a:lnTo>
                <a:lnTo>
                  <a:pt x="13407" y="15621"/>
                </a:lnTo>
                <a:close/>
                <a:moveTo>
                  <a:pt x="2287" y="15548"/>
                </a:moveTo>
                <a:lnTo>
                  <a:pt x="2579" y="15840"/>
                </a:lnTo>
                <a:lnTo>
                  <a:pt x="2871" y="16084"/>
                </a:lnTo>
                <a:lnTo>
                  <a:pt x="3188" y="16351"/>
                </a:lnTo>
                <a:lnTo>
                  <a:pt x="3504" y="16570"/>
                </a:lnTo>
                <a:lnTo>
                  <a:pt x="3382" y="16765"/>
                </a:lnTo>
                <a:lnTo>
                  <a:pt x="3358" y="16741"/>
                </a:lnTo>
                <a:lnTo>
                  <a:pt x="3309" y="16668"/>
                </a:lnTo>
                <a:lnTo>
                  <a:pt x="3261" y="16619"/>
                </a:lnTo>
                <a:lnTo>
                  <a:pt x="3115" y="16522"/>
                </a:lnTo>
                <a:lnTo>
                  <a:pt x="2944" y="16449"/>
                </a:lnTo>
                <a:lnTo>
                  <a:pt x="2823" y="16351"/>
                </a:lnTo>
                <a:lnTo>
                  <a:pt x="2774" y="16351"/>
                </a:lnTo>
                <a:lnTo>
                  <a:pt x="2774" y="16376"/>
                </a:lnTo>
                <a:lnTo>
                  <a:pt x="2823" y="16522"/>
                </a:lnTo>
                <a:lnTo>
                  <a:pt x="2944" y="16668"/>
                </a:lnTo>
                <a:lnTo>
                  <a:pt x="2969" y="16692"/>
                </a:lnTo>
                <a:lnTo>
                  <a:pt x="2725" y="16546"/>
                </a:lnTo>
                <a:lnTo>
                  <a:pt x="2604" y="16497"/>
                </a:lnTo>
                <a:lnTo>
                  <a:pt x="2458" y="16473"/>
                </a:lnTo>
                <a:lnTo>
                  <a:pt x="2433" y="16473"/>
                </a:lnTo>
                <a:lnTo>
                  <a:pt x="2433" y="16522"/>
                </a:lnTo>
                <a:lnTo>
                  <a:pt x="2482" y="16619"/>
                </a:lnTo>
                <a:lnTo>
                  <a:pt x="2555" y="16692"/>
                </a:lnTo>
                <a:lnTo>
                  <a:pt x="2725" y="16862"/>
                </a:lnTo>
                <a:lnTo>
                  <a:pt x="2896" y="17008"/>
                </a:lnTo>
                <a:lnTo>
                  <a:pt x="3090" y="17130"/>
                </a:lnTo>
                <a:lnTo>
                  <a:pt x="2920" y="17300"/>
                </a:lnTo>
                <a:lnTo>
                  <a:pt x="2871" y="17276"/>
                </a:lnTo>
                <a:lnTo>
                  <a:pt x="2774" y="17203"/>
                </a:lnTo>
                <a:lnTo>
                  <a:pt x="2701" y="17106"/>
                </a:lnTo>
                <a:lnTo>
                  <a:pt x="2604" y="17008"/>
                </a:lnTo>
                <a:lnTo>
                  <a:pt x="2506" y="16935"/>
                </a:lnTo>
                <a:lnTo>
                  <a:pt x="2385" y="16887"/>
                </a:lnTo>
                <a:lnTo>
                  <a:pt x="2336" y="16862"/>
                </a:lnTo>
                <a:lnTo>
                  <a:pt x="2263" y="16887"/>
                </a:lnTo>
                <a:lnTo>
                  <a:pt x="2239" y="16911"/>
                </a:lnTo>
                <a:lnTo>
                  <a:pt x="2239" y="16960"/>
                </a:lnTo>
                <a:lnTo>
                  <a:pt x="2287" y="17057"/>
                </a:lnTo>
                <a:lnTo>
                  <a:pt x="2336" y="17179"/>
                </a:lnTo>
                <a:lnTo>
                  <a:pt x="2433" y="17300"/>
                </a:lnTo>
                <a:lnTo>
                  <a:pt x="2506" y="17422"/>
                </a:lnTo>
                <a:lnTo>
                  <a:pt x="2652" y="17544"/>
                </a:lnTo>
                <a:lnTo>
                  <a:pt x="2531" y="17617"/>
                </a:lnTo>
                <a:lnTo>
                  <a:pt x="2336" y="17519"/>
                </a:lnTo>
                <a:lnTo>
                  <a:pt x="2166" y="17398"/>
                </a:lnTo>
                <a:lnTo>
                  <a:pt x="2068" y="17325"/>
                </a:lnTo>
                <a:lnTo>
                  <a:pt x="1995" y="17300"/>
                </a:lnTo>
                <a:lnTo>
                  <a:pt x="1898" y="17252"/>
                </a:lnTo>
                <a:lnTo>
                  <a:pt x="1777" y="17227"/>
                </a:lnTo>
                <a:lnTo>
                  <a:pt x="1752" y="17252"/>
                </a:lnTo>
                <a:lnTo>
                  <a:pt x="1728" y="17276"/>
                </a:lnTo>
                <a:lnTo>
                  <a:pt x="1777" y="17398"/>
                </a:lnTo>
                <a:lnTo>
                  <a:pt x="1825" y="17519"/>
                </a:lnTo>
                <a:lnTo>
                  <a:pt x="1898" y="17641"/>
                </a:lnTo>
                <a:lnTo>
                  <a:pt x="1995" y="17738"/>
                </a:lnTo>
                <a:lnTo>
                  <a:pt x="2117" y="17860"/>
                </a:lnTo>
                <a:lnTo>
                  <a:pt x="1874" y="17763"/>
                </a:lnTo>
                <a:lnTo>
                  <a:pt x="1679" y="17665"/>
                </a:lnTo>
                <a:lnTo>
                  <a:pt x="1582" y="17617"/>
                </a:lnTo>
                <a:lnTo>
                  <a:pt x="1485" y="17592"/>
                </a:lnTo>
                <a:lnTo>
                  <a:pt x="1436" y="17592"/>
                </a:lnTo>
                <a:lnTo>
                  <a:pt x="1363" y="17641"/>
                </a:lnTo>
                <a:lnTo>
                  <a:pt x="1339" y="17690"/>
                </a:lnTo>
                <a:lnTo>
                  <a:pt x="1339" y="17738"/>
                </a:lnTo>
                <a:lnTo>
                  <a:pt x="1412" y="17860"/>
                </a:lnTo>
                <a:lnTo>
                  <a:pt x="1509" y="17957"/>
                </a:lnTo>
                <a:lnTo>
                  <a:pt x="1363" y="17909"/>
                </a:lnTo>
                <a:lnTo>
                  <a:pt x="1266" y="17836"/>
                </a:lnTo>
                <a:lnTo>
                  <a:pt x="1168" y="17738"/>
                </a:lnTo>
                <a:lnTo>
                  <a:pt x="1095" y="17592"/>
                </a:lnTo>
                <a:lnTo>
                  <a:pt x="1071" y="17422"/>
                </a:lnTo>
                <a:lnTo>
                  <a:pt x="1095" y="17227"/>
                </a:lnTo>
                <a:lnTo>
                  <a:pt x="1144" y="17057"/>
                </a:lnTo>
                <a:lnTo>
                  <a:pt x="1217" y="16887"/>
                </a:lnTo>
                <a:lnTo>
                  <a:pt x="1436" y="16522"/>
                </a:lnTo>
                <a:lnTo>
                  <a:pt x="1631" y="16254"/>
                </a:lnTo>
                <a:lnTo>
                  <a:pt x="1777" y="16059"/>
                </a:lnTo>
                <a:lnTo>
                  <a:pt x="1947" y="15889"/>
                </a:lnTo>
                <a:lnTo>
                  <a:pt x="2117" y="15719"/>
                </a:lnTo>
                <a:lnTo>
                  <a:pt x="2287" y="15548"/>
                </a:lnTo>
                <a:close/>
                <a:moveTo>
                  <a:pt x="7689" y="2336"/>
                </a:moveTo>
                <a:lnTo>
                  <a:pt x="7203" y="2360"/>
                </a:lnTo>
                <a:lnTo>
                  <a:pt x="6716" y="2409"/>
                </a:lnTo>
                <a:lnTo>
                  <a:pt x="6205" y="2482"/>
                </a:lnTo>
                <a:lnTo>
                  <a:pt x="5718" y="2604"/>
                </a:lnTo>
                <a:lnTo>
                  <a:pt x="5256" y="2725"/>
                </a:lnTo>
                <a:lnTo>
                  <a:pt x="4794" y="2896"/>
                </a:lnTo>
                <a:lnTo>
                  <a:pt x="4404" y="3066"/>
                </a:lnTo>
                <a:lnTo>
                  <a:pt x="4015" y="3261"/>
                </a:lnTo>
                <a:lnTo>
                  <a:pt x="3626" y="3480"/>
                </a:lnTo>
                <a:lnTo>
                  <a:pt x="3261" y="3723"/>
                </a:lnTo>
                <a:lnTo>
                  <a:pt x="2896" y="3966"/>
                </a:lnTo>
                <a:lnTo>
                  <a:pt x="2555" y="4258"/>
                </a:lnTo>
                <a:lnTo>
                  <a:pt x="2214" y="4526"/>
                </a:lnTo>
                <a:lnTo>
                  <a:pt x="1923" y="4842"/>
                </a:lnTo>
                <a:lnTo>
                  <a:pt x="1655" y="5134"/>
                </a:lnTo>
                <a:lnTo>
                  <a:pt x="1412" y="5451"/>
                </a:lnTo>
                <a:lnTo>
                  <a:pt x="1217" y="5791"/>
                </a:lnTo>
                <a:lnTo>
                  <a:pt x="1071" y="6156"/>
                </a:lnTo>
                <a:lnTo>
                  <a:pt x="657" y="7105"/>
                </a:lnTo>
                <a:lnTo>
                  <a:pt x="463" y="7592"/>
                </a:lnTo>
                <a:lnTo>
                  <a:pt x="292" y="8078"/>
                </a:lnTo>
                <a:lnTo>
                  <a:pt x="171" y="8565"/>
                </a:lnTo>
                <a:lnTo>
                  <a:pt x="73" y="9052"/>
                </a:lnTo>
                <a:lnTo>
                  <a:pt x="25" y="9563"/>
                </a:lnTo>
                <a:lnTo>
                  <a:pt x="0" y="10074"/>
                </a:lnTo>
                <a:lnTo>
                  <a:pt x="25" y="10585"/>
                </a:lnTo>
                <a:lnTo>
                  <a:pt x="49" y="11096"/>
                </a:lnTo>
                <a:lnTo>
                  <a:pt x="122" y="11607"/>
                </a:lnTo>
                <a:lnTo>
                  <a:pt x="195" y="12093"/>
                </a:lnTo>
                <a:lnTo>
                  <a:pt x="268" y="12531"/>
                </a:lnTo>
                <a:lnTo>
                  <a:pt x="414" y="12945"/>
                </a:lnTo>
                <a:lnTo>
                  <a:pt x="584" y="13359"/>
                </a:lnTo>
                <a:lnTo>
                  <a:pt x="779" y="13723"/>
                </a:lnTo>
                <a:lnTo>
                  <a:pt x="1022" y="14088"/>
                </a:lnTo>
                <a:lnTo>
                  <a:pt x="1290" y="14453"/>
                </a:lnTo>
                <a:lnTo>
                  <a:pt x="1558" y="14794"/>
                </a:lnTo>
                <a:lnTo>
                  <a:pt x="1850" y="15135"/>
                </a:lnTo>
                <a:lnTo>
                  <a:pt x="1995" y="15281"/>
                </a:lnTo>
                <a:lnTo>
                  <a:pt x="1850" y="15378"/>
                </a:lnTo>
                <a:lnTo>
                  <a:pt x="1704" y="15500"/>
                </a:lnTo>
                <a:lnTo>
                  <a:pt x="1582" y="15621"/>
                </a:lnTo>
                <a:lnTo>
                  <a:pt x="1460" y="15767"/>
                </a:lnTo>
                <a:lnTo>
                  <a:pt x="1217" y="16084"/>
                </a:lnTo>
                <a:lnTo>
                  <a:pt x="1047" y="16351"/>
                </a:lnTo>
                <a:lnTo>
                  <a:pt x="925" y="16546"/>
                </a:lnTo>
                <a:lnTo>
                  <a:pt x="828" y="16741"/>
                </a:lnTo>
                <a:lnTo>
                  <a:pt x="730" y="16960"/>
                </a:lnTo>
                <a:lnTo>
                  <a:pt x="682" y="17179"/>
                </a:lnTo>
                <a:lnTo>
                  <a:pt x="633" y="17398"/>
                </a:lnTo>
                <a:lnTo>
                  <a:pt x="657" y="17617"/>
                </a:lnTo>
                <a:lnTo>
                  <a:pt x="706" y="17836"/>
                </a:lnTo>
                <a:lnTo>
                  <a:pt x="828" y="18055"/>
                </a:lnTo>
                <a:lnTo>
                  <a:pt x="901" y="18152"/>
                </a:lnTo>
                <a:lnTo>
                  <a:pt x="974" y="18225"/>
                </a:lnTo>
                <a:lnTo>
                  <a:pt x="1144" y="18322"/>
                </a:lnTo>
                <a:lnTo>
                  <a:pt x="1339" y="18395"/>
                </a:lnTo>
                <a:lnTo>
                  <a:pt x="1558" y="18420"/>
                </a:lnTo>
                <a:lnTo>
                  <a:pt x="1777" y="18420"/>
                </a:lnTo>
                <a:lnTo>
                  <a:pt x="1995" y="18371"/>
                </a:lnTo>
                <a:lnTo>
                  <a:pt x="2190" y="18322"/>
                </a:lnTo>
                <a:lnTo>
                  <a:pt x="2385" y="18249"/>
                </a:lnTo>
                <a:lnTo>
                  <a:pt x="2604" y="18128"/>
                </a:lnTo>
                <a:lnTo>
                  <a:pt x="2823" y="18006"/>
                </a:lnTo>
                <a:lnTo>
                  <a:pt x="3042" y="17836"/>
                </a:lnTo>
                <a:lnTo>
                  <a:pt x="3236" y="17665"/>
                </a:lnTo>
                <a:lnTo>
                  <a:pt x="3431" y="17471"/>
                </a:lnTo>
                <a:lnTo>
                  <a:pt x="3601" y="17276"/>
                </a:lnTo>
                <a:lnTo>
                  <a:pt x="3893" y="16838"/>
                </a:lnTo>
                <a:lnTo>
                  <a:pt x="4258" y="17081"/>
                </a:lnTo>
                <a:lnTo>
                  <a:pt x="4648" y="17276"/>
                </a:lnTo>
                <a:lnTo>
                  <a:pt x="4867" y="17398"/>
                </a:lnTo>
                <a:lnTo>
                  <a:pt x="5110" y="17495"/>
                </a:lnTo>
                <a:lnTo>
                  <a:pt x="5353" y="17568"/>
                </a:lnTo>
                <a:lnTo>
                  <a:pt x="5597" y="17641"/>
                </a:lnTo>
                <a:lnTo>
                  <a:pt x="6083" y="17738"/>
                </a:lnTo>
                <a:lnTo>
                  <a:pt x="6594" y="17811"/>
                </a:lnTo>
                <a:lnTo>
                  <a:pt x="7057" y="17884"/>
                </a:lnTo>
                <a:lnTo>
                  <a:pt x="7519" y="17909"/>
                </a:lnTo>
                <a:lnTo>
                  <a:pt x="8006" y="17909"/>
                </a:lnTo>
                <a:lnTo>
                  <a:pt x="8492" y="17860"/>
                </a:lnTo>
                <a:lnTo>
                  <a:pt x="8541" y="17884"/>
                </a:lnTo>
                <a:lnTo>
                  <a:pt x="8590" y="17860"/>
                </a:lnTo>
                <a:lnTo>
                  <a:pt x="8736" y="17811"/>
                </a:lnTo>
                <a:lnTo>
                  <a:pt x="8906" y="17787"/>
                </a:lnTo>
                <a:lnTo>
                  <a:pt x="9222" y="17738"/>
                </a:lnTo>
                <a:lnTo>
                  <a:pt x="9514" y="17690"/>
                </a:lnTo>
                <a:lnTo>
                  <a:pt x="9782" y="17592"/>
                </a:lnTo>
                <a:lnTo>
                  <a:pt x="10317" y="17398"/>
                </a:lnTo>
                <a:lnTo>
                  <a:pt x="11120" y="17130"/>
                </a:lnTo>
                <a:lnTo>
                  <a:pt x="11509" y="16984"/>
                </a:lnTo>
                <a:lnTo>
                  <a:pt x="11899" y="16789"/>
                </a:lnTo>
                <a:lnTo>
                  <a:pt x="11899" y="16814"/>
                </a:lnTo>
                <a:lnTo>
                  <a:pt x="11996" y="17033"/>
                </a:lnTo>
                <a:lnTo>
                  <a:pt x="12118" y="17227"/>
                </a:lnTo>
                <a:lnTo>
                  <a:pt x="12288" y="17446"/>
                </a:lnTo>
                <a:lnTo>
                  <a:pt x="12483" y="17641"/>
                </a:lnTo>
                <a:lnTo>
                  <a:pt x="12702" y="17811"/>
                </a:lnTo>
                <a:lnTo>
                  <a:pt x="12921" y="17957"/>
                </a:lnTo>
                <a:lnTo>
                  <a:pt x="13115" y="18079"/>
                </a:lnTo>
                <a:lnTo>
                  <a:pt x="13334" y="18176"/>
                </a:lnTo>
                <a:lnTo>
                  <a:pt x="13529" y="18249"/>
                </a:lnTo>
                <a:lnTo>
                  <a:pt x="13748" y="18298"/>
                </a:lnTo>
                <a:lnTo>
                  <a:pt x="13991" y="18347"/>
                </a:lnTo>
                <a:lnTo>
                  <a:pt x="14259" y="18347"/>
                </a:lnTo>
                <a:lnTo>
                  <a:pt x="14478" y="18322"/>
                </a:lnTo>
                <a:lnTo>
                  <a:pt x="14721" y="18249"/>
                </a:lnTo>
                <a:lnTo>
                  <a:pt x="14819" y="18176"/>
                </a:lnTo>
                <a:lnTo>
                  <a:pt x="14892" y="18103"/>
                </a:lnTo>
                <a:lnTo>
                  <a:pt x="14989" y="18030"/>
                </a:lnTo>
                <a:lnTo>
                  <a:pt x="15038" y="17933"/>
                </a:lnTo>
                <a:lnTo>
                  <a:pt x="15135" y="17763"/>
                </a:lnTo>
                <a:lnTo>
                  <a:pt x="15159" y="17568"/>
                </a:lnTo>
                <a:lnTo>
                  <a:pt x="15184" y="17373"/>
                </a:lnTo>
                <a:lnTo>
                  <a:pt x="15159" y="17203"/>
                </a:lnTo>
                <a:lnTo>
                  <a:pt x="15111" y="17008"/>
                </a:lnTo>
                <a:lnTo>
                  <a:pt x="15062" y="16838"/>
                </a:lnTo>
                <a:lnTo>
                  <a:pt x="14965" y="16643"/>
                </a:lnTo>
                <a:lnTo>
                  <a:pt x="14867" y="16473"/>
                </a:lnTo>
                <a:lnTo>
                  <a:pt x="14600" y="16132"/>
                </a:lnTo>
                <a:lnTo>
                  <a:pt x="14308" y="15792"/>
                </a:lnTo>
                <a:lnTo>
                  <a:pt x="13991" y="15524"/>
                </a:lnTo>
                <a:lnTo>
                  <a:pt x="13675" y="15281"/>
                </a:lnTo>
                <a:lnTo>
                  <a:pt x="13967" y="14916"/>
                </a:lnTo>
                <a:lnTo>
                  <a:pt x="14235" y="14551"/>
                </a:lnTo>
                <a:lnTo>
                  <a:pt x="14478" y="14137"/>
                </a:lnTo>
                <a:lnTo>
                  <a:pt x="14673" y="13748"/>
                </a:lnTo>
                <a:lnTo>
                  <a:pt x="14916" y="13237"/>
                </a:lnTo>
                <a:lnTo>
                  <a:pt x="15111" y="12677"/>
                </a:lnTo>
                <a:lnTo>
                  <a:pt x="15257" y="12118"/>
                </a:lnTo>
                <a:lnTo>
                  <a:pt x="15378" y="11534"/>
                </a:lnTo>
                <a:lnTo>
                  <a:pt x="15476" y="10950"/>
                </a:lnTo>
                <a:lnTo>
                  <a:pt x="15524" y="10366"/>
                </a:lnTo>
                <a:lnTo>
                  <a:pt x="15549" y="9782"/>
                </a:lnTo>
                <a:lnTo>
                  <a:pt x="15549" y="9222"/>
                </a:lnTo>
                <a:lnTo>
                  <a:pt x="15524" y="8979"/>
                </a:lnTo>
                <a:lnTo>
                  <a:pt x="15476" y="8735"/>
                </a:lnTo>
                <a:lnTo>
                  <a:pt x="15354" y="8249"/>
                </a:lnTo>
                <a:lnTo>
                  <a:pt x="15208" y="7786"/>
                </a:lnTo>
                <a:lnTo>
                  <a:pt x="15038" y="7348"/>
                </a:lnTo>
                <a:lnTo>
                  <a:pt x="14867" y="6910"/>
                </a:lnTo>
                <a:lnTo>
                  <a:pt x="14794" y="6691"/>
                </a:lnTo>
                <a:lnTo>
                  <a:pt x="14697" y="6472"/>
                </a:lnTo>
                <a:lnTo>
                  <a:pt x="14575" y="6278"/>
                </a:lnTo>
                <a:lnTo>
                  <a:pt x="14429" y="6107"/>
                </a:lnTo>
                <a:lnTo>
                  <a:pt x="14381" y="6107"/>
                </a:lnTo>
                <a:lnTo>
                  <a:pt x="13991" y="6034"/>
                </a:lnTo>
                <a:lnTo>
                  <a:pt x="13578" y="5961"/>
                </a:lnTo>
                <a:lnTo>
                  <a:pt x="13042" y="6521"/>
                </a:lnTo>
                <a:lnTo>
                  <a:pt x="12458" y="7105"/>
                </a:lnTo>
                <a:lnTo>
                  <a:pt x="12580" y="7202"/>
                </a:lnTo>
                <a:lnTo>
                  <a:pt x="12702" y="7324"/>
                </a:lnTo>
                <a:lnTo>
                  <a:pt x="12799" y="7470"/>
                </a:lnTo>
                <a:lnTo>
                  <a:pt x="12872" y="7616"/>
                </a:lnTo>
                <a:lnTo>
                  <a:pt x="13018" y="7957"/>
                </a:lnTo>
                <a:lnTo>
                  <a:pt x="13140" y="8249"/>
                </a:lnTo>
                <a:lnTo>
                  <a:pt x="13213" y="8468"/>
                </a:lnTo>
                <a:lnTo>
                  <a:pt x="13286" y="8687"/>
                </a:lnTo>
                <a:lnTo>
                  <a:pt x="13383" y="9173"/>
                </a:lnTo>
                <a:lnTo>
                  <a:pt x="13407" y="9684"/>
                </a:lnTo>
                <a:lnTo>
                  <a:pt x="13407" y="10147"/>
                </a:lnTo>
                <a:lnTo>
                  <a:pt x="13383" y="10585"/>
                </a:lnTo>
                <a:lnTo>
                  <a:pt x="13310" y="11023"/>
                </a:lnTo>
                <a:lnTo>
                  <a:pt x="13188" y="11436"/>
                </a:lnTo>
                <a:lnTo>
                  <a:pt x="13042" y="11850"/>
                </a:lnTo>
                <a:lnTo>
                  <a:pt x="12872" y="12264"/>
                </a:lnTo>
                <a:lnTo>
                  <a:pt x="12677" y="12653"/>
                </a:lnTo>
                <a:lnTo>
                  <a:pt x="12458" y="13018"/>
                </a:lnTo>
                <a:lnTo>
                  <a:pt x="12239" y="13383"/>
                </a:lnTo>
                <a:lnTo>
                  <a:pt x="11923" y="13748"/>
                </a:lnTo>
                <a:lnTo>
                  <a:pt x="11582" y="14088"/>
                </a:lnTo>
                <a:lnTo>
                  <a:pt x="11217" y="14380"/>
                </a:lnTo>
                <a:lnTo>
                  <a:pt x="10828" y="14648"/>
                </a:lnTo>
                <a:lnTo>
                  <a:pt x="10414" y="14867"/>
                </a:lnTo>
                <a:lnTo>
                  <a:pt x="9976" y="15062"/>
                </a:lnTo>
                <a:lnTo>
                  <a:pt x="9539" y="15256"/>
                </a:lnTo>
                <a:lnTo>
                  <a:pt x="9101" y="15427"/>
                </a:lnTo>
                <a:lnTo>
                  <a:pt x="8809" y="15524"/>
                </a:lnTo>
                <a:lnTo>
                  <a:pt x="8517" y="15597"/>
                </a:lnTo>
                <a:lnTo>
                  <a:pt x="8225" y="15646"/>
                </a:lnTo>
                <a:lnTo>
                  <a:pt x="7957" y="15670"/>
                </a:lnTo>
                <a:lnTo>
                  <a:pt x="7397" y="15670"/>
                </a:lnTo>
                <a:lnTo>
                  <a:pt x="7130" y="15646"/>
                </a:lnTo>
                <a:lnTo>
                  <a:pt x="6862" y="15597"/>
                </a:lnTo>
                <a:lnTo>
                  <a:pt x="6594" y="15548"/>
                </a:lnTo>
                <a:lnTo>
                  <a:pt x="6327" y="15475"/>
                </a:lnTo>
                <a:lnTo>
                  <a:pt x="5816" y="15281"/>
                </a:lnTo>
                <a:lnTo>
                  <a:pt x="5280" y="15062"/>
                </a:lnTo>
                <a:lnTo>
                  <a:pt x="4769" y="14770"/>
                </a:lnTo>
                <a:lnTo>
                  <a:pt x="4015" y="14307"/>
                </a:lnTo>
                <a:lnTo>
                  <a:pt x="3918" y="14259"/>
                </a:lnTo>
                <a:lnTo>
                  <a:pt x="3820" y="14161"/>
                </a:lnTo>
                <a:lnTo>
                  <a:pt x="3674" y="13991"/>
                </a:lnTo>
                <a:lnTo>
                  <a:pt x="3382" y="13602"/>
                </a:lnTo>
                <a:lnTo>
                  <a:pt x="3066" y="13164"/>
                </a:lnTo>
                <a:lnTo>
                  <a:pt x="2774" y="12726"/>
                </a:lnTo>
                <a:lnTo>
                  <a:pt x="2652" y="12483"/>
                </a:lnTo>
                <a:lnTo>
                  <a:pt x="2555" y="12239"/>
                </a:lnTo>
                <a:lnTo>
                  <a:pt x="2458" y="11972"/>
                </a:lnTo>
                <a:lnTo>
                  <a:pt x="2360" y="11728"/>
                </a:lnTo>
                <a:lnTo>
                  <a:pt x="2263" y="11242"/>
                </a:lnTo>
                <a:lnTo>
                  <a:pt x="2214" y="10731"/>
                </a:lnTo>
                <a:lnTo>
                  <a:pt x="2214" y="10220"/>
                </a:lnTo>
                <a:lnTo>
                  <a:pt x="2239" y="9684"/>
                </a:lnTo>
                <a:lnTo>
                  <a:pt x="2336" y="9149"/>
                </a:lnTo>
                <a:lnTo>
                  <a:pt x="2433" y="8662"/>
                </a:lnTo>
                <a:lnTo>
                  <a:pt x="2604" y="8151"/>
                </a:lnTo>
                <a:lnTo>
                  <a:pt x="2774" y="7713"/>
                </a:lnTo>
                <a:lnTo>
                  <a:pt x="2969" y="7324"/>
                </a:lnTo>
                <a:lnTo>
                  <a:pt x="3188" y="6959"/>
                </a:lnTo>
                <a:lnTo>
                  <a:pt x="3431" y="6618"/>
                </a:lnTo>
                <a:lnTo>
                  <a:pt x="3699" y="6302"/>
                </a:lnTo>
                <a:lnTo>
                  <a:pt x="4015" y="6010"/>
                </a:lnTo>
                <a:lnTo>
                  <a:pt x="4331" y="5742"/>
                </a:lnTo>
                <a:lnTo>
                  <a:pt x="4648" y="5499"/>
                </a:lnTo>
                <a:lnTo>
                  <a:pt x="5013" y="5280"/>
                </a:lnTo>
                <a:lnTo>
                  <a:pt x="5378" y="5086"/>
                </a:lnTo>
                <a:lnTo>
                  <a:pt x="5767" y="4915"/>
                </a:lnTo>
                <a:lnTo>
                  <a:pt x="6156" y="4794"/>
                </a:lnTo>
                <a:lnTo>
                  <a:pt x="6570" y="4672"/>
                </a:lnTo>
                <a:lnTo>
                  <a:pt x="6984" y="4599"/>
                </a:lnTo>
                <a:lnTo>
                  <a:pt x="7397" y="4550"/>
                </a:lnTo>
                <a:lnTo>
                  <a:pt x="7811" y="4526"/>
                </a:lnTo>
                <a:lnTo>
                  <a:pt x="8225" y="4526"/>
                </a:lnTo>
                <a:lnTo>
                  <a:pt x="8614" y="4575"/>
                </a:lnTo>
                <a:lnTo>
                  <a:pt x="8979" y="4623"/>
                </a:lnTo>
                <a:lnTo>
                  <a:pt x="9344" y="4696"/>
                </a:lnTo>
                <a:lnTo>
                  <a:pt x="9685" y="4794"/>
                </a:lnTo>
                <a:lnTo>
                  <a:pt x="10049" y="4940"/>
                </a:lnTo>
                <a:lnTo>
                  <a:pt x="10390" y="5086"/>
                </a:lnTo>
                <a:lnTo>
                  <a:pt x="10706" y="5280"/>
                </a:lnTo>
                <a:lnTo>
                  <a:pt x="10998" y="5499"/>
                </a:lnTo>
                <a:lnTo>
                  <a:pt x="11363" y="5134"/>
                </a:lnTo>
                <a:lnTo>
                  <a:pt x="11704" y="4745"/>
                </a:lnTo>
                <a:lnTo>
                  <a:pt x="11874" y="4575"/>
                </a:lnTo>
                <a:lnTo>
                  <a:pt x="11801" y="4258"/>
                </a:lnTo>
                <a:lnTo>
                  <a:pt x="11777" y="3942"/>
                </a:lnTo>
                <a:lnTo>
                  <a:pt x="11728" y="3650"/>
                </a:lnTo>
                <a:lnTo>
                  <a:pt x="11680" y="3382"/>
                </a:lnTo>
                <a:lnTo>
                  <a:pt x="11169" y="3042"/>
                </a:lnTo>
                <a:lnTo>
                  <a:pt x="10925" y="2871"/>
                </a:lnTo>
                <a:lnTo>
                  <a:pt x="10633" y="2750"/>
                </a:lnTo>
                <a:lnTo>
                  <a:pt x="10147" y="2579"/>
                </a:lnTo>
                <a:lnTo>
                  <a:pt x="9685" y="2458"/>
                </a:lnTo>
                <a:lnTo>
                  <a:pt x="9174" y="2385"/>
                </a:lnTo>
                <a:lnTo>
                  <a:pt x="8687" y="2336"/>
                </a:lnTo>
                <a:close/>
              </a:path>
            </a:pathLst>
          </a:custGeom>
          <a:solidFill>
            <a:srgbClr val="0B5394"/>
          </a:solidFill>
          <a:ln>
            <a:noFill/>
          </a:ln>
        </p:spPr>
        <p:txBody>
          <a:bodyPr spcFirstLastPara="1" wrap="square" lIns="121900" tIns="121900" rIns="121900" bIns="121900" anchor="ctr" anchorCtr="0">
            <a:noAutofit/>
          </a:bodyPr>
          <a:lstStyle/>
          <a:p>
            <a:endParaRPr sz="2400"/>
          </a:p>
        </p:txBody>
      </p:sp>
    </p:spTree>
    <p:extLst>
      <p:ext uri="{BB962C8B-B14F-4D97-AF65-F5344CB8AC3E}">
        <p14:creationId xmlns:p14="http://schemas.microsoft.com/office/powerpoint/2010/main" val="29664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976045" y="1616477"/>
            <a:ext cx="7438490" cy="4157599"/>
          </a:xfrm>
          <a:prstGeom prst="rect">
            <a:avLst/>
          </a:prstGeom>
        </p:spPr>
        <p:txBody>
          <a:bodyPr spcFirstLastPara="1" vert="horz" wrap="square" lIns="121900" tIns="121900" rIns="121900" bIns="121900" rtlCol="0" anchor="t" anchorCtr="0">
            <a:noAutofit/>
          </a:bodyPr>
          <a:lstStyle/>
          <a:p>
            <a:pPr marL="50799" indent="0">
              <a:buNone/>
            </a:pPr>
            <a:r>
              <a:rPr lang="tr-TR" sz="2000" dirty="0"/>
              <a:t>Bu on büyük ölçekli strateji, ana hatlardan oluşmaktadır ve öğretmenler, bulundukları duruma özgü olarak kendi küçük ölçekli stratejilerini ve uygulayacakları teknikleri üretebilirler.</a:t>
            </a:r>
          </a:p>
          <a:p>
            <a:pPr marL="50799" indent="0">
              <a:buNone/>
            </a:pPr>
            <a:r>
              <a:rPr lang="tr-TR" sz="2000" dirty="0"/>
              <a:t> </a:t>
            </a:r>
          </a:p>
          <a:p>
            <a:pPr marL="50799" indent="0">
              <a:buNone/>
            </a:pPr>
            <a:r>
              <a:rPr lang="tr-TR" sz="2000" dirty="0"/>
              <a:t>Dikkatlice incelendiğinde, söz konusu bu büyük ölçekli stratejilerdeki bazı unsurlara şimdiye kadar oluşturulan bazı yöntemlerde değinilmiş olduğu görülebilir; ancak, bu görüşün özelliği tüm bu stratejileri bir arada, toplu olarak sunuyor olmasıdır. Strateji adı altında sunulan bu öneriler, dil öğretimi alanına yeni bir bakış açısı kazandırarak, yöntem kavramının da eleştirilebileceğini kanıtlamaktadır. </a:t>
            </a:r>
          </a:p>
          <a:p>
            <a:pPr marL="50799" indent="0">
              <a:buNone/>
            </a:pPr>
            <a:endParaRPr lang="tr-TR" sz="2000" dirty="0"/>
          </a:p>
          <a:p>
            <a:pPr marL="50799" indent="0">
              <a:buNone/>
            </a:pPr>
            <a:r>
              <a:rPr lang="tr-TR" sz="2000" dirty="0"/>
              <a:t> </a:t>
            </a:r>
          </a:p>
        </p:txBody>
      </p:sp>
      <p:sp>
        <p:nvSpPr>
          <p:cNvPr id="87" name="Shape 87"/>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sp>
        <p:nvSpPr>
          <p:cNvPr id="88" name="Shape 88"/>
          <p:cNvSpPr/>
          <p:nvPr/>
        </p:nvSpPr>
        <p:spPr>
          <a:xfrm>
            <a:off x="9464401" y="1435842"/>
            <a:ext cx="1708788" cy="1725749"/>
          </a:xfrm>
          <a:custGeom>
            <a:avLst/>
            <a:gdLst/>
            <a:ahLst/>
            <a:cxnLst/>
            <a:rect l="0" t="0" r="0" b="0"/>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rgbClr val="0B5394"/>
          </a:solidFill>
          <a:ln>
            <a:noFill/>
          </a:ln>
        </p:spPr>
        <p:txBody>
          <a:bodyPr spcFirstLastPara="1" wrap="square" lIns="121900" tIns="121900" rIns="121900" bIns="121900" anchor="ctr" anchorCtr="0">
            <a:noAutofit/>
          </a:bodyPr>
          <a:lstStyle/>
          <a:p>
            <a:endParaRPr sz="2400"/>
          </a:p>
        </p:txBody>
      </p:sp>
    </p:spTree>
    <p:extLst>
      <p:ext uri="{BB962C8B-B14F-4D97-AF65-F5344CB8AC3E}">
        <p14:creationId xmlns:p14="http://schemas.microsoft.com/office/powerpoint/2010/main" val="140620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Geniş ekran</PresentationFormat>
  <Paragraphs>19</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Pangolin</vt:lpstr>
      <vt:lpstr>Office Teması</vt:lpstr>
      <vt:lpstr>DBB 404 Yabancı Dil Öğretimi</vt:lpstr>
      <vt:lpstr>PowerPoint Sunusu</vt:lpstr>
      <vt:lpstr>PowerPoint Sunusu</vt:lpstr>
      <vt:lpstr>PowerPoint Sunusu</vt:lpstr>
      <vt:lpstr>Kumaravadivelu, on büyük ölçekli strateji belirlemiştir:   1. Öğrenme olanaklarını en üst düzeye çıkarmak  2. Yanlış anlamaları en aza indirmek  3. Karşılıklı görüşmeleri kolaylaştırmak  4. Öğrenen özerkliğini geliştirmek  5. Dil farkındalığının gelişmesine yardımcı olmak  6. Öğrenen özerkliğini özendirmek  7. Dilsel girdiyi bağlamlaştırmak  8. Dil becerilerini bütünleştirmek  9. Toplumsal ilişkiyi sağlamak  10.Kültürel bilinci arttırmak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1</cp:revision>
  <dcterms:created xsi:type="dcterms:W3CDTF">2018-02-19T13:32:15Z</dcterms:created>
  <dcterms:modified xsi:type="dcterms:W3CDTF">2018-02-19T13:32:29Z</dcterms:modified>
</cp:coreProperties>
</file>