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55000" lnSpcReduction="20000"/>
          </a:bodyPr>
          <a:lstStyle/>
          <a:p>
            <a:r>
              <a:rPr lang="tr-TR" sz="4400" dirty="0">
                <a:latin typeface="Bell MT" pitchFamily="18" charset="0"/>
                <a:cs typeface="Andalus" pitchFamily="18" charset="-78"/>
              </a:rPr>
              <a:t>Bir sanat ürünü veya sanatsal parça nedir?</a:t>
            </a:r>
          </a:p>
          <a:p>
            <a:r>
              <a:rPr lang="tr-TR" sz="4400" dirty="0">
                <a:latin typeface="Bell MT" pitchFamily="18" charset="0"/>
                <a:cs typeface="Andalus" pitchFamily="18" charset="-78"/>
              </a:rPr>
              <a:t>Sanatsal parça nelerden oluşur?</a:t>
            </a:r>
          </a:p>
          <a:p>
            <a:r>
              <a:rPr lang="tr-TR" sz="4400" dirty="0">
                <a:latin typeface="Bell MT" pitchFamily="18" charset="0"/>
                <a:cs typeface="Andalus" pitchFamily="18" charset="-78"/>
              </a:rPr>
              <a:t>Estetik, sanatsal parçanın okunmasında gerekli ve hatta vazgeçilmez bir öğe midir?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Modern sanat ve mülkiyet ilişkileri:</a:t>
            </a:r>
          </a:p>
          <a:p>
            <a:r>
              <a:rPr lang="tr-TR" sz="2400" dirty="0">
                <a:latin typeface="Bell MT" pitchFamily="18" charset="0"/>
              </a:rPr>
              <a:t>Dersin ikinci haftasında John Berger’i takip ederek bu defa modern sanatın nasıl mülkiyet ilişkileri kurduğunu ve mülkiyete konu olduğunu yorumlayacağız.</a:t>
            </a:r>
          </a:p>
          <a:p>
            <a:r>
              <a:rPr lang="tr-TR" sz="2400" dirty="0">
                <a:latin typeface="Bell MT" pitchFamily="18" charset="0"/>
              </a:rPr>
              <a:t>Bu doğrultuda Rönesans yağlı boya </a:t>
            </a:r>
            <a:r>
              <a:rPr lang="tr-TR" sz="2400" dirty="0" smtClean="0">
                <a:latin typeface="Bell MT" pitchFamily="18" charset="0"/>
              </a:rPr>
              <a:t>sanatı üzerinden yağlı </a:t>
            </a:r>
            <a:r>
              <a:rPr lang="tr-TR" sz="2400" dirty="0">
                <a:latin typeface="Bell MT" pitchFamily="18" charset="0"/>
              </a:rPr>
              <a:t>boyanın, “gerçeklik“ hissini kurmada teknik bir hüner barındırdığına </a:t>
            </a:r>
            <a:r>
              <a:rPr lang="tr-TR" sz="2400" dirty="0" smtClean="0">
                <a:latin typeface="Bell MT" pitchFamily="18" charset="0"/>
              </a:rPr>
              <a:t>odaklanıp ama </a:t>
            </a:r>
            <a:r>
              <a:rPr lang="tr-TR" sz="2400" dirty="0">
                <a:latin typeface="Bell MT" pitchFamily="18" charset="0"/>
              </a:rPr>
              <a:t>bu hissin özünde anlatılama ve hikaye etme geleneğinde köklü bir dönüşüm yaratarak özel mülkiyetin işaretlenmesini sağlayan bir “an“ resmi </a:t>
            </a:r>
            <a:r>
              <a:rPr lang="tr-TR" sz="2400" dirty="0" smtClean="0">
                <a:latin typeface="Bell MT" pitchFamily="18" charset="0"/>
              </a:rPr>
              <a:t>yarattığı şeklindeki argümana yer vereceğiz.</a:t>
            </a:r>
            <a:endParaRPr lang="tr-TR" sz="2400" dirty="0">
              <a:latin typeface="Bell MT" pitchFamily="18" charset="0"/>
            </a:endParaRPr>
          </a:p>
          <a:p>
            <a:endParaRPr lang="tr-TR" sz="2400" dirty="0">
              <a:latin typeface="Bell MT" pitchFamily="18" charset="0"/>
            </a:endParaRPr>
          </a:p>
          <a:p>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fontScale="92500"/>
          </a:bodyPr>
          <a:lstStyle/>
          <a:p>
            <a:r>
              <a:rPr lang="tr-TR" sz="2400" dirty="0">
                <a:latin typeface="Bell MT" pitchFamily="18" charset="0"/>
              </a:rPr>
              <a:t>Berger’e göre, mülkiyetin yağlı boya resim geleneği ile işaretlenmesi karşısında belki de en ağır bedeli bir toplumsal cinsiyet kategorisi olarak kadınlar ödemiştir. Bu gelenek içerisinde kadınların belli bir görme biçimi ile sunulması, belli bir çıplaklık ve duruşun kadınlığın nişanesi olarak kodlanmasını başlatmıştır. Gören gözün erkek olmasının bir mülk olarak kadınlık ve kadınsılık </a:t>
            </a:r>
            <a:r>
              <a:rPr lang="tr-TR" sz="2400" dirty="0" err="1">
                <a:latin typeface="Bell MT" pitchFamily="18" charset="0"/>
              </a:rPr>
              <a:t>formülasyonunu</a:t>
            </a:r>
            <a:r>
              <a:rPr lang="tr-TR" sz="2400" dirty="0">
                <a:latin typeface="Bell MT" pitchFamily="18" charset="0"/>
              </a:rPr>
              <a:t> kökten bir biçimde kurduğu iddia edilebilir. </a:t>
            </a:r>
          </a:p>
          <a:p>
            <a:r>
              <a:rPr lang="tr-TR" sz="2400" dirty="0">
                <a:latin typeface="Bell MT" pitchFamily="18" charset="0"/>
              </a:rPr>
              <a:t>Öte yandan yağlı boya özelinde ve sanat parçası genelinde sanatın mülkiyete konu olduğunun farkında olan ve eserinde bilerek mülkiyet kodlarının dayattığı görme biçimi kodları ile oynayan bir “büyük sanatçı“ tavrından da bahsetmektedir Berger. </a:t>
            </a:r>
          </a:p>
          <a:p>
            <a:r>
              <a:rPr lang="tr-TR" sz="2400" dirty="0">
                <a:latin typeface="Bell MT" pitchFamily="18" charset="0"/>
              </a:rPr>
              <a:t>Dersin ikinci haftası kapsamında bu yaklaşımların izini </a:t>
            </a:r>
            <a:r>
              <a:rPr lang="tr-TR" sz="2400" dirty="0" smtClean="0">
                <a:latin typeface="Bell MT" pitchFamily="18" charset="0"/>
              </a:rPr>
              <a:t>süreceğiz</a:t>
            </a:r>
            <a:r>
              <a:rPr lang="tr-TR" sz="2400" dirty="0">
                <a:latin typeface="Bell MT"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John </a:t>
            </a:r>
            <a:r>
              <a:rPr lang="tr-TR" sz="2400" dirty="0" err="1">
                <a:latin typeface="Bell MT" pitchFamily="18" charset="0"/>
              </a:rPr>
              <a:t>Berger</a:t>
            </a:r>
            <a:r>
              <a:rPr lang="tr-TR" sz="2400" dirty="0">
                <a:latin typeface="Bell MT" pitchFamily="18" charset="0"/>
              </a:rPr>
              <a:t> (2003). </a:t>
            </a:r>
            <a:r>
              <a:rPr lang="tr-TR" sz="2400" i="1" dirty="0">
                <a:latin typeface="Bell MT" pitchFamily="18" charset="0"/>
              </a:rPr>
              <a:t>Görme Biçimleri</a:t>
            </a:r>
            <a:r>
              <a:rPr lang="tr-TR" sz="2400" dirty="0">
                <a:latin typeface="Bell MT" pitchFamily="18" charset="0"/>
              </a:rPr>
              <a:t>. İstanbul: Metis Yayınları. (2. Bölüm ve 3. Bölüm)</a:t>
            </a:r>
          </a:p>
          <a:p>
            <a:r>
              <a:rPr lang="tr-TR" sz="2400" dirty="0" err="1">
                <a:latin typeface="Bell MT" pitchFamily="18" charset="0"/>
              </a:rPr>
              <a:t>Umberto</a:t>
            </a:r>
            <a:r>
              <a:rPr lang="tr-TR" sz="2400" dirty="0">
                <a:latin typeface="Bell MT" pitchFamily="18" charset="0"/>
              </a:rPr>
              <a:t> </a:t>
            </a:r>
            <a:r>
              <a:rPr lang="tr-TR" sz="2400" dirty="0" err="1">
                <a:latin typeface="Bell MT" pitchFamily="18" charset="0"/>
              </a:rPr>
              <a:t>Eco</a:t>
            </a:r>
            <a:r>
              <a:rPr lang="tr-TR" sz="2400" dirty="0">
                <a:latin typeface="Bell MT" pitchFamily="18" charset="0"/>
              </a:rPr>
              <a:t> (2018). </a:t>
            </a:r>
            <a:r>
              <a:rPr lang="tr-TR" sz="2400" i="1" dirty="0">
                <a:latin typeface="Bell MT" pitchFamily="18" charset="0"/>
              </a:rPr>
              <a:t>Gülün Adı</a:t>
            </a:r>
            <a:r>
              <a:rPr lang="tr-TR" sz="2400" dirty="0">
                <a:latin typeface="Bell MT" pitchFamily="18" charset="0"/>
              </a:rPr>
              <a:t>. İstanbul: </a:t>
            </a:r>
            <a:r>
              <a:rPr lang="tr-TR" sz="2400">
                <a:latin typeface="Bell MT" pitchFamily="18" charset="0"/>
              </a:rPr>
              <a:t>Can Yayınları. </a:t>
            </a:r>
            <a:r>
              <a:rPr lang="tr-TR" sz="2400" dirty="0">
                <a:latin typeface="Bell MT" pitchFamily="18" charset="0"/>
              </a:rPr>
              <a:t>(Kitabın ikinci ve üçüncü çeyreği)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268</Words>
  <Application>Microsoft Office PowerPoint</Application>
  <PresentationFormat>Ekran Gösterisi (4:3)</PresentationFormat>
  <Paragraphs>17</Paragraphs>
  <Slides>4</Slides>
  <Notes>1</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1. konu</vt:lpstr>
      <vt:lpstr>2. hafta</vt:lpstr>
      <vt:lpstr>2. hafta</vt:lpstr>
      <vt:lpstr>2.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23</cp:revision>
  <dcterms:created xsi:type="dcterms:W3CDTF">2018-05-08T13:48:36Z</dcterms:created>
  <dcterms:modified xsi:type="dcterms:W3CDTF">2018-05-29T13:52:29Z</dcterms:modified>
</cp:coreProperties>
</file>