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58" r:id="rId12"/>
    <p:sldId id="292" r:id="rId13"/>
    <p:sldId id="259" r:id="rId14"/>
    <p:sldId id="260" r:id="rId15"/>
    <p:sldId id="261" r:id="rId16"/>
    <p:sldId id="280" r:id="rId17"/>
    <p:sldId id="263" r:id="rId18"/>
    <p:sldId id="264" r:id="rId19"/>
    <p:sldId id="265" r:id="rId20"/>
    <p:sldId id="275" r:id="rId21"/>
    <p:sldId id="266" r:id="rId22"/>
    <p:sldId id="281" r:id="rId23"/>
    <p:sldId id="267" r:id="rId24"/>
    <p:sldId id="268" r:id="rId25"/>
    <p:sldId id="282" r:id="rId26"/>
    <p:sldId id="269" r:id="rId27"/>
    <p:sldId id="270" r:id="rId28"/>
    <p:sldId id="271" r:id="rId29"/>
    <p:sldId id="276" r:id="rId30"/>
    <p:sldId id="272" r:id="rId31"/>
    <p:sldId id="273" r:id="rId32"/>
    <p:sldId id="274" r:id="rId33"/>
    <p:sldId id="294" r:id="rId34"/>
    <p:sldId id="333" r:id="rId36"/>
    <p:sldId id="295" r:id="rId37"/>
    <p:sldId id="296" r:id="rId38"/>
    <p:sldId id="298" r:id="rId39"/>
    <p:sldId id="30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01" r:id="rId53"/>
    <p:sldId id="334" r:id="rId5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70607" autoAdjust="0"/>
  </p:normalViewPr>
  <p:slideViewPr>
    <p:cSldViewPr>
      <p:cViewPr varScale="1">
        <p:scale>
          <a:sx n="57" d="100"/>
          <a:sy n="57" d="100"/>
        </p:scale>
        <p:origin x="888" y="66"/>
      </p:cViewPr>
      <p:guideLst>
        <p:guide orient="horz" pos="2175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C6D2D-7EB4-4947-95E1-FA15A4FF3C64}" type="datetimeFigureOut">
              <a:rPr lang="tr-TR" smtClean="0"/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C1984-9B30-4D66-91B2-960C4AAE7EBF}" type="slidenum">
              <a:rPr lang="tr-TR" smtClean="0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1200" dirty="0" smtClean="0"/>
              <a:t>*</a:t>
            </a:r>
            <a:r>
              <a:rPr lang="en-US" sz="1200" dirty="0" smtClean="0"/>
              <a:t>The non-viral strategies for NA delivery can be divided in physical and chemical methods</a:t>
            </a:r>
            <a:r>
              <a:rPr lang="tr-TR" sz="1200" dirty="0" smtClean="0"/>
              <a:t>.</a:t>
            </a:r>
            <a:r>
              <a:rPr lang="en-US" sz="1200" dirty="0" smtClean="0"/>
              <a:t> Examples of physical methods are needle and jet injection, hydrodynamic, electroporation, </a:t>
            </a:r>
            <a:r>
              <a:rPr lang="en-US" sz="1200" dirty="0" err="1" smtClean="0"/>
              <a:t>sonoporation</a:t>
            </a:r>
            <a:r>
              <a:rPr lang="en-US" sz="1200" dirty="0" smtClean="0"/>
              <a:t> and gene gun. </a:t>
            </a:r>
            <a:endParaRPr lang="tr-T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1200" dirty="0" smtClean="0"/>
              <a:t>*</a:t>
            </a:r>
            <a:r>
              <a:rPr lang="en-US" sz="1200" dirty="0" smtClean="0"/>
              <a:t>These techniques consist of applying a physical force that creates transient membrane holes/defects and facilitate NA transfer to the cell nucleus. According to the physical methods approach, NA are transferred to the cell nucleus without using any formulating strategy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*</a:t>
            </a:r>
            <a:r>
              <a:rPr lang="tr-TR" dirty="0" err="1" smtClean="0"/>
              <a:t>The</a:t>
            </a:r>
            <a:r>
              <a:rPr lang="tr-TR" baseline="0" dirty="0" smtClean="0"/>
              <a:t> figüre </a:t>
            </a:r>
            <a:r>
              <a:rPr lang="tr-TR" baseline="0" dirty="0" err="1" smtClean="0"/>
              <a:t>shows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the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processes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required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for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the</a:t>
            </a:r>
            <a:r>
              <a:rPr lang="tr-TR" baseline="0" dirty="0" smtClean="0"/>
              <a:t> NA </a:t>
            </a:r>
            <a:r>
              <a:rPr lang="tr-TR" baseline="0" dirty="0" err="1" smtClean="0"/>
              <a:t>reaching</a:t>
            </a:r>
            <a:r>
              <a:rPr lang="tr-TR" baseline="0" dirty="0" smtClean="0"/>
              <a:t> </a:t>
            </a:r>
            <a:r>
              <a:rPr lang="tr-TR" baseline="0" dirty="0" err="1" smtClean="0"/>
              <a:t>the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cell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nucleus</a:t>
            </a:r>
            <a:r>
              <a:rPr lang="tr-TR" baseline="0" dirty="0" smtClean="0"/>
              <a:t>.</a:t>
            </a:r>
            <a:endParaRPr lang="tr-TR" dirty="0" smtClean="0"/>
          </a:p>
          <a:p>
            <a:r>
              <a:rPr lang="tr-TR" dirty="0" smtClean="0"/>
              <a:t>*</a:t>
            </a:r>
            <a:r>
              <a:rPr lang="en-US" dirty="0" smtClean="0"/>
              <a:t>To achieve the therapeutic target, non-viral NA delivery systems should firstly be internalized by cells, undertaking endocytosis and avoiding </a:t>
            </a:r>
            <a:r>
              <a:rPr lang="en-US" dirty="0" err="1" smtClean="0"/>
              <a:t>endosomal</a:t>
            </a:r>
            <a:r>
              <a:rPr lang="en-US" dirty="0" smtClean="0"/>
              <a:t> or </a:t>
            </a:r>
            <a:r>
              <a:rPr lang="en-US" dirty="0" err="1" smtClean="0"/>
              <a:t>lysosomal</a:t>
            </a:r>
            <a:r>
              <a:rPr lang="en-US" dirty="0" smtClean="0"/>
              <a:t> degradation. Afterwards, NA are released in the cytoplasm and entry in the cell nucleus, where the respective gene expression will be performed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C1984-9B30-4D66-91B2-960C4AAE7EBF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*</a:t>
            </a:r>
            <a:r>
              <a:rPr lang="en-US" dirty="0" smtClean="0"/>
              <a:t>The use of non-viral delivery systems presents some advantages over the viral ones, such as the absence of an immune response to the carrier and their capacity to transport higher amounts of NA</a:t>
            </a:r>
            <a:r>
              <a:rPr lang="tr-TR" dirty="0" smtClean="0"/>
              <a:t>.</a:t>
            </a:r>
            <a:endParaRPr lang="tr-TR" dirty="0" smtClean="0"/>
          </a:p>
          <a:p>
            <a:r>
              <a:rPr lang="tr-TR" dirty="0" smtClean="0"/>
              <a:t>*</a:t>
            </a:r>
            <a:r>
              <a:rPr lang="en-US" dirty="0" smtClean="0"/>
              <a:t> In addition, the non-viral vectors usually present high reproducibility, acceptable chemical and physical stability, possibility of surface modification and targeting to specific cells or tissues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C1984-9B30-4D66-91B2-960C4AAE7EBF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C1984-9B30-4D66-91B2-960C4AAE7EBF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*</a:t>
            </a:r>
            <a:r>
              <a:rPr lang="en-US" dirty="0" smtClean="0"/>
              <a:t>Liposomes are spherical vesicles composed by one or more phospholipid bilayers that surround an aqueous inner core. </a:t>
            </a:r>
            <a:endParaRPr lang="tr-TR" dirty="0" smtClean="0"/>
          </a:p>
          <a:p>
            <a:r>
              <a:rPr lang="tr-TR" dirty="0" smtClean="0"/>
              <a:t>*P</a:t>
            </a:r>
            <a:r>
              <a:rPr lang="en-US" dirty="0" err="1" smtClean="0"/>
              <a:t>hospholipids</a:t>
            </a:r>
            <a:r>
              <a:rPr lang="en-US" dirty="0" smtClean="0"/>
              <a:t> are natural components of living membrane cells, allowing for a low toxicity potential. </a:t>
            </a:r>
            <a:endParaRPr lang="tr-TR" dirty="0" smtClean="0"/>
          </a:p>
          <a:p>
            <a:r>
              <a:rPr lang="tr-TR" dirty="0" smtClean="0"/>
              <a:t>*</a:t>
            </a:r>
            <a:r>
              <a:rPr lang="en-US" dirty="0" smtClean="0"/>
              <a:t>These features make</a:t>
            </a:r>
            <a:r>
              <a:rPr lang="tr-TR" baseline="0" dirty="0" smtClean="0"/>
              <a:t> </a:t>
            </a:r>
            <a:r>
              <a:rPr lang="tr-TR" baseline="0" dirty="0" err="1" smtClean="0"/>
              <a:t>liposomes</a:t>
            </a:r>
            <a:r>
              <a:rPr lang="en-US" dirty="0" smtClean="0"/>
              <a:t> very attractive for controlling and targeting NA delivery to cell nucleus . 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C1984-9B30-4D66-91B2-960C4AAE7EBF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*</a:t>
            </a:r>
            <a:r>
              <a:rPr lang="en-US" dirty="0" smtClean="0"/>
              <a:t>Lipid Nanoparticles have been claimed as superior and alternative carriers over other well-known colloidal carriers, such as liposomes and polymeric nanoparticles. </a:t>
            </a:r>
            <a:endParaRPr lang="tr-TR" dirty="0" smtClean="0"/>
          </a:p>
          <a:p>
            <a:r>
              <a:rPr lang="tr-TR" dirty="0" smtClean="0"/>
              <a:t>*B</a:t>
            </a:r>
            <a:r>
              <a:rPr lang="en-US" dirty="0" err="1" smtClean="0"/>
              <a:t>ecause</a:t>
            </a:r>
            <a:r>
              <a:rPr lang="en-US" dirty="0" smtClean="0"/>
              <a:t> they have some advantages such as low or non-appearance of toxicity, possibility of achieving drug controlled release and targeting effects, drug protection against degradation, good long-term stability </a:t>
            </a:r>
            <a:r>
              <a:rPr lang="tr-TR" dirty="0" smtClean="0"/>
              <a:t>.</a:t>
            </a:r>
            <a:endParaRPr lang="tr-TR" dirty="0" smtClean="0"/>
          </a:p>
          <a:p>
            <a:r>
              <a:rPr lang="tr-TR" dirty="0" smtClean="0"/>
              <a:t>*</a:t>
            </a:r>
            <a:r>
              <a:rPr lang="en-US" dirty="0" smtClean="0"/>
              <a:t>There are two generations of lipid nanoparticles, namely the solid lipid nanoparticles (SLN) and the nanostructured lipid carriers (NLC).  </a:t>
            </a:r>
            <a:endParaRPr lang="tr-TR" dirty="0" smtClean="0"/>
          </a:p>
          <a:p>
            <a:r>
              <a:rPr lang="tr-TR" dirty="0" smtClean="0"/>
              <a:t>*Solid</a:t>
            </a:r>
            <a:r>
              <a:rPr lang="tr-TR" baseline="0" dirty="0" smtClean="0"/>
              <a:t> </a:t>
            </a:r>
            <a:r>
              <a:rPr lang="tr-TR" baseline="0" dirty="0" err="1" smtClean="0"/>
              <a:t>nanoparticles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consist</a:t>
            </a:r>
            <a:r>
              <a:rPr lang="tr-TR" baseline="0" dirty="0" smtClean="0"/>
              <a:t> of </a:t>
            </a:r>
            <a:r>
              <a:rPr lang="en-US" dirty="0" smtClean="0"/>
              <a:t>a lipid that is solid at both body and room temperatures. In contrast, the NLC are composed by a mixture of a solid and a liquid lipid and were created to overcome some limitation</a:t>
            </a:r>
            <a:r>
              <a:rPr lang="tr-TR" dirty="0" smtClean="0"/>
              <a:t>s</a:t>
            </a:r>
            <a:r>
              <a:rPr lang="en-US" dirty="0" smtClean="0"/>
              <a:t> observed for SLN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D2001-2A33-4F0F-88F1-DD74835B18EB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dirty="0" err="1" smtClean="0"/>
              <a:t>These</a:t>
            </a:r>
            <a:r>
              <a:rPr lang="tr-TR" dirty="0" smtClean="0"/>
              <a:t> </a:t>
            </a:r>
            <a:r>
              <a:rPr lang="tr-TR" dirty="0" err="1" smtClean="0"/>
              <a:t>systems</a:t>
            </a:r>
            <a:r>
              <a:rPr lang="tr-TR" dirty="0" smtClean="0"/>
              <a:t> </a:t>
            </a:r>
            <a:r>
              <a:rPr lang="tr-TR" dirty="0" err="1" smtClean="0"/>
              <a:t>presents</a:t>
            </a:r>
            <a:r>
              <a:rPr lang="tr-TR" dirty="0" smtClean="0"/>
              <a:t> </a:t>
            </a:r>
            <a:r>
              <a:rPr lang="tr-TR" dirty="0" err="1" smtClean="0"/>
              <a:t>several</a:t>
            </a:r>
            <a:r>
              <a:rPr lang="tr-TR" dirty="0" smtClean="0"/>
              <a:t> </a:t>
            </a:r>
            <a:r>
              <a:rPr lang="tr-TR" dirty="0" err="1" smtClean="0"/>
              <a:t>advantages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such</a:t>
            </a:r>
            <a:r>
              <a:rPr lang="tr-TR" baseline="0" dirty="0" smtClean="0"/>
              <a:t> as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D2001-2A33-4F0F-88F1-DD74835B18EB}" type="slidenum">
              <a:rPr lang="tr-TR" smtClean="0">
                <a:solidFill>
                  <a:prstClr val="black"/>
                </a:solidFill>
              </a:rPr>
            </a:fld>
            <a:endParaRPr lang="tr-T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*</a:t>
            </a:r>
            <a:r>
              <a:rPr lang="en-US" dirty="0" smtClean="0"/>
              <a:t>Polymer-based NA delivery systems, usually called </a:t>
            </a:r>
            <a:r>
              <a:rPr lang="en-US" dirty="0" err="1" smtClean="0"/>
              <a:t>polyplexes</a:t>
            </a:r>
            <a:r>
              <a:rPr lang="en-US" dirty="0" smtClean="0"/>
              <a:t>, are complexes formed by electrostatic interactions between cationic polymers and NA</a:t>
            </a:r>
            <a:r>
              <a:rPr lang="tr-TR" dirty="0" smtClean="0"/>
              <a:t>.</a:t>
            </a:r>
            <a:endParaRPr lang="tr-TR" dirty="0" smtClean="0"/>
          </a:p>
          <a:p>
            <a:r>
              <a:rPr lang="tr-TR" dirty="0" smtClean="0"/>
              <a:t>*</a:t>
            </a:r>
            <a:r>
              <a:rPr lang="en-US" dirty="0" smtClean="0"/>
              <a:t>As can be seen in the figure, Polymers neutralize the negative charge of NA and concentrate it into smaller structures such as nanoparticles, micelles and </a:t>
            </a:r>
            <a:r>
              <a:rPr lang="en-US" dirty="0" err="1" smtClean="0"/>
              <a:t>dendrimers</a:t>
            </a:r>
            <a:r>
              <a:rPr lang="en-US" dirty="0" smtClean="0"/>
              <a:t>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D2001-2A33-4F0F-88F1-DD74835B18EB}" type="slidenum">
              <a:rPr lang="tr-TR" smtClean="0">
                <a:solidFill>
                  <a:prstClr val="black"/>
                </a:solidFill>
              </a:rPr>
            </a:fld>
            <a:endParaRPr lang="tr-T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The therapeutic goal of the study was to induce a specific gene inhibition in melanoma patients. From the results, a decrease in both specific RNA messenger and respective protein expressed, was observed for patients who received the highest doses of nanoparticles-based RNA </a:t>
            </a:r>
            <a:r>
              <a:rPr lang="en-US" dirty="0" err="1" smtClean="0"/>
              <a:t>polyplexes</a:t>
            </a:r>
            <a:r>
              <a:rPr lang="en-US" dirty="0" smtClean="0"/>
              <a:t> </a:t>
            </a:r>
            <a:r>
              <a:rPr lang="tr-TR" dirty="0" smtClean="0"/>
              <a:t>.</a:t>
            </a:r>
            <a:endParaRPr lang="tr-TR" dirty="0" smtClean="0"/>
          </a:p>
          <a:p>
            <a:pPr marL="228600" indent="-228600">
              <a:buAutoNum type="arabicParenR"/>
            </a:pPr>
            <a:r>
              <a:rPr lang="en-US" dirty="0" smtClean="0"/>
              <a:t> The results showed there was a body clearance of the </a:t>
            </a:r>
            <a:r>
              <a:rPr lang="en-US" dirty="0" err="1" smtClean="0"/>
              <a:t>polyplexes</a:t>
            </a:r>
            <a:r>
              <a:rPr lang="en-US" dirty="0" smtClean="0"/>
              <a:t>. Moreover, there was a lack of acute systemic inflammatory response or hepatic cytotoxicity effects. Accordingly, authors concluded that the prepared </a:t>
            </a:r>
            <a:r>
              <a:rPr lang="en-US" dirty="0" err="1" smtClean="0"/>
              <a:t>polyplexes</a:t>
            </a:r>
            <a:r>
              <a:rPr lang="en-US" dirty="0" smtClean="0"/>
              <a:t> are safe and effective systems for the treatment of Parkinson’s disease and cancer </a:t>
            </a:r>
            <a:endParaRPr lang="tr-TR" dirty="0" smtClean="0"/>
          </a:p>
          <a:p>
            <a:pPr marL="228600" indent="-228600">
              <a:buAutoNum type="arabicParenR"/>
            </a:pPr>
            <a:r>
              <a:rPr lang="en-US" dirty="0" smtClean="0"/>
              <a:t>The authors observed an in vitro enhancement of the DNA transcription for all the tested cell types. Furthermore, the prepared </a:t>
            </a:r>
            <a:r>
              <a:rPr lang="en-US" dirty="0" err="1" smtClean="0"/>
              <a:t>polyplexes</a:t>
            </a:r>
            <a:r>
              <a:rPr lang="en-US" dirty="0" smtClean="0"/>
              <a:t> effectively delivered the DNA vaccine</a:t>
            </a:r>
            <a:r>
              <a:rPr lang="tr-TR" dirty="0" smtClean="0"/>
              <a:t>(</a:t>
            </a:r>
            <a:r>
              <a:rPr lang="tr-TR" dirty="0" err="1" smtClean="0"/>
              <a:t>vaksin</a:t>
            </a:r>
            <a:r>
              <a:rPr lang="tr-TR" dirty="0" smtClean="0"/>
              <a:t>)</a:t>
            </a:r>
            <a:r>
              <a:rPr lang="en-US" dirty="0" smtClean="0"/>
              <a:t> into mouse skeletal muscles, after intramuscular administration</a:t>
            </a:r>
            <a:endParaRPr lang="tr-TR" dirty="0" smtClean="0"/>
          </a:p>
          <a:p>
            <a:pPr marL="228600" indent="-228600">
              <a:buAutoNum type="arabicParenR"/>
            </a:pPr>
            <a:r>
              <a:rPr lang="en-US" dirty="0" smtClean="0"/>
              <a:t>The results showed that the </a:t>
            </a:r>
            <a:r>
              <a:rPr lang="en-US" dirty="0" err="1" smtClean="0"/>
              <a:t>polyplexes</a:t>
            </a:r>
            <a:r>
              <a:rPr lang="en-US" dirty="0" smtClean="0"/>
              <a:t> provided a remarkable therapeutic effect for the treatment of peripheral nerve injury,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C1984-9B30-4D66-91B2-960C4AAE7EBF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</a:fld>
            <a:endParaRPr lang="tr-T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</a:fld>
            <a:endParaRPr lang="tr-T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</a:fld>
            <a:endParaRPr lang="tr-T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</a:fld>
            <a:endParaRPr lang="tr-T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</a:fld>
            <a:endParaRPr lang="tr-T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</a:fld>
            <a:endParaRPr lang="tr-TR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</a:fld>
            <a:endParaRPr lang="tr-T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</a:fld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</a:fld>
            <a:endParaRPr lang="tr-TR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</a:fld>
            <a:endParaRPr lang="tr-T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</a:fld>
            <a:endParaRPr lang="tr-T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</a:fld>
            <a:endParaRPr lang="tr-T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</a:fld>
            <a:endParaRPr lang="tr-T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  <a:endParaRPr lang="tr-TR" smtClean="0"/>
          </a:p>
          <a:p>
            <a:pPr lvl="1"/>
            <a:r>
              <a:rPr lang="tr-TR" smtClean="0"/>
              <a:t>İkinci düzey</a:t>
            </a:r>
            <a:endParaRPr lang="tr-TR" smtClean="0"/>
          </a:p>
          <a:p>
            <a:pPr lvl="2"/>
            <a:r>
              <a:rPr lang="tr-TR" smtClean="0"/>
              <a:t>Üçüncü düzey</a:t>
            </a:r>
            <a:endParaRPr lang="tr-TR" smtClean="0"/>
          </a:p>
          <a:p>
            <a:pPr lvl="3"/>
            <a:r>
              <a:rPr lang="tr-TR" smtClean="0"/>
              <a:t>Dördüncü düzey</a:t>
            </a:r>
            <a:endParaRPr lang="tr-TR" smtClean="0"/>
          </a:p>
          <a:p>
            <a:pPr lvl="4"/>
            <a:r>
              <a:rPr lang="tr-TR" smtClean="0"/>
              <a:t>Beşinci düzey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AD8DD7D-66D0-42D6-BA01-4C38459C19C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618610B-3CDA-432C-A1D9-A2DD508EBB2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www.genome.gov/genetics-glossary/Retrovirus" TargetMode="Externa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www.forbes.com/sites/brucelee/2018/10/25/what-is-adenovirus-the-virus-that-has-left-7-kids-dead/#5d36863c18d0" TargetMode="External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://signagen.com/Introduction-to-Adenovirus" TargetMode="Externa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hyperlink" Target="http://www.dengetip.com/h1n1-ve-influenza-virusleri/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pedclerk.bsd.uchicago.edu/page/cytomegalovirus-cmv" TargetMode="External"/><Relationship Id="rId3" Type="http://schemas.openxmlformats.org/officeDocument/2006/relationships/hyperlink" Target="https://cronodon.com/BioTech/Poxvirus.html" TargetMode="Externa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www.mdpi.com/1999-4915/1/3/1295" TargetMode="External"/><Relationship Id="rId1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40369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Nucleic Acids Delivery Systems</a:t>
            </a:r>
            <a:r>
              <a:rPr lang="en-US" sz="4400" dirty="0" smtClean="0"/>
              <a:t>:</a:t>
            </a:r>
            <a:br>
              <a:rPr lang="tr-TR" sz="4400" dirty="0" smtClean="0"/>
            </a:br>
            <a:r>
              <a:rPr lang="en-US" sz="4400" dirty="0" smtClean="0"/>
              <a:t> </a:t>
            </a:r>
            <a:r>
              <a:rPr lang="en-US" sz="4400" dirty="0"/>
              <a:t>A Challenge for Pharmaceutical Technologists</a:t>
            </a:r>
            <a:endParaRPr lang="en-US" sz="4400" dirty="0"/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smtClean="0"/>
              <a:t>Merve BAŞKAN</a:t>
            </a:r>
            <a:endParaRPr lang="tr-TR" dirty="0" smtClean="0"/>
          </a:p>
          <a:p>
            <a:r>
              <a:rPr lang="tr-TR" dirty="0" smtClean="0"/>
              <a:t>Selin İLHAN</a:t>
            </a:r>
            <a:endParaRPr lang="tr-TR" dirty="0" smtClean="0"/>
          </a:p>
          <a:p>
            <a:r>
              <a:rPr lang="tr-TR" dirty="0" smtClean="0"/>
              <a:t>Songül KARSU</a:t>
            </a:r>
            <a:endParaRPr lang="tr-TR" dirty="0" smtClean="0"/>
          </a:p>
          <a:p>
            <a:r>
              <a:rPr lang="tr-TR" dirty="0" smtClean="0"/>
              <a:t>Melike B. URHAL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788024"/>
          </a:xfrm>
        </p:spPr>
        <p:txBody>
          <a:bodyPr>
            <a:normAutofit lnSpcReduction="10000"/>
          </a:bodyPr>
          <a:lstStyle/>
          <a:p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To produce a viral vector, the genes and cis-acting sequences should be separated into distinct NA molecules, to prevent their reconstitution in productive viral particles and to allow the maintenance of the efficacy and safety of the system.</a:t>
            </a:r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endParaRPr lang="tr-TR" sz="2500" dirty="0" smtClean="0">
              <a:latin typeface="+mj-lt"/>
            </a:endParaRPr>
          </a:p>
          <a:p>
            <a:r>
              <a:rPr lang="tr-TR" sz="2500" dirty="0">
                <a:latin typeface="+mj-lt"/>
              </a:rPr>
              <a:t>A</a:t>
            </a:r>
            <a:r>
              <a:rPr lang="en-US" sz="2500" dirty="0" smtClean="0">
                <a:latin typeface="+mj-lt"/>
              </a:rPr>
              <a:t>n </a:t>
            </a:r>
            <a:r>
              <a:rPr lang="en-US" sz="2500" dirty="0">
                <a:latin typeface="+mj-lt"/>
              </a:rPr>
              <a:t>ideal NA delivery vector should </a:t>
            </a:r>
            <a:r>
              <a:rPr lang="en-US" sz="2500" dirty="0" smtClean="0">
                <a:latin typeface="+mj-lt"/>
              </a:rPr>
              <a:t>have</a:t>
            </a:r>
            <a:r>
              <a:rPr lang="tr-TR" sz="2500" dirty="0" smtClean="0">
                <a:latin typeface="+mj-lt"/>
              </a:rPr>
              <a:t>;</a:t>
            </a:r>
            <a:endParaRPr lang="tr-TR" sz="2500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500" dirty="0">
                <a:latin typeface="+mj-lt"/>
              </a:rPr>
              <a:t>H</a:t>
            </a:r>
            <a:r>
              <a:rPr lang="en-US" sz="2500" dirty="0" smtClean="0">
                <a:latin typeface="+mj-lt"/>
              </a:rPr>
              <a:t>igh specificity</a:t>
            </a:r>
            <a:endParaRPr lang="tr-TR" sz="2500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500" dirty="0">
                <a:latin typeface="+mj-lt"/>
              </a:rPr>
              <a:t>E</a:t>
            </a:r>
            <a:r>
              <a:rPr lang="en-US" sz="2500" dirty="0" smtClean="0">
                <a:latin typeface="+mj-lt"/>
              </a:rPr>
              <a:t>fficient </a:t>
            </a:r>
            <a:r>
              <a:rPr lang="en-US" sz="2500" dirty="0">
                <a:latin typeface="+mj-lt"/>
              </a:rPr>
              <a:t>NA </a:t>
            </a:r>
            <a:r>
              <a:rPr lang="en-US" sz="2500" dirty="0" smtClean="0">
                <a:latin typeface="+mj-lt"/>
              </a:rPr>
              <a:t>delivering</a:t>
            </a:r>
            <a:endParaRPr lang="tr-TR" sz="2500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500" dirty="0">
                <a:latin typeface="+mj-lt"/>
              </a:rPr>
              <a:t>U</a:t>
            </a:r>
            <a:r>
              <a:rPr lang="en-US" sz="2500" dirty="0" smtClean="0">
                <a:latin typeface="+mj-lt"/>
              </a:rPr>
              <a:t>nrecognized by</a:t>
            </a:r>
            <a:r>
              <a:rPr lang="tr-TR" sz="2500" dirty="0" smtClean="0">
                <a:latin typeface="+mj-lt"/>
              </a:rPr>
              <a:t> </a:t>
            </a:r>
            <a:r>
              <a:rPr lang="en-US" sz="2500" dirty="0" smtClean="0">
                <a:latin typeface="+mj-lt"/>
              </a:rPr>
              <a:t>the </a:t>
            </a:r>
            <a:r>
              <a:rPr lang="en-US" sz="2500" dirty="0">
                <a:latin typeface="+mj-lt"/>
              </a:rPr>
              <a:t>immune </a:t>
            </a:r>
            <a:r>
              <a:rPr lang="en-US" sz="2500" dirty="0" smtClean="0">
                <a:latin typeface="+mj-lt"/>
              </a:rPr>
              <a:t>system</a:t>
            </a:r>
            <a:endParaRPr lang="tr-TR" sz="2500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500" dirty="0">
                <a:latin typeface="+mj-lt"/>
              </a:rPr>
              <a:t>A</a:t>
            </a:r>
            <a:r>
              <a:rPr lang="en-US" sz="2500" dirty="0" smtClean="0">
                <a:latin typeface="+mj-lt"/>
              </a:rPr>
              <a:t>bility </a:t>
            </a:r>
            <a:r>
              <a:rPr lang="en-US" sz="2500" dirty="0">
                <a:latin typeface="+mj-lt"/>
              </a:rPr>
              <a:t>to be purified in high </a:t>
            </a:r>
            <a:r>
              <a:rPr lang="en-US" sz="2500" dirty="0" smtClean="0">
                <a:latin typeface="+mj-lt"/>
              </a:rPr>
              <a:t>concentrations</a:t>
            </a:r>
            <a:endParaRPr lang="tr-TR" sz="2500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500" dirty="0">
                <a:latin typeface="+mj-lt"/>
              </a:rPr>
              <a:t>S</a:t>
            </a:r>
            <a:r>
              <a:rPr lang="en-US" sz="2500" dirty="0" smtClean="0">
                <a:latin typeface="+mj-lt"/>
              </a:rPr>
              <a:t>afe </a:t>
            </a:r>
            <a:r>
              <a:rPr lang="en-US" sz="2500" dirty="0">
                <a:latin typeface="+mj-lt"/>
              </a:rPr>
              <a:t>for the patient and </a:t>
            </a:r>
            <a:r>
              <a:rPr lang="tr-TR" sz="2500" dirty="0" smtClean="0">
                <a:latin typeface="+mj-lt"/>
              </a:rPr>
              <a:t>the </a:t>
            </a:r>
            <a:r>
              <a:rPr lang="en-US" sz="2500" dirty="0" smtClean="0">
                <a:latin typeface="+mj-lt"/>
              </a:rPr>
              <a:t>environment</a:t>
            </a:r>
            <a:endParaRPr lang="tr-TR" sz="2500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tr-TR" sz="2500" dirty="0">
                <a:latin typeface="+mj-lt"/>
              </a:rPr>
              <a:t>E</a:t>
            </a:r>
            <a:r>
              <a:rPr lang="en-US" sz="2500" dirty="0" smtClean="0">
                <a:latin typeface="+mj-lt"/>
              </a:rPr>
              <a:t>xpress </a:t>
            </a:r>
            <a:r>
              <a:rPr lang="en-US" sz="2500" dirty="0">
                <a:latin typeface="+mj-lt"/>
              </a:rPr>
              <a:t>the </a:t>
            </a:r>
            <a:r>
              <a:rPr lang="en-US" sz="2500" dirty="0" smtClean="0">
                <a:latin typeface="+mj-lt"/>
              </a:rPr>
              <a:t>gene</a:t>
            </a:r>
            <a:r>
              <a:rPr lang="tr-TR" sz="2500" dirty="0" smtClean="0">
                <a:latin typeface="+mj-lt"/>
              </a:rPr>
              <a:t> </a:t>
            </a:r>
            <a:r>
              <a:rPr lang="en-US" sz="2500" dirty="0" smtClean="0">
                <a:latin typeface="+mj-lt"/>
              </a:rPr>
              <a:t>during </a:t>
            </a:r>
            <a:r>
              <a:rPr lang="en-US" sz="2500" dirty="0">
                <a:latin typeface="+mj-lt"/>
              </a:rPr>
              <a:t>the required period</a:t>
            </a:r>
            <a:endParaRPr lang="tr-TR" sz="2500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sz="2500" dirty="0">
              <a:latin typeface="+mj-lt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395536" y="188640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Converting a Virus into a Vector</a:t>
            </a:r>
            <a:endParaRPr lang="en-US" sz="4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500" b="1" dirty="0" smtClean="0"/>
              <a:t>Main classes of viral vectors commonly used for NA delivery</a:t>
            </a:r>
            <a:endParaRPr lang="en-US" sz="25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b="1" dirty="0" smtClean="0">
                <a:latin typeface="+mj-lt"/>
                <a:cs typeface="Times New Roman" panose="02020603050405020304" pitchFamily="18" charset="0"/>
              </a:rPr>
              <a:t>According to whether their genomes integrate into host cellular chromatin;</a:t>
            </a:r>
            <a:endParaRPr lang="en-US" sz="2500" b="1" dirty="0" smtClean="0"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Retrovirus</a:t>
            </a:r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Lentiviruses</a:t>
            </a:r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b="1" dirty="0" smtClean="0">
                <a:latin typeface="+mj-lt"/>
                <a:cs typeface="Times New Roman" panose="02020603050405020304" pitchFamily="18" charset="0"/>
              </a:rPr>
              <a:t>According to persist in the cell nucleus as extra-chromosomal </a:t>
            </a:r>
            <a:r>
              <a:rPr lang="en-US" sz="2500" b="1" dirty="0" err="1" smtClean="0">
                <a:latin typeface="+mj-lt"/>
                <a:cs typeface="Times New Roman" panose="02020603050405020304" pitchFamily="18" charset="0"/>
              </a:rPr>
              <a:t>episomes</a:t>
            </a:r>
            <a:endParaRPr lang="en-US" sz="2500" b="1" dirty="0" smtClean="0"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Adenovirus</a:t>
            </a:r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Adeno-associated </a:t>
            </a:r>
            <a:r>
              <a:rPr lang="tr-TR" sz="2500" dirty="0" err="1" smtClean="0">
                <a:latin typeface="+mj-lt"/>
                <a:cs typeface="Times New Roman" panose="02020603050405020304" pitchFamily="18" charset="0"/>
              </a:rPr>
              <a:t>virus</a:t>
            </a:r>
            <a:endParaRPr lang="tr-TR" sz="2500" dirty="0" smtClean="0"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Herpes simplex virus</a:t>
            </a:r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500" dirty="0" smtClean="0">
              <a:latin typeface="+mj-lt"/>
            </a:endParaRPr>
          </a:p>
          <a:p>
            <a:pPr marL="0" indent="0">
              <a:buNone/>
            </a:pPr>
            <a:endParaRPr lang="en-US" sz="2500" dirty="0" smtClean="0">
              <a:latin typeface="+mj-lt"/>
            </a:endParaRPr>
          </a:p>
          <a:p>
            <a:endParaRPr lang="en-US" sz="2500" dirty="0"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/>
              <a:t>Retrovirus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467544" y="1844824"/>
            <a:ext cx="4038600" cy="4525963"/>
          </a:xfrm>
        </p:spPr>
        <p:txBody>
          <a:bodyPr/>
          <a:lstStyle/>
          <a:p>
            <a:r>
              <a:rPr lang="en-US" dirty="0"/>
              <a:t>RNA-based </a:t>
            </a:r>
            <a:r>
              <a:rPr lang="en-US" dirty="0" smtClean="0"/>
              <a:t>vectors</a:t>
            </a:r>
            <a:endParaRPr lang="tr-TR" dirty="0" smtClean="0"/>
          </a:p>
          <a:p>
            <a:r>
              <a:rPr lang="tr-TR" dirty="0"/>
              <a:t>Reverse </a:t>
            </a:r>
            <a:r>
              <a:rPr lang="tr-TR" dirty="0" smtClean="0"/>
              <a:t>transcription</a:t>
            </a:r>
            <a:endParaRPr lang="tr-TR" dirty="0" smtClean="0"/>
          </a:p>
          <a:p>
            <a:r>
              <a:rPr lang="tr-TR" dirty="0" smtClean="0"/>
              <a:t>To </a:t>
            </a:r>
            <a:r>
              <a:rPr lang="en-US" dirty="0" smtClean="0"/>
              <a:t>comprise </a:t>
            </a:r>
            <a:r>
              <a:rPr lang="en-US" dirty="0"/>
              <a:t>a capsid and an envelope protein containing a lipid </a:t>
            </a:r>
            <a:r>
              <a:rPr lang="en-US" dirty="0" smtClean="0"/>
              <a:t>bilayer</a:t>
            </a:r>
            <a:endParaRPr lang="tr-TR" dirty="0" smtClean="0"/>
          </a:p>
          <a:p>
            <a:endParaRPr lang="en-US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88840"/>
            <a:ext cx="4041775" cy="2842999"/>
          </a:xfrm>
        </p:spPr>
      </p:pic>
      <p:sp>
        <p:nvSpPr>
          <p:cNvPr id="6" name="Metin kutusu 5"/>
          <p:cNvSpPr txBox="1"/>
          <p:nvPr/>
        </p:nvSpPr>
        <p:spPr>
          <a:xfrm>
            <a:off x="4788024" y="5445224"/>
            <a:ext cx="38884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hlinkClick r:id="rId2"/>
              </a:rPr>
              <a:t>https://www.genome.gov/genetics-glossary/Retrovirus</a:t>
            </a:r>
            <a:endParaRPr lang="en-US" sz="1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>
          <a:xfrm>
            <a:off x="4427984" y="476672"/>
            <a:ext cx="4038600" cy="5616624"/>
          </a:xfrm>
        </p:spPr>
        <p:txBody>
          <a:bodyPr>
            <a:normAutofit/>
          </a:bodyPr>
          <a:lstStyle/>
          <a:p>
            <a:r>
              <a:rPr lang="tr-TR" dirty="0" smtClean="0"/>
              <a:t>R</a:t>
            </a:r>
            <a:r>
              <a:rPr lang="en-US" dirty="0" smtClean="0"/>
              <a:t>etroviruses </a:t>
            </a:r>
            <a:r>
              <a:rPr lang="en-US" dirty="0"/>
              <a:t>contains three major </a:t>
            </a:r>
            <a:r>
              <a:rPr lang="en-US" dirty="0" smtClean="0"/>
              <a:t>coding</a:t>
            </a:r>
            <a:r>
              <a:rPr lang="tr-TR" dirty="0" smtClean="0"/>
              <a:t> </a:t>
            </a:r>
            <a:r>
              <a:rPr lang="en-US" dirty="0" smtClean="0"/>
              <a:t>segments</a:t>
            </a:r>
            <a:r>
              <a:rPr lang="tr-TR" dirty="0" smtClean="0"/>
              <a:t>;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Gag: codes for core viral protein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Pol: codes for reverse transcriptase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Env: codes for viral envelope proteins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/>
          </a:p>
          <a:p>
            <a:r>
              <a:rPr lang="en-US" dirty="0"/>
              <a:t>At either end of the viral genome are the long terminal repeat (LTR) </a:t>
            </a:r>
            <a:r>
              <a:rPr lang="en-US" dirty="0" smtClean="0"/>
              <a:t>sequences</a:t>
            </a:r>
            <a:r>
              <a:rPr lang="tr-TR" dirty="0" smtClean="0"/>
              <a:t>.</a:t>
            </a:r>
            <a:endParaRPr lang="tr-TR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3168352" cy="5470264"/>
          </a:xfrm>
        </p:spPr>
      </p:pic>
      <p:sp>
        <p:nvSpPr>
          <p:cNvPr id="6" name="Metin kutusu 5"/>
          <p:cNvSpPr txBox="1"/>
          <p:nvPr/>
        </p:nvSpPr>
        <p:spPr>
          <a:xfrm>
            <a:off x="539552" y="6093296"/>
            <a:ext cx="3096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 smtClean="0"/>
              <a:t>Clark D., Pazdernik N., </a:t>
            </a:r>
            <a:r>
              <a:rPr lang="en-US" sz="1100" dirty="0"/>
              <a:t>Inherited Defects and Gene </a:t>
            </a:r>
            <a:r>
              <a:rPr lang="en-US" sz="1100" dirty="0" smtClean="0"/>
              <a:t>Therapy</a:t>
            </a:r>
            <a:r>
              <a:rPr lang="tr-TR" sz="1100" dirty="0" smtClean="0"/>
              <a:t> , Biotechnology (2016), P. 523-564. </a:t>
            </a:r>
            <a:endParaRPr lang="en-US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Advantages and Disadvantages of Retrovirus</a:t>
            </a:r>
            <a:endParaRPr lang="en-US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Advantages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S</a:t>
            </a:r>
            <a:r>
              <a:rPr lang="en-US" dirty="0" smtClean="0"/>
              <a:t>table </a:t>
            </a:r>
            <a:r>
              <a:rPr lang="en-US" dirty="0"/>
              <a:t>integration into the host </a:t>
            </a:r>
            <a:r>
              <a:rPr lang="en-US" dirty="0" smtClean="0"/>
              <a:t>genome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Generation </a:t>
            </a:r>
            <a:r>
              <a:rPr lang="en-US" dirty="0" smtClean="0"/>
              <a:t>of </a:t>
            </a:r>
            <a:r>
              <a:rPr lang="en-US" dirty="0"/>
              <a:t>viral titres enough for efficient gene </a:t>
            </a:r>
            <a:r>
              <a:rPr lang="en-US" dirty="0" smtClean="0"/>
              <a:t>transfer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A</a:t>
            </a:r>
            <a:r>
              <a:rPr lang="en-US" dirty="0" smtClean="0"/>
              <a:t>bility </a:t>
            </a:r>
            <a:r>
              <a:rPr lang="en-US" dirty="0"/>
              <a:t>to infect several </a:t>
            </a:r>
            <a:r>
              <a:rPr lang="en-US" dirty="0" smtClean="0"/>
              <a:t>different</a:t>
            </a:r>
            <a:r>
              <a:rPr lang="tr-TR" dirty="0" smtClean="0"/>
              <a:t> </a:t>
            </a:r>
            <a:r>
              <a:rPr lang="en-US" dirty="0" smtClean="0"/>
              <a:t>cell types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C</a:t>
            </a:r>
            <a:r>
              <a:rPr lang="en-US" dirty="0" smtClean="0"/>
              <a:t>apacity </a:t>
            </a:r>
            <a:r>
              <a:rPr lang="en-US" dirty="0"/>
              <a:t>to transport foreign genes of reasonable sizes</a:t>
            </a:r>
            <a:endParaRPr lang="en-US" dirty="0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Disadvantages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Poor stability to </a:t>
            </a:r>
            <a:r>
              <a:rPr lang="tr-TR" dirty="0" smtClean="0"/>
              <a:t>transport NA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Risk of </a:t>
            </a:r>
            <a:r>
              <a:rPr lang="en-US" dirty="0" smtClean="0"/>
              <a:t>damaged during purification and concentration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Low carrying capacity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Inability</a:t>
            </a:r>
            <a:r>
              <a:rPr lang="tr-TR" dirty="0" smtClean="0"/>
              <a:t> </a:t>
            </a:r>
            <a:r>
              <a:rPr lang="en-US" dirty="0" smtClean="0"/>
              <a:t>to </a:t>
            </a:r>
            <a:r>
              <a:rPr lang="en-US" dirty="0"/>
              <a:t>infect non-dividing </a:t>
            </a:r>
            <a:r>
              <a:rPr lang="en-US" dirty="0" smtClean="0"/>
              <a:t>cells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Possible</a:t>
            </a:r>
            <a:r>
              <a:rPr lang="tr-TR" dirty="0" smtClean="0"/>
              <a:t> </a:t>
            </a:r>
            <a:r>
              <a:rPr lang="en-US" dirty="0" smtClean="0"/>
              <a:t>insertional </a:t>
            </a:r>
            <a:r>
              <a:rPr lang="en-US" dirty="0"/>
              <a:t>mutagenesis </a:t>
            </a:r>
            <a:r>
              <a:rPr lang="en-US" dirty="0" smtClean="0"/>
              <a:t>by</a:t>
            </a:r>
            <a:r>
              <a:rPr lang="tr-TR" dirty="0" smtClean="0"/>
              <a:t> </a:t>
            </a:r>
            <a:r>
              <a:rPr lang="en-US" dirty="0" smtClean="0"/>
              <a:t>random </a:t>
            </a:r>
            <a:r>
              <a:rPr lang="en-US" dirty="0"/>
              <a:t>viral </a:t>
            </a:r>
            <a:r>
              <a:rPr lang="en-US" dirty="0" smtClean="0"/>
              <a:t>integration</a:t>
            </a:r>
            <a:r>
              <a:rPr lang="tr-TR" dirty="0" smtClean="0"/>
              <a:t> </a:t>
            </a:r>
            <a:r>
              <a:rPr lang="en-US" dirty="0" smtClean="0"/>
              <a:t>into </a:t>
            </a:r>
            <a:r>
              <a:rPr lang="en-US" dirty="0"/>
              <a:t>the </a:t>
            </a:r>
            <a:r>
              <a:rPr lang="en-US" dirty="0" smtClean="0"/>
              <a:t>host</a:t>
            </a:r>
            <a:r>
              <a:rPr lang="tr-TR" dirty="0" smtClean="0"/>
              <a:t> </a:t>
            </a:r>
            <a:r>
              <a:rPr lang="en-US" dirty="0" smtClean="0"/>
              <a:t>DNA</a:t>
            </a:r>
            <a:r>
              <a:rPr lang="en-US" dirty="0"/>
              <a:t>.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en-US" dirty="0" smtClean="0"/>
              <a:t>Retroviruses are used;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 </a:t>
            </a:r>
            <a:r>
              <a:rPr lang="en-US" dirty="0"/>
              <a:t>therapy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Suicide genes for eradication of tumors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 err="1"/>
              <a:t>Repairing</a:t>
            </a:r>
            <a:r>
              <a:rPr lang="tr-TR" dirty="0"/>
              <a:t> of bone </a:t>
            </a:r>
            <a:r>
              <a:rPr lang="en-US" dirty="0" smtClean="0"/>
              <a:t>tissue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Hereditary diseases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/>
              <a:t>Lentivirus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</a:t>
            </a:r>
            <a:r>
              <a:rPr lang="en-US" dirty="0" smtClean="0"/>
              <a:t>ubcategory </a:t>
            </a:r>
            <a:r>
              <a:rPr lang="en-US" dirty="0"/>
              <a:t>of the retrovirus </a:t>
            </a:r>
            <a:r>
              <a:rPr lang="en-US" dirty="0" smtClean="0"/>
              <a:t>family</a:t>
            </a:r>
            <a:endParaRPr lang="tr-TR" dirty="0" smtClean="0"/>
          </a:p>
          <a:p>
            <a:r>
              <a:rPr lang="en-US" dirty="0" smtClean="0"/>
              <a:t>Capable</a:t>
            </a:r>
            <a:r>
              <a:rPr lang="tr-TR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infecting non-dividing </a:t>
            </a:r>
            <a:r>
              <a:rPr lang="en-US" dirty="0" smtClean="0"/>
              <a:t>cells</a:t>
            </a:r>
            <a:endParaRPr lang="tr-TR" dirty="0" smtClean="0"/>
          </a:p>
          <a:p>
            <a:r>
              <a:rPr lang="tr-TR" dirty="0" smtClean="0"/>
              <a:t>They </a:t>
            </a:r>
            <a:r>
              <a:rPr lang="en-US" dirty="0" smtClean="0"/>
              <a:t>have </a:t>
            </a:r>
            <a:r>
              <a:rPr lang="en-US" dirty="0"/>
              <a:t>two additional genes (</a:t>
            </a:r>
            <a:r>
              <a:rPr lang="en-US" i="1" dirty="0"/>
              <a:t>tat </a:t>
            </a:r>
            <a:r>
              <a:rPr lang="en-US" dirty="0"/>
              <a:t>and </a:t>
            </a:r>
            <a:r>
              <a:rPr lang="en-US" i="1" dirty="0"/>
              <a:t>rev</a:t>
            </a:r>
            <a:r>
              <a:rPr lang="en-US" dirty="0"/>
              <a:t>) and four </a:t>
            </a:r>
            <a:r>
              <a:rPr lang="en-US" dirty="0" smtClean="0"/>
              <a:t>accessory</a:t>
            </a:r>
            <a:r>
              <a:rPr lang="tr-TR" dirty="0" smtClean="0"/>
              <a:t> </a:t>
            </a:r>
            <a:r>
              <a:rPr lang="da-DK" dirty="0" smtClean="0"/>
              <a:t>genes </a:t>
            </a:r>
            <a:r>
              <a:rPr lang="da-DK" dirty="0"/>
              <a:t>(</a:t>
            </a:r>
            <a:r>
              <a:rPr lang="da-DK" i="1" dirty="0"/>
              <a:t>vif, vpu, nif, vpr</a:t>
            </a:r>
            <a:r>
              <a:rPr lang="da-DK" dirty="0" smtClean="0"/>
              <a:t>)</a:t>
            </a:r>
            <a:r>
              <a:rPr lang="tr-TR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Advantages of Lentivirus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Long-term transgene</a:t>
            </a:r>
            <a:r>
              <a:rPr lang="tr-TR" dirty="0" smtClean="0"/>
              <a:t> </a:t>
            </a:r>
            <a:r>
              <a:rPr lang="en-US" dirty="0" smtClean="0"/>
              <a:t>expression</a:t>
            </a:r>
            <a:endParaRPr lang="en-US" dirty="0" smtClean="0"/>
          </a:p>
          <a:p>
            <a:r>
              <a:rPr lang="en-US" dirty="0" smtClean="0"/>
              <a:t>Low immunogenicity</a:t>
            </a:r>
            <a:endParaRPr lang="en-US" dirty="0" smtClean="0"/>
          </a:p>
          <a:p>
            <a:r>
              <a:rPr lang="en-US" dirty="0" smtClean="0"/>
              <a:t>Accommodate larger transgenes</a:t>
            </a:r>
            <a:endParaRPr lang="en-US" dirty="0" smtClean="0"/>
          </a:p>
          <a:p>
            <a:r>
              <a:rPr lang="en-US" dirty="0" smtClean="0"/>
              <a:t>Natural integration ability</a:t>
            </a:r>
            <a:endParaRPr lang="tr-TR" dirty="0" smtClean="0"/>
          </a:p>
          <a:p>
            <a:endParaRPr lang="tr-TR" dirty="0"/>
          </a:p>
          <a:p>
            <a:r>
              <a:rPr lang="tr-TR" dirty="0"/>
              <a:t>Lentiviruses are used;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Central nervous system gene delivery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Gene therapy</a:t>
            </a:r>
            <a:endParaRPr lang="tr-TR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/>
              <a:t>Adenovirus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C</a:t>
            </a:r>
            <a:r>
              <a:rPr lang="en-US" dirty="0" smtClean="0"/>
              <a:t>ontain </a:t>
            </a:r>
            <a:r>
              <a:rPr lang="en-US" dirty="0"/>
              <a:t>a linear, double-stranded DNA </a:t>
            </a:r>
            <a:r>
              <a:rPr lang="en-US" dirty="0" smtClean="0"/>
              <a:t>genome</a:t>
            </a:r>
            <a:endParaRPr lang="tr-TR" dirty="0" smtClean="0"/>
          </a:p>
          <a:p>
            <a:r>
              <a:rPr lang="tr-TR" dirty="0" smtClean="0"/>
              <a:t>P</a:t>
            </a:r>
            <a:r>
              <a:rPr lang="en-US" dirty="0" smtClean="0"/>
              <a:t>ackage </a:t>
            </a:r>
            <a:r>
              <a:rPr lang="en-US" dirty="0"/>
              <a:t>within a non-enveloped </a:t>
            </a:r>
            <a:r>
              <a:rPr lang="en-US" dirty="0" smtClean="0"/>
              <a:t>icosohedral</a:t>
            </a:r>
            <a:r>
              <a:rPr lang="tr-TR" dirty="0"/>
              <a:t> </a:t>
            </a:r>
            <a:r>
              <a:rPr lang="en-US" dirty="0" smtClean="0"/>
              <a:t>capsid.</a:t>
            </a:r>
            <a:endParaRPr lang="tr-TR" dirty="0" smtClean="0"/>
          </a:p>
          <a:p>
            <a:r>
              <a:rPr lang="en-US" dirty="0"/>
              <a:t>Adenovirus type 2 and type 5 of subgroup C have been </a:t>
            </a:r>
            <a:r>
              <a:rPr lang="en-US" dirty="0" smtClean="0"/>
              <a:t>extensively</a:t>
            </a:r>
            <a:r>
              <a:rPr lang="tr-TR" dirty="0" smtClean="0"/>
              <a:t> </a:t>
            </a:r>
            <a:r>
              <a:rPr lang="en-US" dirty="0" smtClean="0"/>
              <a:t>studied</a:t>
            </a:r>
            <a:r>
              <a:rPr lang="tr-TR" dirty="0" smtClean="0"/>
              <a:t>.</a:t>
            </a:r>
            <a:endParaRPr lang="en-US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515923"/>
            <a:ext cx="4041775" cy="2694516"/>
          </a:xfrm>
        </p:spPr>
      </p:pic>
      <p:sp>
        <p:nvSpPr>
          <p:cNvPr id="6" name="Metin kutusu 5"/>
          <p:cNvSpPr txBox="1"/>
          <p:nvPr/>
        </p:nvSpPr>
        <p:spPr>
          <a:xfrm>
            <a:off x="4788024" y="5445224"/>
            <a:ext cx="36724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hlinkClick r:id="rId2"/>
              </a:rPr>
              <a:t>https://www.forbes.com/sites/brucelee/2018/10/25/what-is-adenovirus-the-virus-that-has-left-7-kids-dead/#5d36863c18d0</a:t>
            </a:r>
            <a:endParaRPr lang="en-US" sz="11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59" y="548680"/>
            <a:ext cx="4118978" cy="5348652"/>
          </a:xfrm>
        </p:spPr>
      </p:pic>
      <p:sp>
        <p:nvSpPr>
          <p:cNvPr id="8" name="Metin kutusu 7"/>
          <p:cNvSpPr txBox="1"/>
          <p:nvPr/>
        </p:nvSpPr>
        <p:spPr>
          <a:xfrm>
            <a:off x="2411760" y="6021288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hlinkClick r:id="rId2"/>
              </a:rPr>
              <a:t>http://signagen.com/Introduction-to-Adenovirus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tr-TR" dirty="0" err="1" smtClean="0">
                <a:cs typeface="Times New Roman" panose="02020603050405020304" pitchFamily="18" charset="0"/>
              </a:rPr>
              <a:t>The</a:t>
            </a:r>
            <a:r>
              <a:rPr lang="tr-TR" dirty="0" smtClean="0"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cs typeface="Times New Roman" panose="02020603050405020304" pitchFamily="18" charset="0"/>
              </a:rPr>
              <a:t>clinical</a:t>
            </a:r>
            <a:r>
              <a:rPr lang="tr-TR" dirty="0" smtClean="0"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cs typeface="Times New Roman" panose="02020603050405020304" pitchFamily="18" charset="0"/>
              </a:rPr>
              <a:t>procedures</a:t>
            </a:r>
            <a:r>
              <a:rPr lang="tr-TR" dirty="0" smtClean="0"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cs typeface="Times New Roman" panose="02020603050405020304" pitchFamily="18" charset="0"/>
              </a:rPr>
              <a:t>with</a:t>
            </a:r>
            <a:r>
              <a:rPr lang="tr-TR" dirty="0" smtClean="0"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cs typeface="Times New Roman" panose="02020603050405020304" pitchFamily="18" charset="0"/>
              </a:rPr>
              <a:t>Nucleic</a:t>
            </a:r>
            <a:r>
              <a:rPr lang="tr-TR" dirty="0" smtClean="0"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cs typeface="Times New Roman" panose="02020603050405020304" pitchFamily="18" charset="0"/>
              </a:rPr>
              <a:t>Acids</a:t>
            </a:r>
            <a:r>
              <a:rPr lang="tr-TR" dirty="0" smtClean="0"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2276872"/>
            <a:ext cx="8229600" cy="3124944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dirty="0">
                <a:latin typeface="+mj-lt"/>
                <a:cs typeface="Times New Roman" panose="02020603050405020304" pitchFamily="18" charset="0"/>
              </a:rPr>
              <a:t>Gene </a:t>
            </a:r>
            <a:r>
              <a:rPr lang="tr-TR" dirty="0" err="1">
                <a:latin typeface="+mj-lt"/>
                <a:cs typeface="Times New Roman" panose="02020603050405020304" pitchFamily="18" charset="0"/>
              </a:rPr>
              <a:t>Therapy</a:t>
            </a:r>
            <a:endParaRPr lang="tr-TR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dirty="0" err="1">
                <a:latin typeface="+mj-lt"/>
                <a:cs typeface="Times New Roman" panose="02020603050405020304" pitchFamily="18" charset="0"/>
              </a:rPr>
              <a:t>Antisense</a:t>
            </a:r>
            <a:r>
              <a:rPr lang="tr-TR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+mj-lt"/>
                <a:cs typeface="Times New Roman" panose="02020603050405020304" pitchFamily="18" charset="0"/>
              </a:rPr>
              <a:t>Oligonucleotide</a:t>
            </a:r>
            <a:r>
              <a:rPr lang="tr-TR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+mj-lt"/>
                <a:cs typeface="Times New Roman" panose="02020603050405020304" pitchFamily="18" charset="0"/>
              </a:rPr>
              <a:t>Therapy</a:t>
            </a:r>
            <a:endParaRPr lang="tr-TR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dirty="0" err="1" smtClean="0">
                <a:latin typeface="+mj-lt"/>
                <a:cs typeface="Times New Roman" panose="02020603050405020304" pitchFamily="18" charset="0"/>
              </a:rPr>
              <a:t>Aptamer</a:t>
            </a:r>
            <a:r>
              <a:rPr lang="tr-TR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+mj-lt"/>
                <a:cs typeface="Times New Roman" panose="02020603050405020304" pitchFamily="18" charset="0"/>
              </a:rPr>
              <a:t>Therapy</a:t>
            </a:r>
            <a:endParaRPr lang="tr-TR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Advantages</a:t>
            </a:r>
            <a:r>
              <a:rPr lang="tr-TR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Disadvantages of Adenovirus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Advantages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Retain </a:t>
            </a:r>
            <a:r>
              <a:rPr lang="en-US" dirty="0"/>
              <a:t>only </a:t>
            </a:r>
            <a:r>
              <a:rPr lang="en-US" dirty="0" smtClean="0"/>
              <a:t>cis-acting</a:t>
            </a:r>
            <a:r>
              <a:rPr lang="tr-TR" dirty="0" smtClean="0"/>
              <a:t> </a:t>
            </a:r>
            <a:r>
              <a:rPr lang="en-US" dirty="0" smtClean="0"/>
              <a:t>elements </a:t>
            </a:r>
            <a:r>
              <a:rPr lang="en-US" dirty="0"/>
              <a:t>essential </a:t>
            </a:r>
            <a:r>
              <a:rPr lang="en-US" dirty="0" smtClean="0"/>
              <a:t>for</a:t>
            </a:r>
            <a:r>
              <a:rPr lang="tr-TR" dirty="0" smtClean="0"/>
              <a:t> </a:t>
            </a:r>
            <a:r>
              <a:rPr lang="en-US" dirty="0" smtClean="0"/>
              <a:t>virus packaging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Easily </a:t>
            </a:r>
            <a:r>
              <a:rPr lang="en-US" dirty="0"/>
              <a:t>purified at high </a:t>
            </a:r>
            <a:r>
              <a:rPr lang="en-US" dirty="0" smtClean="0"/>
              <a:t>concentrations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C</a:t>
            </a:r>
            <a:r>
              <a:rPr lang="en-US" dirty="0" smtClean="0"/>
              <a:t>an </a:t>
            </a:r>
            <a:r>
              <a:rPr lang="en-US" dirty="0"/>
              <a:t>infect </a:t>
            </a:r>
            <a:r>
              <a:rPr lang="en-US" dirty="0" smtClean="0"/>
              <a:t>a</a:t>
            </a:r>
            <a:r>
              <a:rPr lang="tr-TR" dirty="0" smtClean="0"/>
              <a:t> </a:t>
            </a:r>
            <a:r>
              <a:rPr lang="en-US" dirty="0" smtClean="0"/>
              <a:t>wide </a:t>
            </a:r>
            <a:r>
              <a:rPr lang="en-US" dirty="0"/>
              <a:t>range of </a:t>
            </a:r>
            <a:r>
              <a:rPr lang="en-US" dirty="0" smtClean="0"/>
              <a:t>dividing</a:t>
            </a:r>
            <a:r>
              <a:rPr lang="tr-TR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non-dividing cells</a:t>
            </a:r>
            <a:r>
              <a:rPr lang="en-US" dirty="0" smtClean="0"/>
              <a:t>.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Disadvantages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T</a:t>
            </a:r>
            <a:r>
              <a:rPr lang="en-US" dirty="0" smtClean="0"/>
              <a:t>he </a:t>
            </a:r>
            <a:r>
              <a:rPr lang="en-US" dirty="0"/>
              <a:t>duration of gene </a:t>
            </a:r>
            <a:r>
              <a:rPr lang="en-US" dirty="0" smtClean="0"/>
              <a:t>expression </a:t>
            </a:r>
            <a:r>
              <a:rPr lang="en-US" dirty="0"/>
              <a:t>is </a:t>
            </a:r>
            <a:r>
              <a:rPr lang="en-US" dirty="0" smtClean="0"/>
              <a:t>limited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E</a:t>
            </a:r>
            <a:r>
              <a:rPr lang="en-US" dirty="0" smtClean="0"/>
              <a:t>licit </a:t>
            </a:r>
            <a:r>
              <a:rPr lang="en-US" dirty="0"/>
              <a:t>both, an innate and an acquired immune </a:t>
            </a:r>
            <a:r>
              <a:rPr lang="en-US" dirty="0" smtClean="0"/>
              <a:t>response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/>
          <a:lstStyle/>
          <a:p>
            <a:r>
              <a:rPr lang="en-US" dirty="0"/>
              <a:t>Adenoviruses are used;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 </a:t>
            </a:r>
            <a:r>
              <a:rPr lang="en-US" dirty="0" smtClean="0"/>
              <a:t>therapy</a:t>
            </a:r>
            <a:r>
              <a:rPr lang="tr-TR" dirty="0" smtClean="0"/>
              <a:t> </a:t>
            </a:r>
            <a:r>
              <a:rPr lang="en-US" dirty="0"/>
              <a:t>of cystic fibrosis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 vivo </a:t>
            </a:r>
            <a:r>
              <a:rPr lang="en-US" dirty="0" smtClean="0"/>
              <a:t>approaches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T</a:t>
            </a:r>
            <a:r>
              <a:rPr lang="en-US" dirty="0" smtClean="0"/>
              <a:t>reating peripheral</a:t>
            </a:r>
            <a:r>
              <a:rPr lang="tr-TR" dirty="0" smtClean="0"/>
              <a:t> </a:t>
            </a:r>
            <a:r>
              <a:rPr lang="en-US" dirty="0" smtClean="0"/>
              <a:t>vascular diseases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T</a:t>
            </a:r>
            <a:r>
              <a:rPr lang="en-US" dirty="0" smtClean="0"/>
              <a:t>reating</a:t>
            </a:r>
            <a:r>
              <a:rPr lang="tr-TR" dirty="0" smtClean="0"/>
              <a:t> </a:t>
            </a:r>
            <a:r>
              <a:rPr lang="en-US" dirty="0" smtClean="0"/>
              <a:t>coronary artery diseases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Provides </a:t>
            </a:r>
            <a:r>
              <a:rPr lang="en-US" dirty="0"/>
              <a:t>antitumor activity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tr-T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Adeno-associated Virus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/>
              <a:t>S</a:t>
            </a:r>
            <a:r>
              <a:rPr lang="en-US" dirty="0" smtClean="0"/>
              <a:t>mall</a:t>
            </a:r>
            <a:r>
              <a:rPr lang="en-US" dirty="0"/>
              <a:t>, non-enveloped, linear </a:t>
            </a:r>
            <a:r>
              <a:rPr lang="en-US" dirty="0" smtClean="0"/>
              <a:t>single</a:t>
            </a:r>
            <a:r>
              <a:rPr lang="tr-TR" dirty="0" smtClean="0"/>
              <a:t> </a:t>
            </a:r>
            <a:r>
              <a:rPr lang="en-US" dirty="0" smtClean="0"/>
              <a:t>stranded</a:t>
            </a:r>
            <a:r>
              <a:rPr lang="tr-TR" dirty="0" smtClean="0"/>
              <a:t> </a:t>
            </a:r>
            <a:r>
              <a:rPr lang="en-US" dirty="0" smtClean="0"/>
              <a:t>DNA virus</a:t>
            </a:r>
            <a:r>
              <a:rPr lang="tr-TR" dirty="0" smtClean="0"/>
              <a:t>.</a:t>
            </a:r>
            <a:endParaRPr lang="tr-TR" dirty="0" smtClean="0"/>
          </a:p>
          <a:p>
            <a:r>
              <a:rPr lang="en-US" dirty="0"/>
              <a:t>This virus is replication-defective and to replicate within a host cell nucleus needs a helper </a:t>
            </a:r>
            <a:r>
              <a:rPr lang="en-US" dirty="0" smtClean="0"/>
              <a:t>virus</a:t>
            </a:r>
            <a:r>
              <a:rPr lang="tr-TR" dirty="0" smtClean="0"/>
              <a:t>.</a:t>
            </a:r>
            <a:endParaRPr lang="tr-TR" dirty="0" smtClean="0"/>
          </a:p>
          <a:p>
            <a:endParaRPr lang="tr-TR" dirty="0" smtClean="0"/>
          </a:p>
          <a:p>
            <a:r>
              <a:rPr lang="en-US" dirty="0"/>
              <a:t>Adeno-associated virus genome consists of only two </a:t>
            </a:r>
            <a:r>
              <a:rPr lang="en-US" dirty="0" smtClean="0"/>
              <a:t>genes</a:t>
            </a:r>
            <a:r>
              <a:rPr lang="tr-TR" dirty="0" smtClean="0"/>
              <a:t>;</a:t>
            </a: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Rep: encoding for polypeptide replication</a:t>
            </a: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Cap: encoding for polypeptide capsulation</a:t>
            </a:r>
            <a:endParaRPr lang="tr-TR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8" y="1600200"/>
            <a:ext cx="3665788" cy="4525963"/>
          </a:xfrm>
        </p:spPr>
      </p:pic>
      <p:sp>
        <p:nvSpPr>
          <p:cNvPr id="6" name="Metin kutusu 5"/>
          <p:cNvSpPr txBox="1"/>
          <p:nvPr/>
        </p:nvSpPr>
        <p:spPr>
          <a:xfrm>
            <a:off x="683568" y="6135624"/>
            <a:ext cx="3240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 smtClean="0"/>
              <a:t>Grinevich V., Roth L.C.,  Knobloch H.S., Althammer F., </a:t>
            </a:r>
            <a:r>
              <a:rPr lang="en-US" sz="1100" dirty="0" smtClean="0"/>
              <a:t>(2016</a:t>
            </a:r>
            <a:r>
              <a:rPr lang="en-US" sz="1100" dirty="0"/>
              <a:t>). Somatic transgenesis (Viral vectors). 243-274.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4400" dirty="0">
                <a:latin typeface="Calibri" panose="020F0502020204030204" pitchFamily="34" charset="0"/>
                <a:cs typeface="Calibri" panose="020F0502020204030204" pitchFamily="34" charset="0"/>
              </a:rPr>
              <a:t>Advantages and Disadvantages </a:t>
            </a:r>
            <a:r>
              <a:rPr lang="tr-TR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Adeno-associated Virus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Advantages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Non-pathogenic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Non-immunogenic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Infect wide variety of </a:t>
            </a:r>
            <a:r>
              <a:rPr lang="tr-TR" dirty="0" err="1" smtClean="0"/>
              <a:t>dividing</a:t>
            </a:r>
            <a:r>
              <a:rPr lang="tr-TR" dirty="0" smtClean="0"/>
              <a:t> </a:t>
            </a:r>
            <a:r>
              <a:rPr lang="en-US" dirty="0" smtClean="0"/>
              <a:t>and non-dividing cells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Found in human population but </a:t>
            </a:r>
            <a:r>
              <a:rPr lang="en-US" dirty="0" smtClean="0"/>
              <a:t>they </a:t>
            </a:r>
            <a:r>
              <a:rPr lang="en-US" dirty="0"/>
              <a:t>do not appear to be associated with any disease.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Disadvantages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S</a:t>
            </a:r>
            <a:r>
              <a:rPr lang="en-US" dirty="0" smtClean="0"/>
              <a:t>mall </a:t>
            </a:r>
            <a:r>
              <a:rPr lang="en-US" dirty="0"/>
              <a:t>capacity for insertion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en-US" dirty="0" smtClean="0"/>
              <a:t>transgenes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Adeno-associated</a:t>
            </a:r>
            <a:r>
              <a:rPr lang="tr-TR" dirty="0"/>
              <a:t> </a:t>
            </a:r>
            <a:r>
              <a:rPr lang="tr-TR" dirty="0" err="1"/>
              <a:t>Viruses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used</a:t>
            </a:r>
            <a:r>
              <a:rPr lang="tr-TR" dirty="0"/>
              <a:t>;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it-IT" i="1" dirty="0"/>
              <a:t>in vitro </a:t>
            </a:r>
            <a:r>
              <a:rPr lang="it-IT" dirty="0"/>
              <a:t>and </a:t>
            </a:r>
            <a:r>
              <a:rPr lang="it-IT" i="1" dirty="0"/>
              <a:t>in vivo</a:t>
            </a:r>
            <a:r>
              <a:rPr lang="tr-TR" i="1" dirty="0"/>
              <a:t> </a:t>
            </a:r>
            <a:r>
              <a:rPr lang="en-US" dirty="0"/>
              <a:t>gene transfer into muscle, brain, neurons and</a:t>
            </a:r>
            <a:r>
              <a:rPr lang="tr-TR" dirty="0"/>
              <a:t> </a:t>
            </a:r>
            <a:r>
              <a:rPr lang="en-US" dirty="0"/>
              <a:t>liver cells 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Herpes simplex Virus</a:t>
            </a:r>
            <a:endParaRPr lang="en-US" dirty="0"/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D</a:t>
            </a:r>
            <a:r>
              <a:rPr lang="en-US" dirty="0" smtClean="0"/>
              <a:t>ouble-stranded </a:t>
            </a:r>
            <a:r>
              <a:rPr lang="en-US" dirty="0"/>
              <a:t>DNA </a:t>
            </a:r>
            <a:r>
              <a:rPr lang="en-US" dirty="0" smtClean="0"/>
              <a:t>virus</a:t>
            </a:r>
            <a:endParaRPr lang="tr-TR" dirty="0" smtClean="0"/>
          </a:p>
          <a:p>
            <a:r>
              <a:rPr lang="en-US" dirty="0"/>
              <a:t>They have the ability to infect cells of the nervous system</a:t>
            </a:r>
            <a:r>
              <a:rPr lang="en-US" dirty="0" smtClean="0"/>
              <a:t>.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r>
              <a:rPr lang="en-US" dirty="0" smtClean="0"/>
              <a:t>Herpes </a:t>
            </a:r>
            <a:r>
              <a:rPr lang="en-US" dirty="0" err="1" smtClean="0"/>
              <a:t>simplev</a:t>
            </a:r>
            <a:r>
              <a:rPr lang="en-US" dirty="0" smtClean="0"/>
              <a:t> viruses are used</a:t>
            </a:r>
            <a:r>
              <a:rPr lang="tr-TR" dirty="0" smtClean="0"/>
              <a:t>;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Gene </a:t>
            </a:r>
            <a:r>
              <a:rPr lang="en-US" dirty="0"/>
              <a:t>vehicles for disorders such as pain, neuropathy, and other</a:t>
            </a:r>
            <a:r>
              <a:rPr lang="tr-TR" dirty="0"/>
              <a:t> </a:t>
            </a:r>
            <a:r>
              <a:rPr lang="en-US" dirty="0"/>
              <a:t>neurodegenerative diseases</a:t>
            </a:r>
            <a:endParaRPr lang="tr-TR" dirty="0"/>
          </a:p>
          <a:p>
            <a:endParaRPr lang="tr-TR" dirty="0" smtClean="0"/>
          </a:p>
          <a:p>
            <a:endParaRPr lang="en-US" dirty="0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sz="quarter" idx="13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0" y="2510442"/>
            <a:ext cx="3829584" cy="27054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4400" dirty="0">
                <a:latin typeface="Calibri" panose="020F0502020204030204" pitchFamily="34" charset="0"/>
                <a:cs typeface="Calibri" panose="020F0502020204030204" pitchFamily="34" charset="0"/>
              </a:rPr>
              <a:t>Advantages and Disadvantages </a:t>
            </a:r>
            <a:r>
              <a:rPr lang="tr-TR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tr-TR" sz="4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Herpes</a:t>
            </a:r>
            <a:r>
              <a:rPr lang="tr-TR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Simplex</a:t>
            </a:r>
            <a:r>
              <a:rPr lang="tr-TR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 Virus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 smtClean="0"/>
              <a:t>Advantages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Large packaging </a:t>
            </a:r>
            <a:r>
              <a:rPr lang="tr-TR" dirty="0" err="1" smtClean="0"/>
              <a:t>capacity</a:t>
            </a:r>
            <a:r>
              <a:rPr lang="tr-TR" dirty="0" smtClean="0"/>
              <a:t> </a:t>
            </a:r>
            <a:r>
              <a:rPr lang="en-US" dirty="0" smtClean="0"/>
              <a:t>for transgenes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Highly </a:t>
            </a:r>
            <a:r>
              <a:rPr lang="tr-TR" dirty="0" err="1" smtClean="0"/>
              <a:t>infectious</a:t>
            </a:r>
            <a:r>
              <a:rPr lang="tr-TR" dirty="0" smtClean="0"/>
              <a:t> </a:t>
            </a:r>
            <a:r>
              <a:rPr lang="tr-TR" dirty="0" err="1" smtClean="0"/>
              <a:t>capacity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V</a:t>
            </a:r>
            <a:r>
              <a:rPr lang="en-US" dirty="0" err="1" smtClean="0"/>
              <a:t>irus</a:t>
            </a:r>
            <a:r>
              <a:rPr lang="en-US" dirty="0" smtClean="0"/>
              <a:t> </a:t>
            </a:r>
            <a:r>
              <a:rPr lang="en-US" dirty="0"/>
              <a:t>receptors are widely expressed on the surface of numerous cell </a:t>
            </a:r>
            <a:r>
              <a:rPr lang="en-US" dirty="0" smtClean="0"/>
              <a:t>types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R</a:t>
            </a:r>
            <a:r>
              <a:rPr lang="en-US" dirty="0" err="1" smtClean="0"/>
              <a:t>ecombinant</a:t>
            </a:r>
            <a:r>
              <a:rPr lang="en-US" dirty="0" smtClean="0"/>
              <a:t> </a:t>
            </a:r>
            <a:r>
              <a:rPr lang="en-US" dirty="0"/>
              <a:t>virus can be easily produced to high titer and purity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Disadvantages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T</a:t>
            </a:r>
            <a:r>
              <a:rPr lang="en-US" dirty="0" smtClean="0"/>
              <a:t>he </a:t>
            </a:r>
            <a:r>
              <a:rPr lang="en-US" dirty="0"/>
              <a:t>need of much additional engineering to </a:t>
            </a:r>
            <a:r>
              <a:rPr lang="en-US" dirty="0" smtClean="0"/>
              <a:t>be</a:t>
            </a:r>
            <a:r>
              <a:rPr lang="tr-TR" dirty="0" smtClean="0"/>
              <a:t> </a:t>
            </a:r>
            <a:r>
              <a:rPr lang="en-US" dirty="0" smtClean="0"/>
              <a:t>efficient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G</a:t>
            </a:r>
            <a:r>
              <a:rPr lang="en-US" dirty="0" err="1" smtClean="0"/>
              <a:t>ene</a:t>
            </a:r>
            <a:r>
              <a:rPr lang="en-US" dirty="0" smtClean="0"/>
              <a:t> </a:t>
            </a:r>
            <a:r>
              <a:rPr lang="en-US" dirty="0"/>
              <a:t>expression appears to be </a:t>
            </a:r>
            <a:r>
              <a:rPr lang="en-US" dirty="0" smtClean="0"/>
              <a:t>transient</a:t>
            </a: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Low transduction efficiency</a:t>
            </a:r>
            <a:endParaRPr lang="tr-TR" dirty="0" smtClean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Poxvirus and </a:t>
            </a:r>
            <a:r>
              <a:rPr lang="tr-TR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4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ther</a:t>
            </a:r>
            <a:r>
              <a:rPr lang="en-US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Viral Vectors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2500" dirty="0"/>
              <a:t>P</a:t>
            </a:r>
            <a:r>
              <a:rPr lang="en-US" sz="2500" dirty="0" smtClean="0"/>
              <a:t>oxvirus </a:t>
            </a:r>
            <a:r>
              <a:rPr lang="en-US" sz="2500" dirty="0"/>
              <a:t>are large complex enveloped viruses with </a:t>
            </a:r>
            <a:r>
              <a:rPr lang="en-US" sz="2500" dirty="0" smtClean="0"/>
              <a:t>an</a:t>
            </a:r>
            <a:r>
              <a:rPr lang="tr-TR" sz="2500" dirty="0" smtClean="0"/>
              <a:t> </a:t>
            </a:r>
            <a:r>
              <a:rPr lang="en-US" sz="2500" dirty="0" smtClean="0"/>
              <a:t>enveloped </a:t>
            </a:r>
            <a:r>
              <a:rPr lang="en-US" sz="2500" dirty="0"/>
              <a:t>double-stranded DNA </a:t>
            </a:r>
            <a:r>
              <a:rPr lang="en-US" sz="2500" dirty="0" smtClean="0"/>
              <a:t>genome</a:t>
            </a:r>
            <a:r>
              <a:rPr lang="tr-TR" sz="2500" dirty="0" smtClean="0"/>
              <a:t>.</a:t>
            </a:r>
            <a:endParaRPr lang="tr-TR" sz="2500" dirty="0" smtClean="0"/>
          </a:p>
          <a:p>
            <a:endParaRPr lang="tr-TR" sz="2500" dirty="0" smtClean="0"/>
          </a:p>
          <a:p>
            <a:r>
              <a:rPr lang="en-US" sz="2500" dirty="0">
                <a:solidFill>
                  <a:srgbClr val="FF0000"/>
                </a:solidFill>
              </a:rPr>
              <a:t>Vaccinia virus</a:t>
            </a:r>
            <a:r>
              <a:rPr lang="en-US" sz="2500" dirty="0"/>
              <a:t>, which has a critical role in eradication of smallpox, is included in the orthopoxvirus sub-family</a:t>
            </a:r>
            <a:r>
              <a:rPr lang="en-US" sz="2500" dirty="0" smtClean="0"/>
              <a:t>.</a:t>
            </a:r>
            <a:endParaRPr lang="tr-TR" sz="2500" dirty="0" smtClean="0"/>
          </a:p>
          <a:p>
            <a:endParaRPr lang="tr-TR" sz="2500" dirty="0" smtClean="0"/>
          </a:p>
          <a:p>
            <a:r>
              <a:rPr lang="en-US" sz="2500" dirty="0"/>
              <a:t>Among others, </a:t>
            </a:r>
            <a:r>
              <a:rPr lang="tr-TR" sz="2500" dirty="0" err="1" smtClean="0"/>
              <a:t>alphavirus</a:t>
            </a:r>
            <a:r>
              <a:rPr lang="tr-TR" sz="2500" dirty="0" smtClean="0"/>
              <a:t>, </a:t>
            </a:r>
            <a:r>
              <a:rPr lang="en-US" sz="2500" dirty="0" smtClean="0"/>
              <a:t>human </a:t>
            </a:r>
            <a:r>
              <a:rPr lang="en-US" sz="2500" dirty="0"/>
              <a:t>cytomegalovirus, influenza virus, and foamy virus have also been used to engineer vectors with feasible insertion capacities, expression efficiencies and cell tropism of viral infection.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2" y="404664"/>
            <a:ext cx="4038600" cy="2919953"/>
          </a:xfrm>
        </p:spPr>
      </p:pic>
      <p:pic>
        <p:nvPicPr>
          <p:cNvPr id="9" name="İçerik Yer Tutucusu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68" y="1628800"/>
            <a:ext cx="3439005" cy="2695951"/>
          </a:xfrm>
        </p:spPr>
      </p:pic>
      <p:sp>
        <p:nvSpPr>
          <p:cNvPr id="8" name="Metin kutusu 7"/>
          <p:cNvSpPr txBox="1"/>
          <p:nvPr/>
        </p:nvSpPr>
        <p:spPr>
          <a:xfrm>
            <a:off x="467544" y="3337658"/>
            <a:ext cx="367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hlinkClick r:id="rId3"/>
              </a:rPr>
              <a:t>https://cronodon.com/BioTech/Poxvirus.html</a:t>
            </a:r>
            <a:endParaRPr lang="en-US" sz="1100" dirty="0"/>
          </a:p>
        </p:txBody>
      </p:sp>
      <p:sp>
        <p:nvSpPr>
          <p:cNvPr id="10" name="Metin kutusu 9"/>
          <p:cNvSpPr txBox="1"/>
          <p:nvPr/>
        </p:nvSpPr>
        <p:spPr>
          <a:xfrm>
            <a:off x="5076056" y="4581128"/>
            <a:ext cx="30963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 The University of Chicago. Cytomegalovirus (CMV). </a:t>
            </a:r>
            <a:r>
              <a:rPr lang="en-US" sz="1100" dirty="0">
                <a:hlinkClick r:id="rId4"/>
              </a:rPr>
              <a:t>https://pedclerk.bsd.uchicago.edu/page/cytomegalovirus-cmv</a:t>
            </a:r>
            <a:r>
              <a:rPr lang="en-US" sz="1100" dirty="0"/>
              <a:t> (accessed </a:t>
            </a:r>
            <a:r>
              <a:rPr lang="tr-TR" sz="1100" dirty="0" smtClean="0"/>
              <a:t>26</a:t>
            </a:r>
            <a:r>
              <a:rPr lang="en-US" sz="1100" dirty="0" smtClean="0"/>
              <a:t> </a:t>
            </a:r>
            <a:r>
              <a:rPr lang="tr-TR" sz="1100" dirty="0" smtClean="0"/>
              <a:t>Nov </a:t>
            </a:r>
            <a:r>
              <a:rPr lang="en-US" sz="1100" dirty="0" smtClean="0"/>
              <a:t>201</a:t>
            </a:r>
            <a:r>
              <a:rPr lang="tr-TR" sz="1100" dirty="0" smtClean="0"/>
              <a:t>9</a:t>
            </a:r>
            <a:r>
              <a:rPr lang="en-US" sz="1100" dirty="0" smtClean="0"/>
              <a:t>).</a:t>
            </a:r>
            <a:endParaRPr lang="en-US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7" y="4022288"/>
            <a:ext cx="39528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etin kutusu 10"/>
          <p:cNvSpPr txBox="1"/>
          <p:nvPr/>
        </p:nvSpPr>
        <p:spPr>
          <a:xfrm>
            <a:off x="467544" y="6374963"/>
            <a:ext cx="352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hlinkClick r:id="rId6"/>
              </a:rPr>
              <a:t>http://www.dengetip.com/h1n1-ve-influenza-virusleri/</a:t>
            </a:r>
            <a:endParaRPr lang="en-US" sz="11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/>
              <a:t>Advantages of Poxvirus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Safety in humans</a:t>
            </a:r>
            <a:endParaRPr lang="tr-TR" dirty="0" smtClean="0"/>
          </a:p>
          <a:p>
            <a:r>
              <a:rPr lang="tr-TR" dirty="0" smtClean="0"/>
              <a:t>Ease of production</a:t>
            </a:r>
            <a:endParaRPr lang="tr-TR" dirty="0" smtClean="0"/>
          </a:p>
          <a:p>
            <a:r>
              <a:rPr lang="tr-TR" dirty="0" smtClean="0"/>
              <a:t>Stability of virus production</a:t>
            </a:r>
            <a:endParaRPr lang="tr-TR" dirty="0" smtClean="0"/>
          </a:p>
          <a:p>
            <a:r>
              <a:rPr lang="tr-TR" dirty="0"/>
              <a:t>F</a:t>
            </a:r>
            <a:r>
              <a:rPr lang="en-US" dirty="0" err="1" smtClean="0"/>
              <a:t>easibility</a:t>
            </a:r>
            <a:r>
              <a:rPr lang="en-US" dirty="0" smtClean="0"/>
              <a:t> </a:t>
            </a:r>
            <a:r>
              <a:rPr lang="en-US" dirty="0"/>
              <a:t>of genetic manipulation for transgene expression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>
                <a:cs typeface="Times New Roman" panose="02020603050405020304" pitchFamily="18" charset="0"/>
              </a:rPr>
              <a:t>GENE THERAPY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It is based on  the substitution or addition of a functional gene into the nucleus of a living cell to treat a disease of repair a dysfunction, caused by this gene failure. </a:t>
            </a:r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Gene Therapy Treatment Steps:</a:t>
            </a:r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Administration</a:t>
            </a:r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Delivery</a:t>
            </a:r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Expression</a:t>
            </a:r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endParaRPr lang="en-US" sz="2500" dirty="0">
              <a:latin typeface="+mj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Hybrid or Chimeric Vectors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Hybrid vectors are generated by taking the best characteristics of different viruses to overcome the inherent limitations of viral vectors</a:t>
            </a:r>
            <a:r>
              <a:rPr lang="en-US" dirty="0" smtClean="0"/>
              <a:t>.</a:t>
            </a:r>
            <a:endParaRPr lang="tr-TR" dirty="0" smtClean="0"/>
          </a:p>
          <a:p>
            <a:endParaRPr lang="tr-TR" dirty="0"/>
          </a:p>
          <a:p>
            <a:r>
              <a:rPr lang="en-US" dirty="0"/>
              <a:t>Hybrid or Chimeric Vectors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used</a:t>
            </a:r>
            <a:r>
              <a:rPr lang="tr-TR" dirty="0"/>
              <a:t> ;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Gene transfer</a:t>
            </a:r>
            <a:endParaRPr lang="tr-TR" dirty="0"/>
          </a:p>
          <a:p>
            <a:pPr marL="514350" indent="-514350">
              <a:buFont typeface="+mj-lt"/>
              <a:buAutoNum type="arabicPeriod"/>
            </a:pPr>
            <a:r>
              <a:rPr lang="tr-TR" dirty="0"/>
              <a:t>Gene </a:t>
            </a:r>
            <a:r>
              <a:rPr lang="tr-TR" dirty="0" err="1"/>
              <a:t>therapy</a:t>
            </a:r>
            <a:endParaRPr lang="en-US" dirty="0"/>
          </a:p>
          <a:p>
            <a:endParaRPr lang="en-US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33" y="1844824"/>
            <a:ext cx="3471759" cy="3352043"/>
          </a:xfrm>
        </p:spPr>
      </p:pic>
      <p:sp>
        <p:nvSpPr>
          <p:cNvPr id="6" name="Metin kutusu 5"/>
          <p:cNvSpPr txBox="1"/>
          <p:nvPr/>
        </p:nvSpPr>
        <p:spPr>
          <a:xfrm>
            <a:off x="1043608" y="5301208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hlinkClick r:id="rId2"/>
              </a:rPr>
              <a:t>https://www.mdpi.com/1999-4915/1/3/1295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>
            <a:normAutofit/>
          </a:bodyPr>
          <a:lstStyle/>
          <a:p>
            <a:pPr algn="l"/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Hybrid Vectors</a:t>
            </a:r>
            <a:r>
              <a:rPr lang="tr-TR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produced</a:t>
            </a:r>
            <a:r>
              <a:rPr lang="tr-TR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47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en-US" sz="4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T</a:t>
            </a:r>
            <a:r>
              <a:rPr lang="en-US" dirty="0" smtClean="0"/>
              <a:t>o </a:t>
            </a:r>
            <a:r>
              <a:rPr lang="en-US" dirty="0"/>
              <a:t>target specific tissues or cell </a:t>
            </a:r>
            <a:r>
              <a:rPr lang="en-US" dirty="0" smtClean="0"/>
              <a:t>types</a:t>
            </a:r>
            <a:endParaRPr lang="tr-TR" dirty="0"/>
          </a:p>
          <a:p>
            <a:endParaRPr lang="tr-TR" dirty="0" smtClean="0"/>
          </a:p>
          <a:p>
            <a:r>
              <a:rPr lang="tr-TR" dirty="0"/>
              <a:t>T</a:t>
            </a:r>
            <a:r>
              <a:rPr lang="en-US" dirty="0" smtClean="0"/>
              <a:t>o</a:t>
            </a:r>
            <a:r>
              <a:rPr lang="tr-TR" dirty="0" smtClean="0"/>
              <a:t> </a:t>
            </a:r>
            <a:r>
              <a:rPr lang="en-US" dirty="0" smtClean="0"/>
              <a:t>accommodate </a:t>
            </a:r>
            <a:r>
              <a:rPr lang="en-US" dirty="0"/>
              <a:t>large transgenes and regulatory </a:t>
            </a:r>
            <a:r>
              <a:rPr lang="en-US" dirty="0" smtClean="0"/>
              <a:t>elements</a:t>
            </a:r>
            <a:endParaRPr lang="tr-TR" dirty="0"/>
          </a:p>
          <a:p>
            <a:endParaRPr lang="tr-TR" dirty="0" smtClean="0"/>
          </a:p>
          <a:p>
            <a:r>
              <a:rPr lang="en-US" dirty="0" smtClean="0"/>
              <a:t>To achieve</a:t>
            </a:r>
            <a:r>
              <a:rPr lang="tr-TR" dirty="0" smtClean="0"/>
              <a:t> </a:t>
            </a:r>
            <a:r>
              <a:rPr lang="en-US" dirty="0"/>
              <a:t>stable and regulated transgene </a:t>
            </a:r>
            <a:r>
              <a:rPr lang="en-US" dirty="0" smtClean="0"/>
              <a:t>expression</a:t>
            </a:r>
            <a:endParaRPr lang="tr-TR" dirty="0"/>
          </a:p>
          <a:p>
            <a:endParaRPr lang="tr-TR" dirty="0" smtClean="0"/>
          </a:p>
          <a:p>
            <a:r>
              <a:rPr lang="tr-TR" dirty="0"/>
              <a:t>T</a:t>
            </a:r>
            <a:r>
              <a:rPr lang="en-US" dirty="0" smtClean="0"/>
              <a:t>o </a:t>
            </a:r>
            <a:r>
              <a:rPr lang="en-US" dirty="0"/>
              <a:t>retain high </a:t>
            </a:r>
            <a:r>
              <a:rPr lang="en-US" dirty="0" smtClean="0"/>
              <a:t>transduction</a:t>
            </a:r>
            <a:r>
              <a:rPr lang="tr-TR" dirty="0" smtClean="0"/>
              <a:t> </a:t>
            </a:r>
            <a:r>
              <a:rPr lang="en-US" dirty="0" smtClean="0"/>
              <a:t>efficiency </a:t>
            </a:r>
            <a:r>
              <a:rPr lang="en-US" dirty="0"/>
              <a:t>and </a:t>
            </a:r>
            <a:r>
              <a:rPr lang="en-US" dirty="0" smtClean="0"/>
              <a:t>titers</a:t>
            </a:r>
            <a:endParaRPr lang="tr-TR" dirty="0" smtClean="0"/>
          </a:p>
          <a:p>
            <a:endParaRPr lang="tr-TR" dirty="0" smtClean="0"/>
          </a:p>
          <a:p>
            <a:r>
              <a:rPr lang="en-US" dirty="0" smtClean="0"/>
              <a:t>Minimizing</a:t>
            </a:r>
            <a:r>
              <a:rPr lang="tr-TR" dirty="0" smtClean="0"/>
              <a:t> </a:t>
            </a:r>
            <a:r>
              <a:rPr lang="en-US" dirty="0" smtClean="0"/>
              <a:t>undesired </a:t>
            </a:r>
            <a:r>
              <a:rPr lang="en-US" dirty="0"/>
              <a:t>toxicity </a:t>
            </a:r>
            <a:r>
              <a:rPr lang="en-US" dirty="0" smtClean="0"/>
              <a:t>or</a:t>
            </a:r>
            <a:r>
              <a:rPr lang="tr-TR" dirty="0" smtClean="0"/>
              <a:t> </a:t>
            </a:r>
            <a:r>
              <a:rPr lang="en-US" dirty="0" smtClean="0"/>
              <a:t>immune </a:t>
            </a:r>
            <a:r>
              <a:rPr lang="en-US" dirty="0"/>
              <a:t>responses.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847429" cy="462115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-180528" y="188640"/>
            <a:ext cx="9540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800" dirty="0" smtClean="0">
                <a:solidFill>
                  <a:schemeClr val="accent1"/>
                </a:solidFill>
                <a:latin typeface="+mj-lt"/>
              </a:rPr>
              <a:t>Non-Viral </a:t>
            </a:r>
            <a:r>
              <a:rPr lang="tr-TR" sz="3800" dirty="0" err="1" smtClean="0">
                <a:solidFill>
                  <a:schemeClr val="accent1"/>
                </a:solidFill>
                <a:latin typeface="+mj-lt"/>
              </a:rPr>
              <a:t>Nucleic</a:t>
            </a:r>
            <a:r>
              <a:rPr lang="tr-TR" sz="380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tr-TR" sz="3800" dirty="0" err="1" smtClean="0">
                <a:solidFill>
                  <a:schemeClr val="accent1"/>
                </a:solidFill>
                <a:latin typeface="+mj-lt"/>
              </a:rPr>
              <a:t>Acids</a:t>
            </a:r>
            <a:endParaRPr lang="tr-TR" sz="3800" dirty="0" smtClean="0">
              <a:solidFill>
                <a:schemeClr val="accent1"/>
              </a:solidFill>
              <a:latin typeface="+mj-lt"/>
            </a:endParaRPr>
          </a:p>
          <a:p>
            <a:pPr algn="ctr"/>
            <a:r>
              <a:rPr lang="tr-TR" sz="380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tr-TR" sz="3800" dirty="0" smtClean="0">
                <a:solidFill>
                  <a:schemeClr val="accent1"/>
                </a:solidFill>
                <a:latin typeface="+mj-lt"/>
              </a:rPr>
              <a:t>Delivery </a:t>
            </a:r>
            <a:r>
              <a:rPr lang="tr-TR" sz="3800" dirty="0" err="1" smtClean="0">
                <a:solidFill>
                  <a:schemeClr val="accent1"/>
                </a:solidFill>
                <a:latin typeface="+mj-lt"/>
              </a:rPr>
              <a:t>System</a:t>
            </a:r>
            <a:endParaRPr lang="tr-TR" sz="3800" dirty="0">
              <a:solidFill>
                <a:schemeClr val="accent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899592" y="360140"/>
            <a:ext cx="770485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Advantages</a:t>
            </a:r>
            <a:r>
              <a:rPr lang="tr-TR" sz="3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of </a:t>
            </a:r>
            <a:r>
              <a:rPr lang="tr-TR" sz="3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Non-Viral</a:t>
            </a:r>
            <a:r>
              <a:rPr lang="tr-TR" sz="3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Delivery </a:t>
            </a:r>
            <a:r>
              <a:rPr lang="tr-TR" sz="33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Systems</a:t>
            </a:r>
            <a:endParaRPr lang="tr-TR" sz="330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he </a:t>
            </a:r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absence of an immune response to the 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carrier</a:t>
            </a: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endParaRPr lang="tr-TR" sz="2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heir </a:t>
            </a:r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capacity to transport higher amounts of 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NA</a:t>
            </a: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</a:t>
            </a:r>
            <a:r>
              <a:rPr lang="en-US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igh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reproducibility</a:t>
            </a:r>
            <a:endParaRPr lang="tr-TR" sz="2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</a:t>
            </a:r>
            <a:r>
              <a:rPr lang="en-US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cceptable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chemical and physical 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stability</a:t>
            </a:r>
            <a:endParaRPr lang="tr-TR" sz="2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</a:t>
            </a:r>
            <a:r>
              <a:rPr lang="en-US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ossibility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of surface 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modification</a:t>
            </a: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tr-TR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</a:t>
            </a:r>
            <a:r>
              <a:rPr lang="en-US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argeting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to </a:t>
            </a:r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specific cells or tissues</a:t>
            </a:r>
            <a:endParaRPr lang="tr-TR" sz="2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67544" y="764704"/>
            <a:ext cx="842493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he most studied non-viral NA delivery systems are</a:t>
            </a:r>
            <a:endParaRPr lang="tr-TR" sz="2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tr-TR" sz="250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</a:t>
            </a:r>
            <a:r>
              <a:rPr lang="en-US" sz="2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iposomes</a:t>
            </a:r>
            <a:endParaRPr lang="tr-TR" sz="250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50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5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</a:t>
            </a:r>
            <a:r>
              <a:rPr lang="en-US" sz="2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ipid</a:t>
            </a:r>
            <a:r>
              <a:rPr lang="en-US" sz="2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nanoparticles</a:t>
            </a:r>
            <a:endParaRPr lang="tr-TR" sz="250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50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</a:t>
            </a:r>
            <a:r>
              <a:rPr lang="en-US" sz="2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olymeric</a:t>
            </a:r>
            <a:r>
              <a:rPr lang="en-US" sz="2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nanoparticles</a:t>
            </a:r>
            <a:endParaRPr lang="tr-TR" sz="250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25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</a:t>
            </a:r>
            <a:r>
              <a:rPr lang="en-US" sz="2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icelles</a:t>
            </a:r>
            <a:endParaRPr lang="tr-TR" sz="250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tr-TR" sz="250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D</a:t>
            </a:r>
            <a:r>
              <a:rPr lang="en-US" sz="25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endrimers</a:t>
            </a:r>
            <a:endParaRPr lang="tr-TR" sz="25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611560" y="404664"/>
            <a:ext cx="3451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err="1" smtClean="0">
                <a:solidFill>
                  <a:schemeClr val="accent1"/>
                </a:solidFill>
                <a:latin typeface="+mj-lt"/>
              </a:rPr>
              <a:t>Liposomes</a:t>
            </a:r>
            <a:endParaRPr lang="tr-TR" sz="44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Picture 2" descr="Liposom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6613935" cy="430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nanostructured lipid carriers ile ilgili görsel sonucu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72465"/>
            <a:ext cx="5743488" cy="35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323528" y="0"/>
            <a:ext cx="756084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err="1" smtClean="0">
                <a:solidFill>
                  <a:schemeClr val="accent1"/>
                </a:solidFill>
                <a:latin typeface="+mj-lt"/>
              </a:rPr>
              <a:t>Lipid</a:t>
            </a:r>
            <a:r>
              <a:rPr lang="tr-TR" sz="440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tr-TR" sz="4400" dirty="0" err="1" smtClean="0">
                <a:solidFill>
                  <a:schemeClr val="accent1"/>
                </a:solidFill>
                <a:latin typeface="+mj-lt"/>
              </a:rPr>
              <a:t>Nanoparticles</a:t>
            </a:r>
            <a:endParaRPr lang="tr-TR" sz="4400" dirty="0" smtClean="0">
              <a:solidFill>
                <a:schemeClr val="accent1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</a:t>
            </a:r>
            <a:r>
              <a:rPr lang="en-US" sz="2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ow</a:t>
            </a: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or non-appearance of toxicity, which is related with the use of physiological lipids and biocompatible surfactants to prepare the systems</a:t>
            </a:r>
            <a:endParaRPr lang="tr-TR" sz="2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</a:t>
            </a:r>
            <a:r>
              <a:rPr lang="en-US" sz="2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ssibility</a:t>
            </a: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achieving drug controlled release and targeting effects</a:t>
            </a:r>
            <a:endParaRPr lang="tr-TR" sz="2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</a:t>
            </a: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rug protection against degradation</a:t>
            </a:r>
            <a:endParaRPr lang="tr-TR" sz="2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</a:t>
            </a:r>
            <a:r>
              <a:rPr lang="en-US" sz="23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ood</a:t>
            </a: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long-term stability</a:t>
            </a:r>
            <a:endParaRPr lang="tr-TR" sz="2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sz="4400" dirty="0">
              <a:solidFill>
                <a:schemeClr val="accent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539552" y="548680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 err="1" smtClean="0">
                <a:solidFill>
                  <a:schemeClr val="accent1"/>
                </a:solidFill>
                <a:latin typeface="+mj-lt"/>
              </a:rPr>
              <a:t>Polymeric</a:t>
            </a:r>
            <a:r>
              <a:rPr lang="tr-TR" sz="440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tr-TR" sz="4400" dirty="0" err="1" smtClean="0">
                <a:solidFill>
                  <a:schemeClr val="accent1"/>
                </a:solidFill>
                <a:latin typeface="+mj-lt"/>
              </a:rPr>
              <a:t>Nanoparticles</a:t>
            </a:r>
            <a:endParaRPr lang="tr-TR" sz="4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683568" y="1484784"/>
            <a:ext cx="8064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>
              <a:buFont typeface="Arial" panose="020B0604020202020204" pitchFamily="34" charset="0"/>
              <a:buChar char="•"/>
            </a:pP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Polymeric nanoparticles consist of colloidal carrier systems that can encapsulate either solid or liquid molecules. </a:t>
            </a: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214630" indent="-214630">
              <a:buFont typeface="Arial" panose="020B0604020202020204" pitchFamily="34" charset="0"/>
              <a:buChar char="•"/>
            </a:pPr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</a:t>
            </a:r>
            <a:r>
              <a:rPr lang="en-US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everal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advantages for drug delivery :</a:t>
            </a: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G</a:t>
            </a:r>
            <a:r>
              <a:rPr lang="en-US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ood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physicochemical stability,</a:t>
            </a: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</a:t>
            </a:r>
            <a:r>
              <a:rPr lang="en-US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iocompatibility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</a:t>
            </a: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 B</a:t>
            </a:r>
            <a:r>
              <a:rPr lang="en-US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iodegradability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 L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ow toxicity, </a:t>
            </a: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 L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ow immunogenic response,</a:t>
            </a: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 S</a:t>
            </a:r>
            <a:r>
              <a:rPr lang="en-US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ustained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release mechanism</a:t>
            </a:r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s,</a:t>
            </a:r>
            <a:endParaRPr lang="tr-TR" sz="25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tr-TR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    E</a:t>
            </a:r>
            <a:r>
              <a:rPr lang="en-US" sz="25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asiness</a:t>
            </a:r>
            <a:r>
              <a:rPr lang="en-US" sz="2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of production</a:t>
            </a:r>
            <a:endParaRPr lang="tr-TR" sz="25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/>
        </p:nvSpPr>
        <p:spPr>
          <a:xfrm>
            <a:off x="603250" y="1384300"/>
            <a:ext cx="7484110" cy="4977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altLang="en-US">
                <a:solidFill>
                  <a:srgbClr val="FF0000"/>
                </a:solidFill>
                <a:cs typeface="+mn-lt"/>
              </a:rPr>
              <a:t>T</a:t>
            </a:r>
            <a:r>
              <a:rPr lang="en-US">
                <a:solidFill>
                  <a:srgbClr val="FF0000"/>
                </a:solidFill>
                <a:cs typeface="+mn-lt"/>
              </a:rPr>
              <a:t>he critical micelle concentration (CMC)</a:t>
            </a:r>
            <a:r>
              <a:rPr lang="en-US">
                <a:cs typeface="+mn-lt"/>
              </a:rPr>
              <a:t> is defined as the concentration of surfactants above which micelles form and all additional surfactants added to the system go to micelles</a:t>
            </a:r>
            <a:endParaRPr lang="en-US">
              <a:cs typeface="+mn-lt"/>
            </a:endParaRPr>
          </a:p>
          <a:p>
            <a:pPr algn="just"/>
            <a:r>
              <a:rPr lang="tr-TR" altLang="en-US">
                <a:cs typeface="+mn-lt"/>
              </a:rPr>
              <a:t>-amphylic</a:t>
            </a:r>
            <a:r>
              <a:rPr lang="en-US">
                <a:cs typeface="+mn-lt"/>
              </a:rPr>
              <a:t>.</a:t>
            </a:r>
            <a:endParaRPr lang="en-US">
              <a:cs typeface="+mn-lt"/>
            </a:endParaRPr>
          </a:p>
          <a:p>
            <a:pPr algn="just"/>
            <a:r>
              <a:rPr lang="tr-TR" altLang="en-US">
                <a:cs typeface="+mn-lt"/>
              </a:rPr>
              <a:t>-can be formed by polymers, </a:t>
            </a:r>
            <a:endParaRPr lang="tr-TR" altLang="en-US">
              <a:cs typeface="+mn-lt"/>
            </a:endParaRPr>
          </a:p>
          <a:p>
            <a:pPr algn="just"/>
            <a:r>
              <a:rPr lang="tr-TR" altLang="en-US">
                <a:cs typeface="+mn-lt"/>
              </a:rPr>
              <a:t>phospholipids or </a:t>
            </a:r>
            <a:endParaRPr lang="tr-TR" altLang="en-US">
              <a:cs typeface="+mn-lt"/>
            </a:endParaRPr>
          </a:p>
          <a:p>
            <a:pPr algn="just"/>
            <a:r>
              <a:rPr lang="tr-TR" altLang="en-US">
                <a:cs typeface="+mn-lt"/>
              </a:rPr>
              <a:t>by a mixture of both.</a:t>
            </a:r>
            <a:endParaRPr lang="tr-TR" altLang="en-US">
              <a:cs typeface="+mn-lt"/>
            </a:endParaRPr>
          </a:p>
          <a:p>
            <a:pPr algn="just"/>
            <a:endParaRPr lang="tr-TR" altLang="en-US">
              <a:cs typeface="+mn-lt"/>
            </a:endParaRPr>
          </a:p>
          <a:p>
            <a:pPr algn="just"/>
            <a:r>
              <a:rPr lang="tr-TR" altLang="en-US">
                <a:cs typeface="+mn-lt"/>
              </a:rPr>
              <a:t>Schematic structures of </a:t>
            </a:r>
            <a:endParaRPr lang="tr-TR" altLang="en-US">
              <a:cs typeface="+mn-lt"/>
            </a:endParaRPr>
          </a:p>
          <a:p>
            <a:pPr algn="just"/>
            <a:r>
              <a:rPr lang="tr-TR" altLang="en-US">
                <a:cs typeface="+mn-lt"/>
              </a:rPr>
              <a:t>polymeric micelles:</a:t>
            </a:r>
            <a:endParaRPr lang="tr-TR" altLang="en-US">
              <a:cs typeface="+mn-lt"/>
            </a:endParaRPr>
          </a:p>
          <a:p>
            <a:pPr algn="just"/>
            <a:r>
              <a:rPr lang="tr-TR" altLang="en-US">
                <a:cs typeface="+mn-lt"/>
              </a:rPr>
              <a:t> (A) Typical micelle in a polar solvent and (B) reverse micelle in a nonpolar solvent.</a:t>
            </a:r>
            <a:endParaRPr lang="tr-TR" altLang="en-US"/>
          </a:p>
          <a:p>
            <a:pPr algn="just"/>
            <a:endParaRPr lang="tr-TR" altLang="en-US"/>
          </a:p>
          <a:p>
            <a:pPr algn="just"/>
            <a:endParaRPr lang="tr-TR" altLang="en-US"/>
          </a:p>
          <a:p>
            <a:pPr algn="just"/>
            <a:endParaRPr lang="tr-TR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5304" y="2332355"/>
            <a:ext cx="4177665" cy="31254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29845" y="218440"/>
            <a:ext cx="8630920" cy="1165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sz="4400" dirty="0" smtClean="0">
                <a:solidFill>
                  <a:schemeClr val="accent1"/>
                </a:solidFill>
              </a:rPr>
              <a:t>Micelles</a:t>
            </a:r>
            <a:endParaRPr lang="en-US" sz="4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010025" y="404495"/>
            <a:ext cx="4842510" cy="3446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tr-TR" altLang="en-US" sz="2600" dirty="0">
                <a:solidFill>
                  <a:schemeClr val="tx1"/>
                </a:solidFill>
                <a:sym typeface="+mn-ea"/>
              </a:rPr>
              <a:t>ADVANTAGES</a:t>
            </a:r>
            <a:endParaRPr lang="tr-TR" altLang="en-US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altLang="en-US" sz="2400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for</a:t>
            </a:r>
            <a:r>
              <a:rPr lang="tr-TR" altLang="en-US" sz="24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drug</a:t>
            </a:r>
            <a:r>
              <a:rPr lang="tr-TR" altLang="en-US" sz="24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and</a:t>
            </a:r>
            <a:r>
              <a:rPr lang="tr-TR" altLang="en-US" sz="24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NA transport </a:t>
            </a:r>
            <a:r>
              <a:rPr lang="tr-TR" altLang="en-US" sz="2400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over</a:t>
            </a:r>
            <a:r>
              <a:rPr lang="tr-TR" altLang="en-US" sz="24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the</a:t>
            </a:r>
            <a:r>
              <a:rPr lang="tr-TR" altLang="en-US" sz="24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colloidal</a:t>
            </a:r>
            <a:r>
              <a:rPr lang="tr-TR" altLang="en-US" sz="24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carriers</a:t>
            </a:r>
            <a:r>
              <a:rPr lang="tr-TR" altLang="en-US" sz="24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with</a:t>
            </a:r>
            <a:r>
              <a:rPr lang="tr-TR" altLang="en-US" sz="24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higher</a:t>
            </a:r>
            <a:r>
              <a:rPr lang="tr-TR" altLang="en-US" sz="24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size, </a:t>
            </a:r>
            <a:endParaRPr lang="tr-TR" altLang="en-US" sz="2400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altLang="en-US" sz="2400" dirty="0">
              <a:solidFill>
                <a:schemeClr val="accent1">
                  <a:lumMod val="75000"/>
                </a:schemeClr>
              </a:solidFill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altLang="en-US" sz="2400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especially</a:t>
            </a:r>
            <a:r>
              <a:rPr lang="tr-TR" altLang="en-US" sz="24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for</a:t>
            </a:r>
            <a:r>
              <a:rPr lang="tr-TR" altLang="en-US" sz="24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intravenous</a:t>
            </a:r>
            <a:r>
              <a:rPr lang="tr-TR" altLang="en-US" sz="24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administration</a:t>
            </a:r>
            <a:r>
              <a:rPr lang="tr-TR" altLang="en-US" sz="24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endParaRPr lang="tr-TR" altLang="en-US" sz="2400" dirty="0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alt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altLang="en-US" sz="2400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targeting</a:t>
            </a:r>
            <a:r>
              <a:rPr lang="tr-TR" altLang="en-US" sz="2400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accent1">
                    <a:lumMod val="75000"/>
                  </a:schemeClr>
                </a:solidFill>
                <a:sym typeface="+mn-ea"/>
              </a:rPr>
              <a:t>purposes</a:t>
            </a:r>
            <a:r>
              <a:rPr lang="tr-TR" altLang="en-US" sz="2400" dirty="0">
                <a:solidFill>
                  <a:srgbClr val="FF0000"/>
                </a:solidFill>
                <a:sym typeface="+mn-ea"/>
              </a:rPr>
              <a:t> </a:t>
            </a:r>
            <a:endParaRPr lang="en-US" sz="2400" dirty="0"/>
          </a:p>
        </p:txBody>
      </p:sp>
      <p:sp>
        <p:nvSpPr>
          <p:cNvPr id="3" name="Text Box 2"/>
          <p:cNvSpPr txBox="1"/>
          <p:nvPr/>
        </p:nvSpPr>
        <p:spPr>
          <a:xfrm>
            <a:off x="202565" y="404495"/>
            <a:ext cx="3807460" cy="4538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tr-TR" altLang="en-US" sz="2500" dirty="0">
                <a:sym typeface="+mn-ea"/>
              </a:rPr>
              <a:t>DISADVANTAGES</a:t>
            </a:r>
            <a:endParaRPr lang="en-US" sz="2200" dirty="0"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ym typeface="+mn-ea"/>
              </a:rPr>
              <a:t> limitations in their applications as drug carriers (e.g. toxicity, limited 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ym typeface="+mn-ea"/>
              </a:rPr>
              <a:t>number of polymers approved for clinical use)</a:t>
            </a:r>
            <a:r>
              <a:rPr lang="en-US" sz="2200" dirty="0">
                <a:solidFill>
                  <a:srgbClr val="FF0000"/>
                </a:solidFill>
                <a:sym typeface="+mn-ea"/>
              </a:rPr>
              <a:t> </a:t>
            </a:r>
            <a:r>
              <a:rPr lang="tr-TR" altLang="en-US" sz="2200" dirty="0">
                <a:solidFill>
                  <a:srgbClr val="FF0000"/>
                </a:solidFill>
                <a:sym typeface="+mn-ea"/>
              </a:rPr>
              <a:t>(</a:t>
            </a:r>
            <a:r>
              <a:rPr lang="tr-TR" altLang="en-US" sz="2200" dirty="0" err="1">
                <a:solidFill>
                  <a:srgbClr val="FF0000"/>
                </a:solidFill>
                <a:sym typeface="+mn-ea"/>
              </a:rPr>
              <a:t>phospholipid-based</a:t>
            </a:r>
            <a:r>
              <a:rPr lang="tr-TR" altLang="en-US" sz="2200" dirty="0">
                <a:solidFill>
                  <a:srgbClr val="FF0000"/>
                </a:solidFill>
                <a:sym typeface="+mn-ea"/>
              </a:rPr>
              <a:t> </a:t>
            </a:r>
            <a:r>
              <a:rPr lang="tr-TR" altLang="en-US" sz="2200" dirty="0" err="1">
                <a:solidFill>
                  <a:srgbClr val="FF0000"/>
                </a:solidFill>
                <a:sym typeface="+mn-ea"/>
              </a:rPr>
              <a:t>micelles</a:t>
            </a:r>
            <a:r>
              <a:rPr lang="tr-TR" altLang="en-US" sz="2200" dirty="0">
                <a:solidFill>
                  <a:srgbClr val="FF0000"/>
                </a:solidFill>
                <a:sym typeface="+mn-ea"/>
              </a:rPr>
              <a:t> </a:t>
            </a:r>
            <a:r>
              <a:rPr lang="tr-TR" altLang="en-US" sz="2200" dirty="0" err="1">
                <a:solidFill>
                  <a:srgbClr val="FF0000"/>
                </a:solidFill>
                <a:sym typeface="+mn-ea"/>
              </a:rPr>
              <a:t>have</a:t>
            </a:r>
            <a:r>
              <a:rPr lang="tr-TR" altLang="en-US" sz="2200" dirty="0">
                <a:solidFill>
                  <a:srgbClr val="FF0000"/>
                </a:solidFill>
                <a:sym typeface="+mn-ea"/>
              </a:rPr>
              <a:t> </a:t>
            </a:r>
            <a:r>
              <a:rPr lang="tr-TR" altLang="en-US" sz="2200" dirty="0" err="1">
                <a:solidFill>
                  <a:srgbClr val="FF0000"/>
                </a:solidFill>
                <a:sym typeface="+mn-ea"/>
              </a:rPr>
              <a:t>been</a:t>
            </a:r>
            <a:r>
              <a:rPr lang="tr-TR" altLang="en-US" sz="2200" dirty="0">
                <a:solidFill>
                  <a:srgbClr val="FF0000"/>
                </a:solidFill>
                <a:sym typeface="+mn-ea"/>
              </a:rPr>
              <a:t> </a:t>
            </a:r>
            <a:r>
              <a:rPr lang="tr-TR" altLang="en-US" sz="2200" dirty="0" err="1">
                <a:solidFill>
                  <a:srgbClr val="FF0000"/>
                </a:solidFill>
                <a:sym typeface="+mn-ea"/>
              </a:rPr>
              <a:t>referred</a:t>
            </a:r>
            <a:r>
              <a:rPr lang="tr-TR" altLang="en-US" sz="2200" dirty="0">
                <a:solidFill>
                  <a:srgbClr val="FF0000"/>
                </a:solidFill>
                <a:sym typeface="+mn-ea"/>
              </a:rPr>
              <a:t> as </a:t>
            </a:r>
            <a:r>
              <a:rPr lang="tr-TR" altLang="en-US" sz="2200" dirty="0" err="1">
                <a:solidFill>
                  <a:srgbClr val="FF0000"/>
                </a:solidFill>
                <a:sym typeface="+mn-ea"/>
              </a:rPr>
              <a:t>less</a:t>
            </a:r>
            <a:r>
              <a:rPr lang="tr-TR" altLang="en-US" sz="2200" dirty="0">
                <a:solidFill>
                  <a:srgbClr val="FF0000"/>
                </a:solidFill>
                <a:sym typeface="+mn-ea"/>
              </a:rPr>
              <a:t> </a:t>
            </a:r>
            <a:r>
              <a:rPr lang="tr-TR" altLang="en-US" sz="2200" dirty="0" err="1">
                <a:solidFill>
                  <a:srgbClr val="FF0000"/>
                </a:solidFill>
                <a:sym typeface="+mn-ea"/>
              </a:rPr>
              <a:t>or</a:t>
            </a:r>
            <a:r>
              <a:rPr lang="tr-TR" altLang="en-US" sz="2200" dirty="0">
                <a:solidFill>
                  <a:srgbClr val="FF0000"/>
                </a:solidFill>
                <a:sym typeface="+mn-ea"/>
              </a:rPr>
              <a:t> </a:t>
            </a:r>
            <a:r>
              <a:rPr lang="tr-TR" altLang="en-US" sz="2200" dirty="0" err="1">
                <a:solidFill>
                  <a:srgbClr val="FF0000"/>
                </a:solidFill>
                <a:sym typeface="+mn-ea"/>
              </a:rPr>
              <a:t>non-toxic</a:t>
            </a:r>
            <a:r>
              <a:rPr lang="tr-TR" altLang="en-US" sz="2200" dirty="0">
                <a:solidFill>
                  <a:srgbClr val="FF0000"/>
                </a:solidFill>
                <a:sym typeface="+mn-ea"/>
              </a:rPr>
              <a:t>,)</a:t>
            </a:r>
            <a:endParaRPr lang="tr-TR" altLang="en-US" sz="22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altLang="en-US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Text Box 3"/>
          <p:cNvSpPr txBox="1"/>
          <p:nvPr/>
        </p:nvSpPr>
        <p:spPr>
          <a:xfrm>
            <a:off x="3909060" y="4139565"/>
            <a:ext cx="49434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altLang="en-US" sz="2400" dirty="0" err="1">
                <a:solidFill>
                  <a:schemeClr val="tx2"/>
                </a:solidFill>
                <a:sym typeface="+mn-ea"/>
              </a:rPr>
              <a:t>allows</a:t>
            </a:r>
            <a:r>
              <a:rPr lang="tr-TR" altLang="en-US" sz="2400" dirty="0">
                <a:solidFill>
                  <a:schemeClr val="tx2"/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tx2"/>
                </a:solidFill>
                <a:sym typeface="+mn-ea"/>
              </a:rPr>
              <a:t>for</a:t>
            </a:r>
            <a:r>
              <a:rPr lang="tr-TR" altLang="en-US" sz="2400" dirty="0">
                <a:solidFill>
                  <a:schemeClr val="tx2"/>
                </a:solidFill>
                <a:sym typeface="+mn-ea"/>
              </a:rPr>
              <a:t> a </a:t>
            </a:r>
            <a:r>
              <a:rPr lang="tr-TR" altLang="en-US" sz="2400" dirty="0" err="1">
                <a:solidFill>
                  <a:schemeClr val="tx2"/>
                </a:solidFill>
                <a:sym typeface="+mn-ea"/>
              </a:rPr>
              <a:t>prolonged</a:t>
            </a:r>
            <a:r>
              <a:rPr lang="tr-TR" altLang="en-US" sz="2400" dirty="0">
                <a:solidFill>
                  <a:schemeClr val="tx2"/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tx2"/>
                </a:solidFill>
                <a:sym typeface="+mn-ea"/>
              </a:rPr>
              <a:t>blood</a:t>
            </a:r>
            <a:r>
              <a:rPr lang="tr-TR" altLang="en-US" sz="2400" dirty="0">
                <a:solidFill>
                  <a:schemeClr val="tx2"/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tx2"/>
                </a:solidFill>
                <a:sym typeface="+mn-ea"/>
              </a:rPr>
              <a:t>circulation</a:t>
            </a:r>
            <a:r>
              <a:rPr lang="tr-TR" altLang="en-US" sz="2400" dirty="0">
                <a:solidFill>
                  <a:schemeClr val="tx2"/>
                </a:solidFill>
                <a:sym typeface="+mn-ea"/>
              </a:rPr>
              <a:t> time, </a:t>
            </a:r>
            <a:r>
              <a:rPr lang="tr-TR" altLang="en-US" sz="2400" dirty="0" err="1">
                <a:solidFill>
                  <a:schemeClr val="tx2"/>
                </a:solidFill>
                <a:sym typeface="+mn-ea"/>
              </a:rPr>
              <a:t>because</a:t>
            </a:r>
            <a:r>
              <a:rPr lang="tr-TR" altLang="en-US" sz="2400" dirty="0">
                <a:solidFill>
                  <a:schemeClr val="tx2"/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tx2"/>
                </a:solidFill>
                <a:sym typeface="+mn-ea"/>
              </a:rPr>
              <a:t>they</a:t>
            </a:r>
            <a:r>
              <a:rPr lang="tr-TR" altLang="en-US" sz="2400" dirty="0">
                <a:solidFill>
                  <a:schemeClr val="tx2"/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tx2"/>
                </a:solidFill>
                <a:sym typeface="+mn-ea"/>
              </a:rPr>
              <a:t>avoid</a:t>
            </a:r>
            <a:r>
              <a:rPr lang="tr-TR" altLang="en-US" sz="2400" dirty="0">
                <a:solidFill>
                  <a:schemeClr val="tx2"/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tx2"/>
                </a:solidFill>
                <a:sym typeface="+mn-ea"/>
              </a:rPr>
              <a:t>elimination</a:t>
            </a:r>
            <a:r>
              <a:rPr lang="tr-TR" altLang="en-US" sz="2400" dirty="0">
                <a:solidFill>
                  <a:schemeClr val="tx2"/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tx2"/>
                </a:solidFill>
                <a:sym typeface="+mn-ea"/>
              </a:rPr>
              <a:t>by</a:t>
            </a:r>
            <a:r>
              <a:rPr lang="tr-TR" altLang="en-US" sz="2400" dirty="0">
                <a:solidFill>
                  <a:schemeClr val="tx2"/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tx2"/>
                </a:solidFill>
                <a:sym typeface="+mn-ea"/>
              </a:rPr>
              <a:t>the</a:t>
            </a:r>
            <a:r>
              <a:rPr lang="tr-TR" altLang="en-US" sz="2400" dirty="0">
                <a:solidFill>
                  <a:schemeClr val="tx2"/>
                </a:solidFill>
                <a:sym typeface="+mn-ea"/>
              </a:rPr>
              <a:t> </a:t>
            </a:r>
            <a:r>
              <a:rPr lang="tr-TR" altLang="en-US" sz="2400" dirty="0" err="1">
                <a:solidFill>
                  <a:schemeClr val="tx2"/>
                </a:solidFill>
                <a:sym typeface="+mn-ea"/>
              </a:rPr>
              <a:t>cells</a:t>
            </a:r>
            <a:r>
              <a:rPr lang="tr-TR" altLang="en-US" sz="2400" dirty="0">
                <a:solidFill>
                  <a:schemeClr val="tx2"/>
                </a:solidFill>
                <a:sym typeface="+mn-ea"/>
              </a:rPr>
              <a:t> </a:t>
            </a:r>
            <a:endParaRPr lang="tr-TR" altLang="en-US" sz="2400" dirty="0" smtClean="0">
              <a:solidFill>
                <a:schemeClr val="tx2"/>
              </a:solidFill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tr-TR" altLang="en-US" sz="2400" dirty="0">
                <a:solidFill>
                  <a:schemeClr val="tx2"/>
                </a:solidFill>
                <a:sym typeface="+mn-ea"/>
              </a:rPr>
              <a:t>    of  MPS</a:t>
            </a:r>
            <a:r>
              <a:rPr lang="tr-TR" altLang="en-US" dirty="0">
                <a:solidFill>
                  <a:schemeClr val="tx2"/>
                </a:solidFill>
                <a:sym typeface="+mn-ea"/>
              </a:rPr>
              <a:t>.</a:t>
            </a:r>
            <a:endParaRPr lang="tr-TR" altLang="en-US" dirty="0">
              <a:solidFill>
                <a:schemeClr val="tx2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8816"/>
          </a:xfrm>
        </p:spPr>
        <p:txBody>
          <a:bodyPr/>
          <a:lstStyle/>
          <a:p>
            <a:pPr algn="ctr"/>
            <a:r>
              <a:rPr lang="tr-TR" dirty="0">
                <a:solidFill>
                  <a:schemeClr val="accent1"/>
                </a:solidFill>
              </a:rPr>
              <a:t>GENE THERAPY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159821" y="2039130"/>
            <a:ext cx="28080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 err="1" smtClean="0"/>
              <a:t>Germ</a:t>
            </a:r>
            <a:r>
              <a:rPr lang="tr-TR" dirty="0" smtClean="0"/>
              <a:t> </a:t>
            </a:r>
            <a:r>
              <a:rPr lang="tr-TR" dirty="0" err="1" smtClean="0"/>
              <a:t>Line</a:t>
            </a:r>
            <a:r>
              <a:rPr lang="tr-TR" dirty="0" smtClean="0"/>
              <a:t> </a:t>
            </a:r>
            <a:r>
              <a:rPr lang="tr-TR" dirty="0" err="1" smtClean="0"/>
              <a:t>Therapy</a:t>
            </a:r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4932040" y="2039130"/>
            <a:ext cx="280831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Somatic Gene Therapy</a:t>
            </a:r>
            <a:endParaRPr lang="en-US" dirty="0"/>
          </a:p>
        </p:txBody>
      </p:sp>
      <p:cxnSp>
        <p:nvCxnSpPr>
          <p:cNvPr id="7" name="Düz Ok Bağlayıcısı 6"/>
          <p:cNvCxnSpPr/>
          <p:nvPr/>
        </p:nvCxnSpPr>
        <p:spPr>
          <a:xfrm flipH="1">
            <a:off x="2699792" y="1178816"/>
            <a:ext cx="720000" cy="79200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Düz Ok Bağlayıcısı 11"/>
          <p:cNvCxnSpPr/>
          <p:nvPr/>
        </p:nvCxnSpPr>
        <p:spPr>
          <a:xfrm>
            <a:off x="5781698" y="1178816"/>
            <a:ext cx="720000" cy="79200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Metin kutusu 12"/>
          <p:cNvSpPr txBox="1"/>
          <p:nvPr/>
        </p:nvSpPr>
        <p:spPr>
          <a:xfrm>
            <a:off x="1159821" y="2780928"/>
            <a:ext cx="24040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transferring the functional gene into germ cells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 through generations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5076056" y="2780928"/>
            <a:ext cx="26642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gene is introduced only in specific target somatic cells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transmission of hereditary to the next generations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dirty="0" err="1" smtClean="0">
                <a:solidFill>
                  <a:schemeClr val="accent1"/>
                </a:solidFill>
              </a:rPr>
              <a:t>Dendrimers</a:t>
            </a:r>
            <a:endParaRPr lang="tr-TR" altLang="en-US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" y="1962785"/>
            <a:ext cx="4647565" cy="29330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679315" y="613410"/>
            <a:ext cx="4232275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>
                <a:sym typeface="+mn-ea"/>
              </a:rPr>
              <a:t>Dendrimers are polymeric macromolecules with highly branched tri-dimensional structures that can host drug molecules or NA in different locals (nucleus, branches and surface)</a:t>
            </a:r>
            <a:endParaRPr lang="en-US" sz="2400"/>
          </a:p>
          <a:p>
            <a:r>
              <a:rPr lang="en-US" sz="2400">
                <a:solidFill>
                  <a:srgbClr val="00B050"/>
                </a:solidFill>
                <a:sym typeface="+mn-ea"/>
              </a:rPr>
              <a:t> small sizes (ranging from 1 to 100 nm) </a:t>
            </a:r>
            <a:r>
              <a:rPr lang="tr-TR" altLang="en-US" sz="2400">
                <a:solidFill>
                  <a:srgbClr val="00B050"/>
                </a:solidFill>
                <a:sym typeface="+mn-ea"/>
              </a:rPr>
              <a:t>as an advantage....</a:t>
            </a:r>
            <a:endParaRPr lang="tr-TR" altLang="en-US" sz="2400">
              <a:solidFill>
                <a:srgbClr val="00B050"/>
              </a:solidFill>
            </a:endParaRPr>
          </a:p>
          <a:p>
            <a:r>
              <a:rPr lang="tr-TR" altLang="en-US" sz="2400">
                <a:solidFill>
                  <a:srgbClr val="00B050"/>
                </a:solidFill>
                <a:sym typeface="+mn-ea"/>
              </a:rPr>
              <a:t> a unique molecular weight and chemical structure</a:t>
            </a:r>
            <a:endParaRPr lang="tr-TR" altLang="en-US" sz="2400"/>
          </a:p>
          <a:p>
            <a:r>
              <a:rPr lang="tr-TR" altLang="en-US" sz="2400">
                <a:solidFill>
                  <a:srgbClr val="FF0000"/>
                </a:solidFill>
                <a:sym typeface="+mn-ea"/>
              </a:rPr>
              <a:t>failure of their in vivo performance(ex:capture by the cells of the MPS)</a:t>
            </a:r>
            <a:r>
              <a:rPr lang="tr-TR" altLang="en-US" sz="2400">
                <a:sym typeface="+mn-ea"/>
              </a:rPr>
              <a:t>-----&gt;tailor made systems</a:t>
            </a:r>
            <a:endParaRPr lang="en-US" sz="2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stuzumab grafted PAMAM dendrimers for the selective delivery of anticancer drugs to HER2 positiv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338,000000" end="66155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en-US" dirty="0" err="1" smtClean="0">
                <a:solidFill>
                  <a:schemeClr val="accent1"/>
                </a:solidFill>
              </a:rPr>
              <a:t>Lipoplexes</a:t>
            </a:r>
            <a:endParaRPr lang="tr-TR" altLang="en-US" dirty="0">
              <a:solidFill>
                <a:schemeClr val="accent1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177665" y="628015"/>
            <a:ext cx="423227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/>
              <a:t>Cationic-lipid based vectors </a:t>
            </a:r>
            <a:r>
              <a:rPr lang="tr-TR" altLang="en-US" sz="2400"/>
              <a:t>are used.(ex:liposomes/lipid nanoparticles)</a:t>
            </a:r>
            <a:endParaRPr lang="tr-TR" altLang="en-US" sz="2400"/>
          </a:p>
          <a:p>
            <a:r>
              <a:rPr lang="tr-TR" altLang="en-US" sz="2400"/>
              <a:t>By partially condensate with the negatively charged NA .</a:t>
            </a:r>
            <a:endParaRPr lang="tr-TR" altLang="en-US" sz="2400"/>
          </a:p>
          <a:p>
            <a:r>
              <a:rPr lang="tr-TR" altLang="en-US" sz="2400"/>
              <a:t>Amphiphilic lipids are the most explored</a:t>
            </a:r>
            <a:endParaRPr lang="tr-TR" altLang="en-US" sz="2400"/>
          </a:p>
          <a:p>
            <a:r>
              <a:rPr lang="tr-TR" altLang="en-US" sz="2400"/>
              <a:t>hydrophilic group can reduce </a:t>
            </a:r>
            <a:r>
              <a:rPr lang="tr-TR" altLang="en-US" sz="2400">
                <a:solidFill>
                  <a:srgbClr val="FF0000"/>
                </a:solidFill>
              </a:rPr>
              <a:t>transfection efficiency</a:t>
            </a:r>
            <a:r>
              <a:rPr lang="tr-TR" altLang="en-US" sz="2400"/>
              <a:t>, </a:t>
            </a:r>
            <a:endParaRPr lang="tr-TR" altLang="en-US" sz="2400"/>
          </a:p>
          <a:p>
            <a:r>
              <a:rPr lang="tr-TR" altLang="en-US" sz="2400"/>
              <a:t>since it influences the binding capacity to the NA</a:t>
            </a:r>
            <a:endParaRPr lang="tr-TR" altLang="en-US" sz="2400"/>
          </a:p>
          <a:p>
            <a:endParaRPr lang="tr-TR" alt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760" y="1287780"/>
            <a:ext cx="2934335" cy="521017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735705" y="4973955"/>
            <a:ext cx="49212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/>
              <a:t> </a:t>
            </a:r>
            <a:r>
              <a:rPr lang="tr-TR" altLang="en-US" sz="2400"/>
              <a:t>C</a:t>
            </a:r>
            <a:r>
              <a:rPr lang="en-US" sz="2400"/>
              <a:t>ommercial</a:t>
            </a:r>
            <a:r>
              <a:rPr lang="tr-TR" altLang="en-US" sz="2400"/>
              <a:t>y available</a:t>
            </a:r>
            <a:r>
              <a:rPr lang="en-US" sz="2400"/>
              <a:t>cationic lipids used in lipoplexes </a:t>
            </a:r>
            <a:r>
              <a:rPr lang="tr-TR" altLang="en-US" sz="2400"/>
              <a:t>are </a:t>
            </a:r>
            <a:r>
              <a:rPr lang="en-US" sz="2400"/>
              <a:t>DOTMA </a:t>
            </a:r>
            <a:r>
              <a:rPr lang="tr-TR" altLang="en-US" sz="2400"/>
              <a:t>and </a:t>
            </a:r>
            <a:r>
              <a:rPr lang="en-US" sz="2400"/>
              <a:t>DOTAP</a:t>
            </a:r>
            <a:endParaRPr lang="en-US" sz="2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302000" y="1443990"/>
            <a:ext cx="46494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662305" y="342900"/>
            <a:ext cx="4203700" cy="51090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tr-TR" altLang="en-US" sz="2600" dirty="0">
                <a:sym typeface="+mn-ea"/>
              </a:rPr>
              <a:t>DISADVANTAGES</a:t>
            </a:r>
            <a:endParaRPr lang="en-US" dirty="0"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altLang="en-US" sz="2400" dirty="0" err="1">
                <a:solidFill>
                  <a:schemeClr val="tx1"/>
                </a:solidFill>
              </a:rPr>
              <a:t>Ineffective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transfection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efficiency</a:t>
            </a:r>
            <a:r>
              <a:rPr lang="tr-TR" altLang="en-US" sz="2400" dirty="0">
                <a:solidFill>
                  <a:schemeClr val="tx1"/>
                </a:solidFill>
              </a:rPr>
              <a:t>, </a:t>
            </a:r>
            <a:endParaRPr lang="tr-TR" alt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alt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altLang="en-US" sz="2400" dirty="0" err="1">
                <a:solidFill>
                  <a:schemeClr val="tx1"/>
                </a:solidFill>
              </a:rPr>
              <a:t>the</a:t>
            </a:r>
            <a:r>
              <a:rPr lang="tr-TR" altLang="en-US" sz="2400" dirty="0">
                <a:solidFill>
                  <a:schemeClr val="tx1"/>
                </a:solidFill>
              </a:rPr>
              <a:t> risk of </a:t>
            </a:r>
            <a:r>
              <a:rPr lang="tr-TR" altLang="en-US" sz="2400" dirty="0" err="1">
                <a:solidFill>
                  <a:schemeClr val="tx1"/>
                </a:solidFill>
              </a:rPr>
              <a:t>potential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cytotoxicity</a:t>
            </a:r>
            <a:r>
              <a:rPr lang="tr-TR" altLang="en-US" sz="2400" dirty="0">
                <a:solidFill>
                  <a:schemeClr val="tx1"/>
                </a:solidFill>
              </a:rPr>
              <a:t>, </a:t>
            </a:r>
            <a:endParaRPr lang="tr-TR" altLang="en-US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alt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altLang="en-US" sz="2400" dirty="0" err="1">
                <a:solidFill>
                  <a:schemeClr val="tx1"/>
                </a:solidFill>
              </a:rPr>
              <a:t>associated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with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inflammatory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adverse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endParaRPr lang="tr-TR" alt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alt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altLang="en-US" sz="2400" dirty="0" err="1">
                <a:solidFill>
                  <a:schemeClr val="tx1"/>
                </a:solidFill>
              </a:rPr>
              <a:t>reactions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and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complement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activation</a:t>
            </a:r>
            <a:endParaRPr lang="tr-TR" altLang="en-US" sz="2400" dirty="0">
              <a:solidFill>
                <a:srgbClr val="FF0000"/>
              </a:solidFill>
            </a:endParaRPr>
          </a:p>
          <a:p>
            <a:endParaRPr lang="tr-TR" alt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Box 4"/>
          <p:cNvSpPr txBox="1"/>
          <p:nvPr/>
        </p:nvSpPr>
        <p:spPr>
          <a:xfrm>
            <a:off x="4866640" y="342900"/>
            <a:ext cx="4362450" cy="593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tr-TR" altLang="en-US" sz="2600" dirty="0">
                <a:sym typeface="+mn-ea"/>
              </a:rPr>
              <a:t>ADVANTAGES</a:t>
            </a:r>
            <a:endParaRPr lang="en-US" dirty="0">
              <a:sym typeface="+mn-ea"/>
            </a:endParaRPr>
          </a:p>
          <a:p>
            <a:r>
              <a:rPr lang="tr-TR" altLang="en-US" sz="2400" dirty="0">
                <a:solidFill>
                  <a:schemeClr val="tx1"/>
                </a:solidFill>
              </a:rPr>
              <a:t>NA </a:t>
            </a:r>
            <a:r>
              <a:rPr lang="tr-TR" altLang="en-US" sz="2400" dirty="0" err="1">
                <a:solidFill>
                  <a:schemeClr val="tx1"/>
                </a:solidFill>
              </a:rPr>
              <a:t>molecules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are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enclosed</a:t>
            </a:r>
            <a:endParaRPr lang="tr-TR" altLang="en-US" sz="2400" dirty="0">
              <a:solidFill>
                <a:schemeClr val="tx1"/>
              </a:solidFill>
            </a:endParaRPr>
          </a:p>
          <a:p>
            <a:r>
              <a:rPr lang="tr-TR" altLang="en-US" sz="2400" dirty="0">
                <a:solidFill>
                  <a:schemeClr val="tx1"/>
                </a:solidFill>
              </a:rPr>
              <a:t>( </a:t>
            </a:r>
            <a:r>
              <a:rPr lang="tr-TR" altLang="en-US" sz="2400" dirty="0" err="1">
                <a:solidFill>
                  <a:schemeClr val="accent6"/>
                </a:solidFill>
              </a:rPr>
              <a:t>protected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from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enzymatic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degradation</a:t>
            </a:r>
            <a:r>
              <a:rPr lang="tr-TR" altLang="en-US" sz="2400" dirty="0">
                <a:solidFill>
                  <a:schemeClr val="accent6"/>
                </a:solidFill>
              </a:rPr>
              <a:t>, </a:t>
            </a:r>
            <a:r>
              <a:rPr lang="tr-TR" altLang="en-US" sz="2400" dirty="0" err="1">
                <a:solidFill>
                  <a:schemeClr val="accent6"/>
                </a:solidFill>
              </a:rPr>
              <a:t>extracellular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and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intracellular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nucleases</a:t>
            </a:r>
            <a:r>
              <a:rPr lang="tr-TR" altLang="en-US" sz="2400" dirty="0">
                <a:solidFill>
                  <a:schemeClr val="accent6"/>
                </a:solidFill>
              </a:rPr>
              <a:t>.) </a:t>
            </a:r>
            <a:endParaRPr lang="tr-TR" altLang="en-US" sz="2400" dirty="0">
              <a:solidFill>
                <a:schemeClr val="accent6"/>
              </a:solidFill>
            </a:endParaRPr>
          </a:p>
          <a:p>
            <a:r>
              <a:rPr lang="tr-TR" altLang="en-US" sz="2400" dirty="0" err="1">
                <a:solidFill>
                  <a:schemeClr val="tx1"/>
                </a:solidFill>
              </a:rPr>
              <a:t>when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formulated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with</a:t>
            </a:r>
            <a:r>
              <a:rPr lang="tr-TR" altLang="en-US" sz="2400" dirty="0">
                <a:solidFill>
                  <a:schemeClr val="tx1"/>
                </a:solidFill>
              </a:rPr>
              <a:t> a </a:t>
            </a:r>
            <a:r>
              <a:rPr lang="tr-TR" altLang="en-US" sz="2400" dirty="0" err="1">
                <a:solidFill>
                  <a:schemeClr val="tx1"/>
                </a:solidFill>
              </a:rPr>
              <a:t>positive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surface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charge</a:t>
            </a:r>
            <a:r>
              <a:rPr lang="tr-TR" altLang="en-US" sz="2400" dirty="0">
                <a:solidFill>
                  <a:schemeClr val="tx1"/>
                </a:solidFill>
              </a:rPr>
              <a:t>, </a:t>
            </a:r>
            <a:r>
              <a:rPr lang="tr-TR" altLang="en-US" sz="2400" dirty="0" err="1">
                <a:solidFill>
                  <a:schemeClr val="accent6"/>
                </a:solidFill>
              </a:rPr>
              <a:t>lipoplex</a:t>
            </a:r>
            <a:r>
              <a:rPr lang="tr-TR" altLang="en-US" sz="2400" dirty="0">
                <a:solidFill>
                  <a:schemeClr val="accent6"/>
                </a:solidFill>
              </a:rPr>
              <a:t> can </a:t>
            </a:r>
            <a:r>
              <a:rPr lang="tr-TR" altLang="en-US" sz="2400" dirty="0" err="1">
                <a:solidFill>
                  <a:schemeClr val="accent6"/>
                </a:solidFill>
              </a:rPr>
              <a:t>direct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the</a:t>
            </a:r>
            <a:r>
              <a:rPr lang="tr-TR" altLang="en-US" sz="2400" dirty="0">
                <a:solidFill>
                  <a:schemeClr val="accent6"/>
                </a:solidFill>
              </a:rPr>
              <a:t> NA </a:t>
            </a:r>
            <a:r>
              <a:rPr lang="tr-TR" altLang="en-US" sz="2400" dirty="0" err="1">
                <a:solidFill>
                  <a:schemeClr val="accent6"/>
                </a:solidFill>
              </a:rPr>
              <a:t>toward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the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target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cells</a:t>
            </a:r>
            <a:r>
              <a:rPr lang="tr-TR" altLang="en-US" sz="2400" dirty="0">
                <a:solidFill>
                  <a:schemeClr val="tx1"/>
                </a:solidFill>
              </a:rPr>
              <a:t>, </a:t>
            </a:r>
            <a:r>
              <a:rPr lang="tr-TR" altLang="en-US" sz="2400" dirty="0" err="1">
                <a:solidFill>
                  <a:schemeClr val="tx1"/>
                </a:solidFill>
              </a:rPr>
              <a:t>by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interacting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with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the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negatively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charged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molecules</a:t>
            </a:r>
            <a:r>
              <a:rPr lang="tr-TR" altLang="en-US" sz="2400" dirty="0">
                <a:solidFill>
                  <a:schemeClr val="tx1"/>
                </a:solidFill>
              </a:rPr>
              <a:t> of </a:t>
            </a:r>
            <a:r>
              <a:rPr lang="tr-TR" altLang="en-US" sz="2400" dirty="0" err="1">
                <a:solidFill>
                  <a:schemeClr val="tx1"/>
                </a:solidFill>
              </a:rPr>
              <a:t>the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surface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mammalian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cell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err="1">
                <a:solidFill>
                  <a:schemeClr val="tx1"/>
                </a:solidFill>
              </a:rPr>
              <a:t>membrane</a:t>
            </a:r>
            <a:r>
              <a:rPr lang="tr-TR" altLang="en-US" sz="2400" dirty="0">
                <a:solidFill>
                  <a:schemeClr val="tx1"/>
                </a:solidFill>
              </a:rPr>
              <a:t>, .  (</a:t>
            </a:r>
            <a:r>
              <a:rPr lang="tr-TR" altLang="en-US" sz="2400" dirty="0" err="1">
                <a:solidFill>
                  <a:schemeClr val="tx1"/>
                </a:solidFill>
              </a:rPr>
              <a:t>Ex:glycoproteins</a:t>
            </a:r>
            <a:r>
              <a:rPr lang="tr-TR" altLang="en-US" sz="2400" dirty="0">
                <a:solidFill>
                  <a:schemeClr val="tx1"/>
                </a:solidFill>
              </a:rPr>
              <a:t> , </a:t>
            </a:r>
            <a:r>
              <a:rPr lang="tr-TR" altLang="en-US" sz="2400" dirty="0" err="1">
                <a:solidFill>
                  <a:schemeClr val="tx1"/>
                </a:solidFill>
              </a:rPr>
              <a:t>proteoglycans</a:t>
            </a:r>
            <a:r>
              <a:rPr lang="tr-TR" altLang="en-US" sz="2400" dirty="0">
                <a:solidFill>
                  <a:schemeClr val="tx1"/>
                </a:solidFill>
              </a:rPr>
              <a:t>)</a:t>
            </a:r>
            <a:endParaRPr lang="tr-TR" alt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tr-TR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1150" y="4915535"/>
            <a:ext cx="5743575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921385" y="563245"/>
            <a:ext cx="77463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tr-TR" altLang="en-US" sz="3000"/>
              <a:t>To improve the efficiency of lipoplexes:</a:t>
            </a:r>
            <a:endParaRPr lang="tr-TR" altLang="en-US" sz="3000"/>
          </a:p>
        </p:txBody>
      </p:sp>
      <p:sp>
        <p:nvSpPr>
          <p:cNvPr id="4" name="Text Box 3"/>
          <p:cNvSpPr txBox="1"/>
          <p:nvPr/>
        </p:nvSpPr>
        <p:spPr>
          <a:xfrm>
            <a:off x="690880" y="1404620"/>
            <a:ext cx="7444740" cy="39382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tr-TR" altLang="en-US" sz="2500">
                <a:solidFill>
                  <a:srgbClr val="FF0000"/>
                </a:solidFill>
              </a:rPr>
              <a:t>In vivo NA transfer:</a:t>
            </a:r>
            <a:r>
              <a:rPr lang="tr-TR" altLang="en-US" sz="2500">
                <a:solidFill>
                  <a:schemeClr val="tx1"/>
                </a:solidFill>
              </a:rPr>
              <a:t>D</a:t>
            </a:r>
            <a:r>
              <a:rPr lang="en-US" sz="2500"/>
              <a:t>rawbacks common to the other non-viral vectors</a:t>
            </a:r>
            <a:endParaRPr lang="en-US" sz="2500"/>
          </a:p>
          <a:p>
            <a:r>
              <a:rPr lang="en-US" sz="2500"/>
              <a:t>lipoplexes could </a:t>
            </a:r>
            <a:endParaRPr lang="en-US" sz="2500"/>
          </a:p>
          <a:p>
            <a:r>
              <a:rPr lang="en-US" sz="2500"/>
              <a:t>also present </a:t>
            </a:r>
            <a:r>
              <a:rPr lang="en-US" sz="2500">
                <a:solidFill>
                  <a:schemeClr val="accent1"/>
                </a:solidFill>
              </a:rPr>
              <a:t>structural instability and heterogeneity, inactivation in </a:t>
            </a:r>
            <a:endParaRPr lang="en-US" sz="2500">
              <a:solidFill>
                <a:schemeClr val="accent1"/>
              </a:solidFill>
            </a:endParaRPr>
          </a:p>
          <a:p>
            <a:r>
              <a:rPr lang="en-US" sz="2500">
                <a:solidFill>
                  <a:schemeClr val="accent1"/>
                </a:solidFill>
              </a:rPr>
              <a:t>blood and poor tissue targeting</a:t>
            </a:r>
            <a:endParaRPr lang="en-US" sz="2500">
              <a:solidFill>
                <a:schemeClr val="accent1"/>
              </a:solidFill>
            </a:endParaRPr>
          </a:p>
          <a:p>
            <a:endParaRPr lang="en-US" sz="2500">
              <a:solidFill>
                <a:schemeClr val="accent1"/>
              </a:solidFill>
            </a:endParaRPr>
          </a:p>
          <a:p>
            <a:r>
              <a:rPr lang="tr-TR" altLang="en-US" sz="2500">
                <a:solidFill>
                  <a:schemeClr val="accent1"/>
                </a:solidFill>
              </a:rPr>
              <a:t>--- </a:t>
            </a:r>
            <a:r>
              <a:rPr lang="tr-TR" altLang="en-US" sz="2500">
                <a:solidFill>
                  <a:schemeClr val="tx1"/>
                </a:solidFill>
              </a:rPr>
              <a:t>In vivo distribution of plasmid DNA complexed to cationic liposomes,after intravenous </a:t>
            </a:r>
            <a:endParaRPr lang="tr-TR" altLang="en-US" sz="2500">
              <a:solidFill>
                <a:schemeClr val="tx1"/>
              </a:solidFill>
            </a:endParaRPr>
          </a:p>
          <a:p>
            <a:r>
              <a:rPr lang="tr-TR" altLang="en-US" sz="2500">
                <a:solidFill>
                  <a:schemeClr val="tx1"/>
                </a:solidFill>
              </a:rPr>
              <a:t>injection to mice.</a:t>
            </a:r>
            <a:endParaRPr lang="tr-TR" altLang="en-US" sz="25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121410" y="581660"/>
            <a:ext cx="7186930" cy="4799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tr-TR" altLang="en-US" sz="2400"/>
              <a:t>Results:</a:t>
            </a:r>
            <a:endParaRPr lang="tr-TR" altLang="en-US" sz="2400"/>
          </a:p>
          <a:p>
            <a:r>
              <a:rPr lang="tr-TR" altLang="en-US" sz="2400">
                <a:solidFill>
                  <a:srgbClr val="FF0000"/>
                </a:solidFill>
              </a:rPr>
              <a:t>the accumulation of lipoplexes in the </a:t>
            </a:r>
            <a:endParaRPr lang="tr-TR" altLang="en-US" sz="2400">
              <a:solidFill>
                <a:srgbClr val="FF0000"/>
              </a:solidFill>
            </a:endParaRPr>
          </a:p>
          <a:p>
            <a:r>
              <a:rPr lang="tr-TR" altLang="en-US" sz="2400">
                <a:solidFill>
                  <a:srgbClr val="FF0000"/>
                </a:solidFill>
              </a:rPr>
              <a:t>liver, the transgene expression in this organ is very low (bc of kupferr cells)</a:t>
            </a:r>
            <a:endParaRPr lang="tr-TR" altLang="en-US" sz="2400">
              <a:solidFill>
                <a:srgbClr val="FF0000"/>
              </a:solidFill>
            </a:endParaRPr>
          </a:p>
          <a:p>
            <a:endParaRPr lang="tr-TR" altLang="en-US" sz="2400">
              <a:solidFill>
                <a:schemeClr val="tx1"/>
              </a:solidFill>
            </a:endParaRPr>
          </a:p>
          <a:p>
            <a:r>
              <a:rPr lang="tr-TR" altLang="en-US" sz="2400">
                <a:solidFill>
                  <a:schemeClr val="tx1"/>
                </a:solidFill>
              </a:rPr>
              <a:t>Arising  from surface charge:</a:t>
            </a:r>
            <a:endParaRPr lang="tr-TR" altLang="en-US" sz="2400">
              <a:solidFill>
                <a:schemeClr val="tx1"/>
              </a:solidFill>
            </a:endParaRPr>
          </a:p>
          <a:p>
            <a:r>
              <a:rPr lang="tr-TR" altLang="en-US" sz="2400">
                <a:solidFill>
                  <a:srgbClr val="FF0000"/>
                </a:solidFill>
              </a:rPr>
              <a:t>strong negative charge are usually scavenged by phagocytosis, while strong positive charge establish non-specific interactions</a:t>
            </a:r>
            <a:r>
              <a:rPr lang="tr-TR" altLang="en-US" sz="2400">
                <a:solidFill>
                  <a:schemeClr val="tx1"/>
                </a:solidFill>
              </a:rPr>
              <a:t>(The stealth strategy will be applied)</a:t>
            </a:r>
            <a:endParaRPr lang="tr-TR" altLang="en-US" sz="2400">
              <a:solidFill>
                <a:schemeClr val="tx1"/>
              </a:solidFill>
            </a:endParaRPr>
          </a:p>
          <a:p>
            <a:endParaRPr lang="tr-TR" altLang="en-US" sz="2400">
              <a:solidFill>
                <a:schemeClr val="accent6"/>
              </a:solidFill>
            </a:endParaRPr>
          </a:p>
          <a:p>
            <a:r>
              <a:rPr lang="tr-TR" altLang="en-US" sz="2400">
                <a:solidFill>
                  <a:schemeClr val="accent6"/>
                </a:solidFill>
              </a:rPr>
              <a:t>rapid clearance from the systemic circulation</a:t>
            </a:r>
            <a:endParaRPr lang="tr-TR" altLang="en-US">
              <a:solidFill>
                <a:srgbClr val="FF0000"/>
              </a:solidFill>
            </a:endParaRPr>
          </a:p>
          <a:p>
            <a:endParaRPr lang="tr-TR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1158240"/>
            <a:ext cx="4535170" cy="29616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358265" y="244475"/>
            <a:ext cx="5192447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tr-TR" altLang="en-US" sz="4400" dirty="0" err="1">
                <a:solidFill>
                  <a:schemeClr val="accent1"/>
                </a:solidFill>
                <a:sym typeface="+mn-ea"/>
              </a:rPr>
              <a:t>The</a:t>
            </a:r>
            <a:r>
              <a:rPr lang="tr-TR" altLang="en-US" sz="4400" dirty="0">
                <a:solidFill>
                  <a:schemeClr val="accent1"/>
                </a:solidFill>
                <a:sym typeface="+mn-ea"/>
              </a:rPr>
              <a:t> </a:t>
            </a:r>
            <a:r>
              <a:rPr lang="tr-TR" altLang="en-US" sz="4400" dirty="0" err="1">
                <a:solidFill>
                  <a:schemeClr val="accent1"/>
                </a:solidFill>
                <a:sym typeface="+mn-ea"/>
              </a:rPr>
              <a:t>S</a:t>
            </a:r>
            <a:r>
              <a:rPr lang="tr-TR" altLang="en-US" sz="4400" dirty="0" err="1" smtClean="0">
                <a:solidFill>
                  <a:schemeClr val="accent1"/>
                </a:solidFill>
                <a:sym typeface="+mn-ea"/>
              </a:rPr>
              <a:t>tealth</a:t>
            </a:r>
            <a:r>
              <a:rPr lang="tr-TR" altLang="en-US" sz="4400" dirty="0" smtClean="0">
                <a:solidFill>
                  <a:schemeClr val="accent1"/>
                </a:solidFill>
                <a:sym typeface="+mn-ea"/>
              </a:rPr>
              <a:t> </a:t>
            </a:r>
            <a:r>
              <a:rPr lang="tr-TR" altLang="en-US" sz="4400" dirty="0" err="1">
                <a:solidFill>
                  <a:schemeClr val="accent1"/>
                </a:solidFill>
                <a:sym typeface="+mn-ea"/>
              </a:rPr>
              <a:t>S</a:t>
            </a:r>
            <a:r>
              <a:rPr lang="tr-TR" altLang="en-US" sz="4400" dirty="0" err="1" smtClean="0">
                <a:solidFill>
                  <a:schemeClr val="accent1"/>
                </a:solidFill>
                <a:sym typeface="+mn-ea"/>
              </a:rPr>
              <a:t>trategy</a:t>
            </a:r>
            <a:endParaRPr lang="en-US" sz="4400" dirty="0">
              <a:solidFill>
                <a:schemeClr val="accent1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784215" y="1633855"/>
            <a:ext cx="254000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/>
              <a:t>Effect of PEG–cholesterol concentration in lipoplexes with DOTAP/cholesterol on </a:t>
            </a:r>
            <a:r>
              <a:rPr lang="en-US" sz="2400">
                <a:solidFill>
                  <a:srgbClr val="7030A0"/>
                </a:solidFill>
              </a:rPr>
              <a:t>transfection</a:t>
            </a:r>
            <a:r>
              <a:rPr lang="en-US" sz="2400"/>
              <a:t> </a:t>
            </a:r>
            <a:endParaRPr lang="en-US" sz="2400"/>
          </a:p>
        </p:txBody>
      </p:sp>
      <p:sp>
        <p:nvSpPr>
          <p:cNvPr id="5" name="Text Box 4"/>
          <p:cNvSpPr txBox="1"/>
          <p:nvPr/>
        </p:nvSpPr>
        <p:spPr>
          <a:xfrm>
            <a:off x="752475" y="4401185"/>
            <a:ext cx="741934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>
                <a:solidFill>
                  <a:schemeClr val="accent6"/>
                </a:solidFill>
              </a:rPr>
              <a:t>can increase the stability and minimize the non-specific uptake of lipoplexes</a:t>
            </a:r>
            <a:endParaRPr lang="en-US" sz="2400">
              <a:solidFill>
                <a:schemeClr val="accent6"/>
              </a:solidFill>
            </a:endParaRPr>
          </a:p>
          <a:p>
            <a:r>
              <a:rPr lang="en-US" sz="2400">
                <a:solidFill>
                  <a:srgbClr val="FF0000"/>
                </a:solidFill>
              </a:rPr>
              <a:t>can increase their immunogenic properties and decrease the in vitro transfection efficiency, </a:t>
            </a:r>
            <a:r>
              <a:rPr lang="tr-TR" altLang="en-US" sz="2400">
                <a:solidFill>
                  <a:srgbClr val="FF0000"/>
                </a:solidFill>
              </a:rPr>
              <a:t>(bc of the </a:t>
            </a:r>
            <a:r>
              <a:rPr lang="en-US" sz="2400">
                <a:solidFill>
                  <a:srgbClr val="FF0000"/>
                </a:solidFill>
              </a:rPr>
              <a:t>electrostatic attraction</a:t>
            </a:r>
            <a:r>
              <a:rPr lang="tr-TR" altLang="en-US" sz="2400">
                <a:solidFill>
                  <a:srgbClr val="FF0000"/>
                </a:solidFill>
              </a:rPr>
              <a:t>)</a:t>
            </a:r>
            <a:endParaRPr lang="en-US" sz="2400"/>
          </a:p>
          <a:p>
            <a:endParaRPr lang="en-US" sz="2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634365" y="681355"/>
            <a:ext cx="780351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tr-TR" altLang="en-US" sz="3000"/>
              <a:t>The f</a:t>
            </a:r>
            <a:r>
              <a:rPr lang="en-US" sz="3000"/>
              <a:t>eatures affect</a:t>
            </a:r>
            <a:r>
              <a:rPr lang="tr-TR" altLang="en-US" sz="3000"/>
              <a:t>s</a:t>
            </a:r>
            <a:r>
              <a:rPr lang="en-US" sz="3000"/>
              <a:t> the transfection efficiency</a:t>
            </a:r>
            <a:r>
              <a:rPr lang="tr-TR" altLang="en-US" sz="3000"/>
              <a:t>;</a:t>
            </a:r>
            <a:endParaRPr lang="tr-TR" altLang="en-US" sz="3000"/>
          </a:p>
        </p:txBody>
      </p:sp>
      <p:sp>
        <p:nvSpPr>
          <p:cNvPr id="3" name="Text Box 2"/>
          <p:cNvSpPr txBox="1"/>
          <p:nvPr/>
        </p:nvSpPr>
        <p:spPr>
          <a:xfrm>
            <a:off x="634365" y="1772816"/>
            <a:ext cx="780288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tr-TR" altLang="en-US" sz="2400" dirty="0"/>
              <a:t> -</a:t>
            </a:r>
            <a:r>
              <a:rPr lang="tr-TR" altLang="en-US" sz="2400" dirty="0" err="1"/>
              <a:t>charge</a:t>
            </a:r>
            <a:r>
              <a:rPr lang="tr-TR" altLang="en-US" sz="2400" dirty="0"/>
              <a:t> </a:t>
            </a:r>
            <a:r>
              <a:rPr lang="tr-TR" altLang="en-US" sz="2400" dirty="0" err="1"/>
              <a:t>ratio</a:t>
            </a:r>
            <a:r>
              <a:rPr lang="tr-TR" altLang="en-US" sz="2400" dirty="0"/>
              <a:t> (+/-)</a:t>
            </a:r>
            <a:endParaRPr lang="tr-TR" altLang="en-US" sz="2400" dirty="0"/>
          </a:p>
          <a:p>
            <a:r>
              <a:rPr lang="tr-TR" altLang="en-US" sz="2400" dirty="0"/>
              <a:t>- </a:t>
            </a:r>
            <a:r>
              <a:rPr lang="tr-TR" altLang="en-US" sz="2400" dirty="0" err="1"/>
              <a:t>design</a:t>
            </a:r>
            <a:r>
              <a:rPr lang="tr-TR" altLang="en-US" sz="2400" dirty="0"/>
              <a:t> of </a:t>
            </a:r>
            <a:r>
              <a:rPr lang="tr-TR" altLang="en-US" sz="2400" dirty="0" err="1"/>
              <a:t>functional</a:t>
            </a:r>
            <a:r>
              <a:rPr lang="tr-TR" altLang="en-US" sz="2400" dirty="0"/>
              <a:t> </a:t>
            </a:r>
            <a:r>
              <a:rPr lang="tr-TR" altLang="en-US" sz="2400" dirty="0" err="1"/>
              <a:t>lipids</a:t>
            </a:r>
            <a:r>
              <a:rPr lang="tr-TR" altLang="en-US" sz="2400" dirty="0"/>
              <a:t> </a:t>
            </a:r>
            <a:endParaRPr lang="tr-TR" altLang="en-US" sz="2400" dirty="0"/>
          </a:p>
          <a:p>
            <a:r>
              <a:rPr lang="tr-TR" altLang="en-US" sz="2400" dirty="0"/>
              <a:t> -</a:t>
            </a:r>
            <a:r>
              <a:rPr lang="tr-TR" altLang="en-US" sz="2400" dirty="0" err="1"/>
              <a:t>using</a:t>
            </a:r>
            <a:r>
              <a:rPr lang="tr-TR" altLang="en-US" sz="2400" dirty="0"/>
              <a:t> </a:t>
            </a:r>
            <a:r>
              <a:rPr lang="tr-TR" altLang="en-US" sz="2400" dirty="0" err="1"/>
              <a:t>asymmetric</a:t>
            </a:r>
            <a:r>
              <a:rPr lang="tr-TR" altLang="en-US" sz="2400" dirty="0"/>
              <a:t> </a:t>
            </a:r>
            <a:r>
              <a:rPr lang="tr-TR" altLang="en-US" sz="2400" dirty="0" err="1"/>
              <a:t>lipids</a:t>
            </a:r>
            <a:r>
              <a:rPr lang="tr-TR" altLang="en-US" sz="2400" dirty="0"/>
              <a:t>( </a:t>
            </a:r>
            <a:r>
              <a:rPr lang="tr-TR" altLang="en-US" sz="2400" dirty="0" err="1"/>
              <a:t>lipids</a:t>
            </a:r>
            <a:r>
              <a:rPr lang="tr-TR" altLang="en-US" sz="2400" dirty="0"/>
              <a:t> </a:t>
            </a:r>
            <a:r>
              <a:rPr lang="tr-TR" altLang="en-US" sz="2400" dirty="0" err="1"/>
              <a:t>must</a:t>
            </a:r>
            <a:r>
              <a:rPr lang="tr-TR" altLang="en-US" sz="2400" dirty="0"/>
              <a:t> </a:t>
            </a:r>
            <a:r>
              <a:rPr lang="tr-TR" altLang="en-US" sz="2400" dirty="0" err="1"/>
              <a:t>disturb</a:t>
            </a:r>
            <a:r>
              <a:rPr lang="tr-TR" altLang="en-US" sz="2400" dirty="0"/>
              <a:t> </a:t>
            </a:r>
            <a:r>
              <a:rPr lang="tr-TR" altLang="en-US" sz="2400" dirty="0" err="1"/>
              <a:t>the</a:t>
            </a:r>
            <a:r>
              <a:rPr lang="tr-TR" altLang="en-US" sz="2400" dirty="0"/>
              <a:t> </a:t>
            </a:r>
            <a:r>
              <a:rPr lang="tr-TR" altLang="en-US" sz="2400" dirty="0" err="1"/>
              <a:t>biological</a:t>
            </a:r>
            <a:r>
              <a:rPr lang="tr-TR" altLang="en-US" sz="2400" dirty="0"/>
              <a:t> </a:t>
            </a:r>
            <a:r>
              <a:rPr lang="tr-TR" altLang="en-US" sz="2400" dirty="0" err="1"/>
              <a:t>membrane</a:t>
            </a:r>
            <a:r>
              <a:rPr lang="tr-TR" altLang="en-US" sz="2400" dirty="0"/>
              <a:t> </a:t>
            </a:r>
            <a:r>
              <a:rPr lang="tr-TR" altLang="en-US" sz="2400" dirty="0" err="1"/>
              <a:t>fluidity</a:t>
            </a:r>
            <a:r>
              <a:rPr lang="tr-TR" altLang="en-US" sz="2400" dirty="0"/>
              <a:t>)</a:t>
            </a:r>
            <a:endParaRPr lang="tr-TR" altLang="en-US" sz="2400" dirty="0"/>
          </a:p>
          <a:p>
            <a:r>
              <a:rPr lang="tr-TR" altLang="en-US" sz="2400" dirty="0"/>
              <a:t>-size of </a:t>
            </a:r>
            <a:r>
              <a:rPr lang="tr-TR" altLang="en-US" sz="2400" dirty="0" err="1"/>
              <a:t>lipoplexes</a:t>
            </a:r>
            <a:r>
              <a:rPr lang="tr-TR" altLang="en-US" sz="2400" dirty="0"/>
              <a:t>(</a:t>
            </a:r>
            <a:r>
              <a:rPr lang="tr-TR" altLang="en-US" sz="2400" dirty="0" err="1"/>
              <a:t>accurate</a:t>
            </a:r>
            <a:r>
              <a:rPr lang="tr-TR" altLang="en-US" sz="2400" dirty="0"/>
              <a:t> size is </a:t>
            </a:r>
            <a:r>
              <a:rPr lang="tr-TR" altLang="en-US" sz="2400" dirty="0" err="1"/>
              <a:t>still</a:t>
            </a:r>
            <a:r>
              <a:rPr lang="tr-TR" altLang="en-US" sz="2400" dirty="0"/>
              <a:t> </a:t>
            </a:r>
            <a:r>
              <a:rPr lang="tr-TR" altLang="en-US" sz="2400" dirty="0" err="1"/>
              <a:t>unknown</a:t>
            </a:r>
            <a:r>
              <a:rPr lang="tr-TR" altLang="en-US" sz="2400" dirty="0"/>
              <a:t>)</a:t>
            </a:r>
            <a:endParaRPr lang="tr-TR" altLang="en-US" sz="2400" dirty="0"/>
          </a:p>
          <a:p>
            <a:endParaRPr lang="tr-TR" altLang="en-US" sz="2400" dirty="0"/>
          </a:p>
          <a:p>
            <a:r>
              <a:rPr lang="tr-TR" altLang="en-US" sz="2400" dirty="0"/>
              <a:t> </a:t>
            </a:r>
            <a:r>
              <a:rPr lang="tr-TR" altLang="en-US" sz="2400" dirty="0" err="1">
                <a:solidFill>
                  <a:srgbClr val="00B0F0"/>
                </a:solidFill>
              </a:rPr>
              <a:t>for</a:t>
            </a:r>
            <a:r>
              <a:rPr lang="tr-TR" altLang="en-US" sz="2400" dirty="0">
                <a:solidFill>
                  <a:srgbClr val="00B0F0"/>
                </a:solidFill>
              </a:rPr>
              <a:t> </a:t>
            </a:r>
            <a:r>
              <a:rPr lang="tr-TR" altLang="en-US" sz="2400" dirty="0" err="1">
                <a:solidFill>
                  <a:srgbClr val="00B0F0"/>
                </a:solidFill>
              </a:rPr>
              <a:t>specific</a:t>
            </a:r>
            <a:r>
              <a:rPr lang="tr-TR" altLang="en-US" sz="2400" dirty="0">
                <a:solidFill>
                  <a:srgbClr val="00B0F0"/>
                </a:solidFill>
              </a:rPr>
              <a:t> </a:t>
            </a:r>
            <a:r>
              <a:rPr lang="tr-TR" altLang="en-US" sz="2400" dirty="0" err="1">
                <a:solidFill>
                  <a:srgbClr val="00B0F0"/>
                </a:solidFill>
              </a:rPr>
              <a:t>interaction</a:t>
            </a:r>
            <a:r>
              <a:rPr lang="tr-TR" altLang="en-US" sz="2400" dirty="0"/>
              <a:t>, </a:t>
            </a:r>
            <a:r>
              <a:rPr lang="tr-TR" altLang="en-US" sz="2400" dirty="0" err="1"/>
              <a:t>use</a:t>
            </a:r>
            <a:r>
              <a:rPr lang="tr-TR" altLang="en-US" sz="2400" dirty="0"/>
              <a:t> of </a:t>
            </a:r>
            <a:r>
              <a:rPr lang="tr-TR" altLang="en-US" sz="2400" dirty="0" err="1"/>
              <a:t>ligands</a:t>
            </a:r>
            <a:r>
              <a:rPr lang="tr-TR" altLang="en-US" sz="2400" dirty="0"/>
              <a:t> (</a:t>
            </a:r>
            <a:r>
              <a:rPr lang="tr-TR" altLang="en-US" sz="2400" dirty="0" err="1"/>
              <a:t>ex</a:t>
            </a:r>
            <a:r>
              <a:rPr lang="tr-TR" altLang="en-US" sz="2400" dirty="0"/>
              <a:t> :</a:t>
            </a:r>
            <a:r>
              <a:rPr lang="tr-TR" altLang="en-US" sz="2400" dirty="0" err="1"/>
              <a:t>small</a:t>
            </a:r>
            <a:r>
              <a:rPr lang="tr-TR" altLang="en-US" sz="2400" dirty="0"/>
              <a:t> </a:t>
            </a:r>
            <a:r>
              <a:rPr lang="tr-TR" altLang="en-US" sz="2400" dirty="0" err="1"/>
              <a:t>molecules</a:t>
            </a:r>
            <a:r>
              <a:rPr lang="tr-TR" altLang="en-US" sz="2400" dirty="0"/>
              <a:t>,  </a:t>
            </a:r>
            <a:r>
              <a:rPr lang="tr-TR" altLang="en-US" sz="2400" dirty="0" err="1"/>
              <a:t>peptides</a:t>
            </a:r>
            <a:r>
              <a:rPr lang="tr-TR" altLang="en-US" sz="2400" dirty="0"/>
              <a:t> </a:t>
            </a:r>
            <a:r>
              <a:rPr lang="tr-TR" altLang="en-US" sz="2400" dirty="0" err="1"/>
              <a:t>or</a:t>
            </a:r>
            <a:r>
              <a:rPr lang="tr-TR" altLang="en-US" sz="2400" dirty="0"/>
              <a:t> </a:t>
            </a:r>
            <a:r>
              <a:rPr lang="tr-TR" altLang="en-US" sz="2400" dirty="0" err="1"/>
              <a:t>proteins</a:t>
            </a:r>
            <a:r>
              <a:rPr lang="tr-TR" altLang="en-US" sz="2400" dirty="0"/>
              <a:t>, </a:t>
            </a:r>
            <a:r>
              <a:rPr lang="tr-TR" altLang="en-US" sz="2400" dirty="0" err="1"/>
              <a:t>such</a:t>
            </a:r>
            <a:r>
              <a:rPr lang="tr-TR" altLang="en-US" sz="2400" dirty="0"/>
              <a:t> as </a:t>
            </a:r>
            <a:r>
              <a:rPr lang="tr-TR" altLang="en-US" sz="2400" dirty="0" err="1"/>
              <a:t>epidermal</a:t>
            </a:r>
            <a:r>
              <a:rPr lang="tr-TR" altLang="en-US" sz="2400" dirty="0"/>
              <a:t> </a:t>
            </a:r>
            <a:r>
              <a:rPr lang="tr-TR" altLang="en-US" sz="2400" dirty="0" err="1"/>
              <a:t>growth</a:t>
            </a:r>
            <a:r>
              <a:rPr lang="tr-TR" altLang="en-US" sz="2400" dirty="0"/>
              <a:t> </a:t>
            </a:r>
            <a:r>
              <a:rPr lang="tr-TR" altLang="en-US" sz="2400" dirty="0" err="1"/>
              <a:t>factor</a:t>
            </a:r>
            <a:r>
              <a:rPr lang="tr-TR" altLang="en-US" sz="2400" dirty="0"/>
              <a:t> - EGF </a:t>
            </a:r>
            <a:r>
              <a:rPr lang="tr-TR" altLang="en-US" sz="2400" dirty="0" err="1"/>
              <a:t>and</a:t>
            </a:r>
            <a:r>
              <a:rPr lang="tr-TR" altLang="en-US" sz="2400" dirty="0"/>
              <a:t> </a:t>
            </a:r>
            <a:r>
              <a:rPr lang="tr-TR" altLang="en-US" sz="2400" dirty="0" err="1"/>
              <a:t>antibodies</a:t>
            </a:r>
            <a:r>
              <a:rPr lang="tr-TR" altLang="en-US" sz="2400" dirty="0"/>
              <a:t>) </a:t>
            </a:r>
            <a:r>
              <a:rPr lang="tr-TR" altLang="en-US" sz="2400" dirty="0" err="1"/>
              <a:t>to</a:t>
            </a:r>
            <a:r>
              <a:rPr lang="tr-TR" altLang="en-US" sz="2400" dirty="0"/>
              <a:t> </a:t>
            </a:r>
            <a:r>
              <a:rPr lang="tr-TR" altLang="en-US" sz="2400" dirty="0" err="1"/>
              <a:t>improve</a:t>
            </a:r>
            <a:r>
              <a:rPr lang="tr-TR" altLang="en-US" sz="2400" dirty="0"/>
              <a:t> </a:t>
            </a:r>
            <a:r>
              <a:rPr lang="tr-TR" altLang="en-US" sz="2400" dirty="0" err="1"/>
              <a:t>the</a:t>
            </a:r>
            <a:r>
              <a:rPr lang="tr-TR" altLang="en-US" sz="2400" dirty="0"/>
              <a:t> </a:t>
            </a:r>
            <a:r>
              <a:rPr lang="tr-TR" altLang="en-US" sz="2400" dirty="0" err="1"/>
              <a:t>uptake</a:t>
            </a:r>
            <a:r>
              <a:rPr lang="tr-TR" altLang="en-US" sz="2400" dirty="0"/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selectivity</a:t>
            </a:r>
            <a:r>
              <a:rPr lang="tr-TR" altLang="en-US" sz="2400" dirty="0">
                <a:solidFill>
                  <a:schemeClr val="accent6"/>
                </a:solidFill>
              </a:rPr>
              <a:t> of </a:t>
            </a:r>
            <a:r>
              <a:rPr lang="tr-TR" altLang="en-US" sz="2400" dirty="0" err="1">
                <a:solidFill>
                  <a:schemeClr val="accent6"/>
                </a:solidFill>
              </a:rPr>
              <a:t>the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vector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into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target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cells</a:t>
            </a:r>
            <a:endParaRPr lang="tr-TR" altLang="en-US" sz="2400" dirty="0">
              <a:solidFill>
                <a:schemeClr val="accent6"/>
              </a:solidFill>
            </a:endParaRPr>
          </a:p>
          <a:p>
            <a:r>
              <a:rPr lang="tr-TR" altLang="en-US" sz="2400" dirty="0">
                <a:solidFill>
                  <a:schemeClr val="accent6"/>
                </a:solidFill>
              </a:rPr>
              <a:t>EGF---&gt;in </a:t>
            </a:r>
            <a:r>
              <a:rPr lang="tr-TR" altLang="en-US" sz="2400" dirty="0" err="1">
                <a:solidFill>
                  <a:schemeClr val="accent6"/>
                </a:solidFill>
              </a:rPr>
              <a:t>vivo</a:t>
            </a:r>
            <a:r>
              <a:rPr lang="tr-TR" altLang="en-US" sz="2400" dirty="0">
                <a:solidFill>
                  <a:schemeClr val="accent6"/>
                </a:solidFill>
              </a:rPr>
              <a:t> </a:t>
            </a:r>
            <a:r>
              <a:rPr lang="tr-TR" altLang="en-US" sz="2400" dirty="0" err="1">
                <a:solidFill>
                  <a:schemeClr val="accent6"/>
                </a:solidFill>
              </a:rPr>
              <a:t>level</a:t>
            </a:r>
            <a:r>
              <a:rPr lang="tr-TR" altLang="en-US" sz="2400" dirty="0">
                <a:solidFill>
                  <a:schemeClr val="accent6"/>
                </a:solidFill>
              </a:rPr>
              <a:t> of gene </a:t>
            </a:r>
            <a:r>
              <a:rPr lang="tr-TR" altLang="en-US" sz="2400" dirty="0" err="1">
                <a:solidFill>
                  <a:schemeClr val="accent6"/>
                </a:solidFill>
              </a:rPr>
              <a:t>expression</a:t>
            </a:r>
            <a:endParaRPr lang="tr-TR" altLang="en-US" sz="2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694815" y="478155"/>
            <a:ext cx="446278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tr-TR" altLang="en-US" sz="3000" dirty="0" err="1">
                <a:solidFill>
                  <a:schemeClr val="accent1"/>
                </a:solidFill>
              </a:rPr>
              <a:t>Other</a:t>
            </a:r>
            <a:r>
              <a:rPr lang="tr-TR" altLang="en-US" sz="3000" dirty="0">
                <a:solidFill>
                  <a:schemeClr val="accent1"/>
                </a:solidFill>
              </a:rPr>
              <a:t> </a:t>
            </a:r>
            <a:r>
              <a:rPr lang="tr-TR" altLang="en-US" sz="3000" dirty="0" err="1">
                <a:solidFill>
                  <a:schemeClr val="accent1"/>
                </a:solidFill>
              </a:rPr>
              <a:t>researches</a:t>
            </a:r>
            <a:endParaRPr lang="tr-TR" altLang="en-US" sz="3000" dirty="0">
              <a:solidFill>
                <a:schemeClr val="accent1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77875" y="1031240"/>
            <a:ext cx="7861300" cy="550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2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en-US" sz="22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1-L</a:t>
            </a:r>
            <a:r>
              <a:rPr lang="en-US" sz="2200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ipid</a:t>
            </a:r>
            <a:r>
              <a:rPr lang="en-US" sz="22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-based small interfering RNA (siRNA) delivery device, called </a:t>
            </a:r>
            <a:r>
              <a:rPr lang="en-US" sz="2200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SAINTPEGarg</a:t>
            </a:r>
            <a:endParaRPr lang="en-US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ability for the synthetic siRNA delivery and effective down-regulation of vascular endothelial (VE)-cadherin gene expression </a:t>
            </a:r>
            <a:r>
              <a:rPr lang="en-US" sz="22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vitro</a:t>
            </a:r>
            <a:endParaRPr lang="en-US" sz="2200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altLang="en-US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vitro and in vivo </a:t>
            </a:r>
            <a:r>
              <a:rPr lang="tr-TR" altLang="en-US" sz="2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tr-TR" altLang="en-US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en-US" sz="2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altLang="en-US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</a:t>
            </a:r>
            <a:r>
              <a:rPr lang="tr-TR" altLang="en-US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related </a:t>
            </a:r>
            <a:endParaRPr lang="en-US" sz="2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intracellular trafficking and processing in endothelial cells</a:t>
            </a:r>
            <a:r>
              <a:rPr lang="tr-TR" altLang="en-US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altLang="en-US" sz="2200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altLang="en-US" sz="2200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en-US" sz="2200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2-T</a:t>
            </a:r>
            <a:r>
              <a:rPr lang="en-US" sz="2200" u="sng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provide both in vitro and in vivo effective level of NA</a:t>
            </a:r>
            <a:r>
              <a:rPr lang="tr-TR" altLang="en-US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tr-TR" altLang="en-US" sz="2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lipoplexes</a:t>
            </a:r>
            <a:r>
              <a:rPr lang="tr-TR" altLang="en-US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altLang="en-US" sz="2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</a:t>
            </a:r>
            <a:r>
              <a:rPr lang="tr-TR" altLang="en-US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en-US" sz="2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tr-TR" altLang="en-US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 response to intracellular stimuli</a:t>
            </a:r>
            <a:endParaRPr lang="en-US" sz="2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en-US" sz="22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200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edox</a:t>
            </a:r>
            <a:r>
              <a:rPr lang="en-US" sz="22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gradient </a:t>
            </a:r>
            <a:r>
              <a:rPr lang="tr-TR" altLang="en-US" sz="2200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explored</a:t>
            </a:r>
            <a:r>
              <a:rPr lang="tr-TR" altLang="en-US" sz="22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en-US" sz="2200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altLang="en-US" sz="22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en-US" sz="2200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</a:t>
            </a:r>
            <a:r>
              <a:rPr lang="tr-TR" altLang="en-US" sz="22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altLang="en-US" sz="2200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stimuli-responsive</a:t>
            </a:r>
            <a:r>
              <a:rPr lang="tr-TR" altLang="en-US" sz="22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en-US" sz="2200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carriers</a:t>
            </a:r>
            <a:r>
              <a:rPr lang="tr-TR" altLang="en-US" sz="22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en-US" sz="2200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altLang="en-US" sz="22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tr-TR" altLang="en-US" sz="2200" dirty="0" err="1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tr-TR" altLang="en-US" sz="2200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altLang="en-US" sz="2200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200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91185" y="530225"/>
            <a:ext cx="7717790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tr-TR" altLang="en-US" sz="2400" u="sng"/>
              <a:t>3-T</a:t>
            </a:r>
            <a:r>
              <a:rPr lang="en-US" sz="2400" u="sng"/>
              <a:t>he latter strategy, </a:t>
            </a:r>
            <a:endParaRPr lang="en-US" sz="2400" u="sng"/>
          </a:p>
          <a:p>
            <a:r>
              <a:rPr lang="en-US" sz="2400"/>
              <a:t>ascorbic acid </a:t>
            </a:r>
            <a:r>
              <a:rPr lang="tr-TR" altLang="en-US" sz="2400"/>
              <a:t>usage</a:t>
            </a:r>
            <a:r>
              <a:rPr lang="en-US" sz="2400"/>
              <a:t> as a chemical reducing agent, </a:t>
            </a:r>
            <a:endParaRPr lang="en-US" sz="2400"/>
          </a:p>
          <a:p>
            <a:r>
              <a:rPr lang="en-US" sz="2400"/>
              <a:t>activate</a:t>
            </a:r>
            <a:r>
              <a:rPr lang="tr-TR" altLang="en-US" sz="2400"/>
              <a:t>s</a:t>
            </a:r>
            <a:r>
              <a:rPr lang="en-US" sz="2400"/>
              <a:t> lipoplexes </a:t>
            </a:r>
            <a:r>
              <a:rPr lang="tr-TR" altLang="en-US" sz="2400"/>
              <a:t>and mediating cell transfection.</a:t>
            </a:r>
            <a:endParaRPr lang="tr-TR" altLang="en-US" sz="2400"/>
          </a:p>
          <a:p>
            <a:endParaRPr lang="tr-TR" altLang="en-US" sz="2400" u="sng"/>
          </a:p>
          <a:p>
            <a:r>
              <a:rPr lang="tr-TR" altLang="en-US" sz="2400" u="sng"/>
              <a:t>4-Co-lipids, </a:t>
            </a:r>
            <a:r>
              <a:rPr lang="tr-TR" altLang="en-US" sz="2400"/>
              <a:t>also called as helper lipids, have been used to improve the transfection efficiency of lipoplexes(Ex:DOPE ,DOPC)</a:t>
            </a:r>
            <a:endParaRPr lang="tr-TR" altLang="en-US" sz="2400"/>
          </a:p>
          <a:p>
            <a:endParaRPr lang="tr-TR" altLang="en-US" sz="2400"/>
          </a:p>
          <a:p>
            <a:r>
              <a:rPr lang="tr-TR" altLang="en-US" sz="2400">
                <a:solidFill>
                  <a:schemeClr val="accent6"/>
                </a:solidFill>
              </a:rPr>
              <a:t>The presences of DOPE allowed escaping from endosomal compartments and release DNA, (cationic effect)</a:t>
            </a:r>
            <a:endParaRPr lang="tr-TR" altLang="en-US" sz="2400"/>
          </a:p>
          <a:p>
            <a:r>
              <a:rPr lang="tr-TR" altLang="en-US" sz="2400">
                <a:solidFill>
                  <a:srgbClr val="FF0000"/>
                </a:solidFill>
              </a:rPr>
              <a:t>while the DOTAP-DOPC/DNA lipoplex was largely degraded in the lysosomes.</a:t>
            </a:r>
            <a:endParaRPr lang="tr-TR" altLang="en-US" sz="2400"/>
          </a:p>
          <a:p>
            <a:endParaRPr lang="tr-TR" altLang="en-US"/>
          </a:p>
          <a:p>
            <a:endParaRPr lang="tr-TR" altLang="en-US"/>
          </a:p>
          <a:p>
            <a:r>
              <a:rPr lang="tr-TR" altLang="en-US"/>
              <a:t>--------------------------------------------------------------------------------------------------------</a:t>
            </a:r>
            <a:endParaRPr lang="tr-TR" altLang="en-US"/>
          </a:p>
          <a:p>
            <a:endParaRPr lang="tr-TR" altLang="en-US"/>
          </a:p>
          <a:p>
            <a:endParaRPr lang="tr-TR" altLang="en-US"/>
          </a:p>
          <a:p>
            <a:endParaRPr lang="tr-T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ANTISENSE OLIGONUCLEOTIDE THERAPY</a:t>
            </a:r>
            <a:endParaRPr lang="en-US" sz="3500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>
            <a:normAutofit fontScale="92500" lnSpcReduction="10000"/>
          </a:bodyPr>
          <a:lstStyle/>
          <a:p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It is based on using the block protein function as a drug molecular mechanism for treating diseases.</a:t>
            </a:r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The Mechanism </a:t>
            </a:r>
            <a:r>
              <a:rPr lang="en-US" sz="2500" dirty="0" smtClean="0">
                <a:latin typeface="+mj-lt"/>
              </a:rPr>
              <a:t>of Antisense </a:t>
            </a:r>
            <a:r>
              <a:rPr lang="en-US" sz="2500" dirty="0" err="1" smtClean="0">
                <a:latin typeface="+mj-lt"/>
              </a:rPr>
              <a:t>Ol</a:t>
            </a:r>
            <a:r>
              <a:rPr lang="tr-TR" sz="2500" dirty="0" smtClean="0">
                <a:latin typeface="+mj-lt"/>
              </a:rPr>
              <a:t>i</a:t>
            </a:r>
            <a:r>
              <a:rPr lang="en-US" sz="2500" dirty="0" err="1" smtClean="0">
                <a:latin typeface="+mj-lt"/>
              </a:rPr>
              <a:t>gonucleotide</a:t>
            </a:r>
            <a:r>
              <a:rPr lang="en-US" sz="2500" dirty="0" smtClean="0">
                <a:latin typeface="+mj-lt"/>
              </a:rPr>
              <a:t> Therapy</a:t>
            </a:r>
            <a:endParaRPr lang="en-US" sz="2500" dirty="0" smtClea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İçerik Yer Tutucusu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68961"/>
            <a:ext cx="748477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Metin kutusu 6"/>
          <p:cNvSpPr txBox="1"/>
          <p:nvPr/>
        </p:nvSpPr>
        <p:spPr>
          <a:xfrm>
            <a:off x="899592" y="6218578"/>
            <a:ext cx="6696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1: https://rockland-inc.com/anti-oligonucleotide-antibodies.aspx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8"/>
          <a:stretch>
            <a:fillRect/>
          </a:stretch>
        </p:blipFill>
        <p:spPr>
          <a:xfrm>
            <a:off x="1835696" y="1196752"/>
            <a:ext cx="4805254" cy="5414501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2771800" y="188640"/>
            <a:ext cx="25341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b="1" dirty="0" err="1" smtClean="0">
                <a:solidFill>
                  <a:schemeClr val="accent1"/>
                </a:solidFill>
                <a:latin typeface="Calibri Light" panose="020F0302020204030204"/>
              </a:rPr>
              <a:t>Polyplexes</a:t>
            </a:r>
            <a:endParaRPr lang="tr-TR" sz="4400" b="1" dirty="0">
              <a:solidFill>
                <a:schemeClr val="accent1"/>
              </a:solidFill>
              <a:latin typeface="Calibri Light" panose="020F03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8136904" cy="6264696"/>
          </a:xfrm>
        </p:spPr>
        <p:txBody>
          <a:bodyPr>
            <a:normAutofit/>
          </a:bodyPr>
          <a:lstStyle/>
          <a:p>
            <a:pPr algn="l"/>
            <a:r>
              <a:rPr lang="en-US" sz="2300" dirty="0"/>
              <a:t>Several researchers worldwide have been studying different </a:t>
            </a:r>
            <a:r>
              <a:rPr lang="en-US" sz="2300" dirty="0" err="1"/>
              <a:t>polyplex</a:t>
            </a:r>
            <a:r>
              <a:rPr lang="en-US" sz="2300" dirty="0"/>
              <a:t> </a:t>
            </a:r>
            <a:r>
              <a:rPr lang="en-US" sz="2300" dirty="0" smtClean="0"/>
              <a:t>systems</a:t>
            </a:r>
            <a:r>
              <a:rPr lang="tr-TR" sz="2300" dirty="0" smtClean="0"/>
              <a:t>:</a:t>
            </a:r>
            <a:endParaRPr lang="tr-TR" sz="2300" dirty="0" smtClean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300" dirty="0" smtClean="0"/>
              <a:t> </a:t>
            </a:r>
            <a:r>
              <a:rPr lang="en-US" sz="2300" dirty="0"/>
              <a:t>The efficacy for intracellular delivery of nanoparticle-based RNA </a:t>
            </a:r>
            <a:r>
              <a:rPr lang="en-US" sz="2300" dirty="0" err="1" smtClean="0"/>
              <a:t>polyplexes</a:t>
            </a:r>
            <a:r>
              <a:rPr lang="en-US" sz="2300" dirty="0" smtClean="0"/>
              <a:t> </a:t>
            </a:r>
            <a:r>
              <a:rPr lang="en-US" sz="2300" dirty="0"/>
              <a:t>was demonstrated in a Phase I clinical trial. </a:t>
            </a:r>
            <a:endParaRPr lang="tr-TR" sz="2300" dirty="0" smtClean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300" dirty="0"/>
              <a:t>The cytotoxicity and acute inflammation effects of nanoparticle-based </a:t>
            </a:r>
            <a:r>
              <a:rPr lang="en-US" sz="2300" dirty="0" err="1"/>
              <a:t>polyplexes</a:t>
            </a:r>
            <a:r>
              <a:rPr lang="en-US" sz="2300" dirty="0"/>
              <a:t>, which are responsible for the delivery of DNA to the </a:t>
            </a:r>
            <a:r>
              <a:rPr lang="en-US" sz="2300" dirty="0" smtClean="0"/>
              <a:t>cells </a:t>
            </a:r>
            <a:r>
              <a:rPr lang="en-US" sz="2300" dirty="0"/>
              <a:t>were assessed after intravenous administration to mice</a:t>
            </a:r>
            <a:r>
              <a:rPr lang="en-US" sz="2300" dirty="0" smtClean="0"/>
              <a:t>.</a:t>
            </a:r>
            <a:endParaRPr lang="tr-TR" sz="2300" dirty="0" smtClean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tr-TR" sz="2300" dirty="0" smtClean="0"/>
              <a:t>P</a:t>
            </a:r>
            <a:r>
              <a:rPr lang="en-US" sz="2300" dirty="0" err="1" smtClean="0"/>
              <a:t>oly</a:t>
            </a:r>
            <a:r>
              <a:rPr lang="en-US" sz="2300" dirty="0" smtClean="0"/>
              <a:t>(2-hydroxyethyl </a:t>
            </a:r>
            <a:r>
              <a:rPr lang="en-US" sz="2300" dirty="0"/>
              <a:t>methacrylate) with chitosan shell nanoparticle-based </a:t>
            </a:r>
            <a:r>
              <a:rPr lang="en-US" sz="2300" dirty="0" err="1"/>
              <a:t>polyplexes</a:t>
            </a:r>
            <a:r>
              <a:rPr lang="en-US" sz="2300" dirty="0"/>
              <a:t> were prepared, in order to be applied as a vehicle for DNA vaccines. </a:t>
            </a:r>
            <a:endParaRPr lang="tr-TR" sz="2300" dirty="0" smtClean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300" dirty="0"/>
              <a:t> </a:t>
            </a:r>
            <a:r>
              <a:rPr lang="tr-TR" sz="2300" dirty="0" smtClean="0"/>
              <a:t>M</a:t>
            </a:r>
            <a:r>
              <a:rPr lang="en-US" sz="2300" dirty="0" err="1" smtClean="0"/>
              <a:t>icellar</a:t>
            </a:r>
            <a:r>
              <a:rPr lang="en-US" sz="2300" dirty="0" smtClean="0"/>
              <a:t>-based </a:t>
            </a:r>
            <a:r>
              <a:rPr lang="en-US" sz="2300" dirty="0" err="1"/>
              <a:t>polyplexes</a:t>
            </a:r>
            <a:r>
              <a:rPr lang="en-US" sz="2300" dirty="0"/>
              <a:t> were prepared for </a:t>
            </a:r>
            <a:r>
              <a:rPr lang="en-US" sz="2300" dirty="0" err="1"/>
              <a:t>insulinlike</a:t>
            </a:r>
            <a:r>
              <a:rPr lang="en-US" sz="2300" dirty="0"/>
              <a:t> growth factor-1 delivery, by means of hydrodynamic injection to mouse with sciatic nerve injury. </a:t>
            </a:r>
            <a:endParaRPr lang="tr-TR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08112"/>
          </a:xfrm>
        </p:spPr>
        <p:txBody>
          <a:bodyPr>
            <a:noAutofit/>
          </a:bodyPr>
          <a:lstStyle/>
          <a:p>
            <a:pPr algn="l"/>
            <a:br>
              <a:rPr lang="tr-TR" sz="4200" dirty="0" smtClean="0">
                <a:cs typeface="Times New Roman" panose="02020603050405020304" pitchFamily="18" charset="0"/>
              </a:rPr>
            </a:br>
            <a:r>
              <a:rPr lang="tr-TR" sz="4200" dirty="0" smtClean="0">
                <a:cs typeface="Times New Roman" panose="02020603050405020304" pitchFamily="18" charset="0"/>
              </a:rPr>
              <a:t>APTAMER </a:t>
            </a:r>
            <a:r>
              <a:rPr lang="tr-TR" sz="4200" dirty="0">
                <a:cs typeface="Times New Roman" panose="02020603050405020304" pitchFamily="18" charset="0"/>
              </a:rPr>
              <a:t>THERAPY </a:t>
            </a:r>
            <a:endParaRPr lang="en-US" sz="4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Aptamer: The oligonucleotide or peptide molecules that bind to a specific target molecule such as protein or nucleic acid. </a:t>
            </a:r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endParaRPr lang="en-US" sz="2500" dirty="0" smtClean="0">
              <a:latin typeface="+mj-lt"/>
              <a:cs typeface="Times New Roman" panose="02020603050405020304" pitchFamily="18" charset="0"/>
            </a:endParaRPr>
          </a:p>
          <a:p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Aptamers can be used for detection, isolation and targeting of specific molecules</a:t>
            </a:r>
            <a:r>
              <a:rPr lang="en-US" sz="2500" dirty="0" smtClean="0">
                <a:latin typeface="+mj-lt"/>
              </a:rPr>
              <a:t>. </a:t>
            </a:r>
            <a:endParaRPr lang="en-US" sz="2500" dirty="0" smtClean="0">
              <a:latin typeface="+mj-lt"/>
            </a:endParaRPr>
          </a:p>
          <a:p>
            <a:pPr marL="0" indent="0">
              <a:buNone/>
            </a:pPr>
            <a:endParaRPr lang="en-US" sz="2500" dirty="0" smtClean="0">
              <a:latin typeface="+mj-lt"/>
            </a:endParaRPr>
          </a:p>
          <a:p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They can easily synthesized and chemically modified, improving their </a:t>
            </a:r>
            <a:r>
              <a:rPr lang="en-US" sz="2500" i="1" dirty="0" smtClean="0">
                <a:latin typeface="+mj-lt"/>
                <a:cs typeface="Times New Roman" panose="02020603050405020304" pitchFamily="18" charset="0"/>
              </a:rPr>
              <a:t>in vivo </a:t>
            </a:r>
            <a:r>
              <a:rPr lang="en-US" sz="2500" dirty="0" smtClean="0">
                <a:latin typeface="+mj-lt"/>
                <a:cs typeface="Times New Roman" panose="02020603050405020304" pitchFamily="18" charset="0"/>
              </a:rPr>
              <a:t>stability</a:t>
            </a:r>
            <a:r>
              <a:rPr lang="en-US" sz="2500" i="1" dirty="0" smtClean="0">
                <a:latin typeface="+mj-lt"/>
              </a:rPr>
              <a:t>.</a:t>
            </a:r>
            <a:endParaRPr lang="en-US" sz="2500" i="1" dirty="0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4000" dirty="0">
                <a:latin typeface="Calibri" panose="020F0502020204030204" pitchFamily="34" charset="0"/>
                <a:cs typeface="Calibri" panose="020F0502020204030204" pitchFamily="34" charset="0"/>
              </a:rPr>
              <a:t>LIMITATION OF NUCLEIC ACIDS  DELIVERY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alone not enter easily in the cell nucleus because of their molecular characteristics such as hydrophilicity, negative charge and large size.</a:t>
            </a:r>
            <a:endParaRPr lang="en-US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DNA and RNA molecules must cross the physiological barriers before reaching the cell and are susceptible to extra and intracellular enzymatic degradations. </a:t>
            </a:r>
            <a:endParaRPr lang="en-US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Therefore, new delivery systems that improve the NA nucleus cell targeting  was developed such as viral and non-viral  vectors.</a:t>
            </a:r>
            <a:endParaRPr lang="en-US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4400" dirty="0">
                <a:latin typeface="Calibri" panose="020F0502020204030204" pitchFamily="34" charset="0"/>
                <a:cs typeface="Calibri" panose="020F0502020204030204" pitchFamily="34" charset="0"/>
              </a:rPr>
              <a:t>NUCLEIC ACID (NA) </a:t>
            </a:r>
            <a:r>
              <a:rPr lang="tr-TR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DELIVERY </a:t>
            </a:r>
            <a:r>
              <a:rPr lang="tr-TR" sz="4400" dirty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İçerik Yer Tutucusu 3"/>
          <p:cNvPicPr>
            <a:picLocks noGrp="1" noChangeAspect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419" y="1695941"/>
            <a:ext cx="3134162" cy="4334480"/>
          </a:xfrm>
        </p:spPr>
      </p:pic>
      <p:sp>
        <p:nvSpPr>
          <p:cNvPr id="5" name="İçerik Yer Tutucusu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can be delivered to patients by either</a:t>
            </a:r>
            <a:r>
              <a:rPr lang="en-US" sz="25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ex vivo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5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 vivo.</a:t>
            </a:r>
            <a:endParaRPr lang="en-US" sz="25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5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5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delivery systems are classified viral and non-viral vectors as table</a:t>
            </a:r>
            <a:r>
              <a:rPr lang="en-US" sz="25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5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Düz Bağlayıcı 7"/>
          <p:cNvCxnSpPr/>
          <p:nvPr/>
        </p:nvCxnSpPr>
        <p:spPr>
          <a:xfrm>
            <a:off x="755576" y="1628800"/>
            <a:ext cx="0" cy="439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VIRAL VECTORS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Viral vectors are the most efficient vehicles for NA transfer because of their ability to infect a large number of cells. Because viruses have evolved natural mechanisms to deliver their genetic material into cells. </a:t>
            </a:r>
            <a:endParaRPr lang="en-US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500" dirty="0" smtClean="0">
                <a:latin typeface="Calibri" panose="020F0502020204030204" pitchFamily="34" charset="0"/>
                <a:cs typeface="Calibri" panose="020F0502020204030204" pitchFamily="34" charset="0"/>
              </a:rPr>
              <a:t>Viral vectors consist of viruses that are modified to be replication-incompetent, but can deliver NA into cells. </a:t>
            </a:r>
            <a:endParaRPr lang="en-US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Üst Düzey">
  <a:themeElements>
    <a:clrScheme name="Üst Düzey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st Düze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st Düze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14667</Words>
  <Application>WPS Presentation</Application>
  <PresentationFormat>Ekran Gösterisi (4:3)</PresentationFormat>
  <Paragraphs>509</Paragraphs>
  <Slides>51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5" baseType="lpstr">
      <vt:lpstr>Arial</vt:lpstr>
      <vt:lpstr>SimSun</vt:lpstr>
      <vt:lpstr>Wingdings</vt:lpstr>
      <vt:lpstr>Century Gothic</vt:lpstr>
      <vt:lpstr>Courier New</vt:lpstr>
      <vt:lpstr>Times New Roman</vt:lpstr>
      <vt:lpstr>Calibri</vt:lpstr>
      <vt:lpstr>Palatino Linotype</vt:lpstr>
      <vt:lpstr>Segoe Print</vt:lpstr>
      <vt:lpstr>Microsoft YaHei</vt:lpstr>
      <vt:lpstr/>
      <vt:lpstr>Arial Unicode MS</vt:lpstr>
      <vt:lpstr>Calibri Light</vt:lpstr>
      <vt:lpstr>Üst Düzey</vt:lpstr>
      <vt:lpstr>Nucleic Acids Delivery Systems:  A Challenge for Pharmaceutical Technologists</vt:lpstr>
      <vt:lpstr>The clinical procedures with Nucleic Acids:</vt:lpstr>
      <vt:lpstr>GENE THERAPY</vt:lpstr>
      <vt:lpstr>GENE THERAPY</vt:lpstr>
      <vt:lpstr>ANTISENSE OLIGONUCLEOTIDE THERAPY</vt:lpstr>
      <vt:lpstr> APTAMER THERAPY </vt:lpstr>
      <vt:lpstr>LIMITATION OF NUCLEIC ACIDS  DELIVERY</vt:lpstr>
      <vt:lpstr>NUCLEIC ACID (NA) DELIVERY SYSTEMS</vt:lpstr>
      <vt:lpstr>VIRAL VECTORS</vt:lpstr>
      <vt:lpstr>PowerPoint 演示文稿</vt:lpstr>
      <vt:lpstr>Main classes of viral vectors commonly used for NA delivery</vt:lpstr>
      <vt:lpstr>Retrovirus</vt:lpstr>
      <vt:lpstr>PowerPoint 演示文稿</vt:lpstr>
      <vt:lpstr>Advantages and Disadvantages of Retrovirus</vt:lpstr>
      <vt:lpstr>PowerPoint 演示文稿</vt:lpstr>
      <vt:lpstr>Lentivirus</vt:lpstr>
      <vt:lpstr>Advantages of Lentivirus</vt:lpstr>
      <vt:lpstr>Adenovirus</vt:lpstr>
      <vt:lpstr>PowerPoint 演示文稿</vt:lpstr>
      <vt:lpstr>Advantages and Disadvantages of Adenovirus</vt:lpstr>
      <vt:lpstr>PowerPoint 演示文稿</vt:lpstr>
      <vt:lpstr>Adeno-associated Virus</vt:lpstr>
      <vt:lpstr>Advantages and Disadvantages of Adeno-associated Virus</vt:lpstr>
      <vt:lpstr>PowerPoint 演示文稿</vt:lpstr>
      <vt:lpstr>Herpes simplex Virus</vt:lpstr>
      <vt:lpstr>Advantages and Disadvantages of Herpes Simplex Virus</vt:lpstr>
      <vt:lpstr>Poxvirus and Other Viral Vectors</vt:lpstr>
      <vt:lpstr>PowerPoint 演示文稿</vt:lpstr>
      <vt:lpstr>Advantages of Poxvirus</vt:lpstr>
      <vt:lpstr>Hybrid or Chimeric Vectors</vt:lpstr>
      <vt:lpstr>Hybrid Vectors are produced for;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Converting a Virus into a Vector</dc:title>
  <dc:creator>Melike</dc:creator>
  <cp:lastModifiedBy>merve</cp:lastModifiedBy>
  <cp:revision>40</cp:revision>
  <dcterms:created xsi:type="dcterms:W3CDTF">2019-11-26T15:35:00Z</dcterms:created>
  <dcterms:modified xsi:type="dcterms:W3CDTF">2019-12-18T07:23:36Z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1033-11.2.0.9070</vt:lpwstr>
  </property>
</Properties>
</file>